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8" r:id="rId2"/>
    <p:sldId id="304" r:id="rId3"/>
    <p:sldId id="312" r:id="rId4"/>
    <p:sldId id="315" r:id="rId5"/>
    <p:sldId id="309" r:id="rId6"/>
    <p:sldId id="313" r:id="rId7"/>
    <p:sldId id="314" r:id="rId8"/>
    <p:sldId id="316" r:id="rId9"/>
    <p:sldId id="317" r:id="rId10"/>
    <p:sldId id="318" r:id="rId11"/>
    <p:sldId id="305" r:id="rId12"/>
    <p:sldId id="319" r:id="rId13"/>
    <p:sldId id="306" r:id="rId14"/>
    <p:sldId id="307" r:id="rId15"/>
    <p:sldId id="320" r:id="rId16"/>
    <p:sldId id="308" r:id="rId17"/>
    <p:sldId id="310" r:id="rId18"/>
    <p:sldId id="311" r:id="rId19"/>
    <p:sldId id="322" r:id="rId20"/>
    <p:sldId id="297" r:id="rId21"/>
    <p:sldId id="32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02" autoAdjust="0"/>
    <p:restoredTop sz="45864" autoAdjust="0"/>
  </p:normalViewPr>
  <p:slideViewPr>
    <p:cSldViewPr snapToGrid="0" snapToObjects="1">
      <p:cViewPr varScale="1">
        <p:scale>
          <a:sx n="51" d="100"/>
          <a:sy n="51" d="100"/>
        </p:scale>
        <p:origin x="-148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6/19/16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Following the murder of 49 gay people in Orlando, June 2016, an outpouring of sympathy by many</a:t>
            </a:r>
            <a:r>
              <a:rPr lang="en-US" baseline="0" dirty="0" smtClean="0"/>
              <a:t> different segments of our society.</a:t>
            </a:r>
          </a:p>
          <a:p>
            <a:endParaRPr lang="en-US" baseline="0" dirty="0" smtClean="0"/>
          </a:p>
          <a:p>
            <a:r>
              <a:rPr lang="en-US" baseline="0" dirty="0" smtClean="0">
                <a:sym typeface="Wingdings"/>
              </a:rPr>
              <a:t> Time Magazine article - Russell Moore  June 12, 2016</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dirty="0" smtClean="0"/>
              <a:t>Luke 5:30-32</a:t>
            </a:r>
          </a:p>
          <a:p>
            <a:pPr rtl="0"/>
            <a:r>
              <a:rPr lang="en-US" sz="1200" b="0" dirty="0" smtClean="0"/>
              <a:t>	30 	The Pharisees and their scribes </a:t>
            </a:r>
            <a:r>
              <a:rPr lang="en-US" sz="1200" b="0" i="1" dirty="0" smtClean="0"/>
              <a:t>began grumbling at His disciples, saying, “Why do you eat and drink with the tax collectors and sinners?”</a:t>
            </a:r>
          </a:p>
          <a:p>
            <a:pPr rtl="0"/>
            <a:r>
              <a:rPr lang="en-US" sz="1200" b="0" dirty="0" smtClean="0"/>
              <a:t>	31 	And Jesus answered and said to them, “</a:t>
            </a:r>
            <a:r>
              <a:rPr lang="en-US" sz="1200" b="0" i="1" dirty="0" smtClean="0"/>
              <a:t>It is not those who are well who need a physician, but those who are sick.</a:t>
            </a:r>
          </a:p>
          <a:p>
            <a:pPr rtl="0"/>
            <a:r>
              <a:rPr lang="en-US" sz="1200" b="0" dirty="0" smtClean="0"/>
              <a:t>	32 	“I have not come to call the righteous but sinners to repentance.”</a:t>
            </a:r>
          </a:p>
          <a:p>
            <a:endParaRPr lang="en-US" dirty="0" smtClean="0"/>
          </a:p>
          <a:p>
            <a:r>
              <a:rPr lang="en-US" dirty="0" smtClean="0">
                <a:sym typeface="Wingdings"/>
              </a:rPr>
              <a:t> Luke 24:46-47  after the resurrection the commission as</a:t>
            </a:r>
            <a:r>
              <a:rPr lang="en-US" baseline="0" dirty="0" smtClean="0">
                <a:sym typeface="Wingdings"/>
              </a:rPr>
              <a:t> stated in Luke – repentance / forgiveness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dirty="0" smtClean="0"/>
              <a:t>	46 	and He said to them, “Thus it is written, that the Christ would suffer and rise again from the dead the third day,</a:t>
            </a:r>
          </a:p>
          <a:p>
            <a:pPr rtl="0"/>
            <a:r>
              <a:rPr lang="en-US" sz="1200" b="0" dirty="0" smtClean="0"/>
              <a:t>	47 	and that repentance for forgiveness of sins would be proclaimed in His name to all the nations, beginning from Jerusalem.</a:t>
            </a:r>
          </a:p>
          <a:p>
            <a:endParaRPr lang="en-US" b="0" dirty="0" smtClean="0"/>
          </a:p>
          <a:p>
            <a:r>
              <a:rPr lang="en-US" b="0" dirty="0" smtClean="0">
                <a:sym typeface="Wingdings"/>
              </a:rPr>
              <a:t> SO we to teach the gospel, offer forgiveness thru Jesus, demand repentance..</a:t>
            </a:r>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sym typeface="Wingdings"/>
              </a:rPr>
              <a:t>Jesus’ Commission</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0" dirty="0" smtClean="0">
                <a:sym typeface="Wingdings"/>
              </a:rPr>
              <a:t>SO we to teach the gospel,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0" dirty="0" smtClean="0">
                <a:sym typeface="Wingdings"/>
              </a:rPr>
              <a:t>offer forgiveness thru Jesus,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0" dirty="0" smtClean="0">
                <a:sym typeface="Wingdings"/>
              </a:rPr>
              <a:t>demand repentance..</a:t>
            </a:r>
            <a:endParaRPr lang="en-US" b="0" dirty="0" smtClean="0"/>
          </a:p>
          <a:p>
            <a:endParaRPr lang="en-US" dirty="0" smtClean="0"/>
          </a:p>
          <a:p>
            <a:r>
              <a:rPr lang="en-US" dirty="0" smtClean="0">
                <a:sym typeface="Wingdings"/>
              </a:rPr>
              <a:t> How to then walk this narrow road ? 2 Tim.</a:t>
            </a:r>
            <a:r>
              <a:rPr lang="en-US" baseline="0" dirty="0" smtClean="0">
                <a:sym typeface="Wingdings"/>
              </a:rPr>
              <a:t> 2:24-26</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4269642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So – back to our problem of learning to apply all of this.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Timothy 2:24-26 </a:t>
            </a:r>
            <a:r>
              <a:rPr lang="en-US" sz="1200" b="1" kern="1200" baseline="30000" dirty="0" smtClean="0">
                <a:solidFill>
                  <a:schemeClr val="tx1"/>
                </a:solidFill>
                <a:effectLst/>
                <a:latin typeface="+mn-lt"/>
                <a:ea typeface="+mn-ea"/>
                <a:cs typeface="+mn-cs"/>
              </a:rPr>
              <a:t>24 </a:t>
            </a:r>
            <a:r>
              <a:rPr lang="en-US" sz="1200" kern="1200" dirty="0" smtClean="0">
                <a:solidFill>
                  <a:schemeClr val="tx1"/>
                </a:solidFill>
                <a:effectLst/>
                <a:latin typeface="+mn-lt"/>
                <a:ea typeface="+mn-ea"/>
                <a:cs typeface="+mn-cs"/>
              </a:rPr>
              <a:t>And the Lord’s servant must not be quarrelsome but kind to everyone, able to teach, patiently enduring evil, </a:t>
            </a:r>
            <a:br>
              <a:rPr lang="en-US" sz="1200" kern="1200" dirty="0" smtClean="0">
                <a:solidFill>
                  <a:schemeClr val="tx1"/>
                </a:solidFill>
                <a:effectLst/>
                <a:latin typeface="+mn-lt"/>
                <a:ea typeface="+mn-ea"/>
                <a:cs typeface="+mn-cs"/>
              </a:rPr>
            </a:br>
            <a:r>
              <a:rPr lang="en-US" sz="1200" b="1" kern="1200" baseline="30000" dirty="0" smtClean="0">
                <a:solidFill>
                  <a:schemeClr val="tx1"/>
                </a:solidFill>
                <a:effectLst/>
                <a:latin typeface="+mn-lt"/>
                <a:ea typeface="+mn-ea"/>
                <a:cs typeface="+mn-cs"/>
              </a:rPr>
              <a:t>25 </a:t>
            </a:r>
            <a:r>
              <a:rPr lang="en-US" sz="1200" kern="1200" dirty="0" smtClean="0">
                <a:solidFill>
                  <a:schemeClr val="tx1"/>
                </a:solidFill>
                <a:effectLst/>
                <a:latin typeface="+mn-lt"/>
                <a:ea typeface="+mn-ea"/>
                <a:cs typeface="+mn-cs"/>
              </a:rPr>
              <a:t>correcting his opponents with gentleness. God may perhaps grant them repentance leading to a knowledge of the truth, </a:t>
            </a:r>
            <a:br>
              <a:rPr lang="en-US" sz="1200" kern="1200" dirty="0" smtClean="0">
                <a:solidFill>
                  <a:schemeClr val="tx1"/>
                </a:solidFill>
                <a:effectLst/>
                <a:latin typeface="+mn-lt"/>
                <a:ea typeface="+mn-ea"/>
                <a:cs typeface="+mn-cs"/>
              </a:rPr>
            </a:br>
            <a:r>
              <a:rPr lang="en-US" sz="1200" b="1" kern="1200" baseline="30000" dirty="0" smtClean="0">
                <a:solidFill>
                  <a:schemeClr val="tx1"/>
                </a:solidFill>
                <a:effectLst/>
                <a:latin typeface="+mn-lt"/>
                <a:ea typeface="+mn-ea"/>
                <a:cs typeface="+mn-cs"/>
              </a:rPr>
              <a:t>26 </a:t>
            </a:r>
            <a:r>
              <a:rPr lang="en-US" sz="1200" kern="1200" dirty="0" smtClean="0">
                <a:solidFill>
                  <a:schemeClr val="tx1"/>
                </a:solidFill>
                <a:effectLst/>
                <a:latin typeface="+mn-lt"/>
                <a:ea typeface="+mn-ea"/>
                <a:cs typeface="+mn-cs"/>
              </a:rPr>
              <a:t>and they may come to their senses and escape from the snare of the devil, after being captured by him to do his will. </a:t>
            </a:r>
          </a:p>
          <a:p>
            <a:r>
              <a:rPr lang="en-US" sz="1200" b="1" kern="1200" dirty="0" smtClean="0">
                <a:solidFill>
                  <a:schemeClr val="tx1"/>
                </a:solidFill>
                <a:effectLst/>
                <a:latin typeface="+mn-lt"/>
                <a:ea typeface="+mn-ea"/>
                <a:cs typeface="+mn-cs"/>
              </a:rPr>
              <a:t>On the ‘positive’ side…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Teach (i.e., provide a more accurate view of life / truth)</a:t>
            </a:r>
          </a:p>
          <a:p>
            <a:r>
              <a:rPr lang="en-US" sz="1200" kern="1200" dirty="0" smtClean="0">
                <a:solidFill>
                  <a:schemeClr val="tx1"/>
                </a:solidFill>
                <a:effectLst/>
                <a:latin typeface="+mn-lt"/>
                <a:ea typeface="+mn-ea"/>
                <a:cs typeface="+mn-cs"/>
              </a:rPr>
              <a:t>Correct – </a:t>
            </a:r>
          </a:p>
          <a:p>
            <a:r>
              <a:rPr lang="en-US" sz="1200" kern="1200" dirty="0" smtClean="0">
                <a:solidFill>
                  <a:schemeClr val="tx1"/>
                </a:solidFill>
                <a:effectLst/>
                <a:latin typeface="+mn-lt"/>
                <a:ea typeface="+mn-ea"/>
                <a:cs typeface="+mn-cs"/>
              </a:rPr>
              <a:t>Repentance – a change of mind that brings a change of action – </a:t>
            </a:r>
          </a:p>
          <a:p>
            <a:r>
              <a:rPr lang="en-US" sz="1200" kern="1200" dirty="0" smtClean="0">
                <a:solidFill>
                  <a:schemeClr val="tx1"/>
                </a:solidFill>
                <a:effectLst/>
                <a:latin typeface="+mn-lt"/>
                <a:ea typeface="+mn-ea"/>
                <a:cs typeface="+mn-cs"/>
              </a:rPr>
              <a:t>Truth – </a:t>
            </a:r>
          </a:p>
          <a:p>
            <a:r>
              <a:rPr lang="en-US" sz="1200" kern="1200" dirty="0" smtClean="0">
                <a:solidFill>
                  <a:schemeClr val="tx1"/>
                </a:solidFill>
                <a:effectLst/>
                <a:latin typeface="+mn-lt"/>
                <a:ea typeface="+mn-ea"/>
                <a:cs typeface="+mn-cs"/>
              </a:rPr>
              <a:t>Come to their senses – they are NOT in their ‘right mind’ before God… hence the need of repentance</a:t>
            </a:r>
          </a:p>
          <a:p>
            <a:r>
              <a:rPr lang="en-US" sz="1200" kern="1200" dirty="0" smtClean="0">
                <a:solidFill>
                  <a:schemeClr val="tx1"/>
                </a:solidFill>
                <a:effectLst/>
                <a:latin typeface="+mn-lt"/>
                <a:ea typeface="+mn-ea"/>
                <a:cs typeface="+mn-cs"/>
              </a:rPr>
              <a:t>They are under the influence, realm, authority of the evil one…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a:t>
            </a:r>
            <a:r>
              <a:rPr lang="en-US" sz="1200" b="1" kern="1200" dirty="0" smtClean="0">
                <a:solidFill>
                  <a:schemeClr val="tx1"/>
                </a:solidFill>
                <a:effectLst/>
                <a:latin typeface="+mn-lt"/>
                <a:ea typeface="+mn-ea"/>
                <a:cs typeface="+mn-cs"/>
              </a:rPr>
              <a:t>YET </a:t>
            </a:r>
            <a:r>
              <a:rPr lang="en-US" sz="1200" b="1"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NOT quarrelsome</a:t>
            </a:r>
          </a:p>
          <a:p>
            <a:r>
              <a:rPr lang="en-US" sz="1200" kern="1200" dirty="0" smtClean="0">
                <a:solidFill>
                  <a:schemeClr val="tx1"/>
                </a:solidFill>
                <a:effectLst/>
                <a:latin typeface="+mn-lt"/>
                <a:ea typeface="+mn-ea"/>
                <a:cs typeface="+mn-cs"/>
              </a:rPr>
              <a:t>Compare – Paul ‘reasoned’ – explained – taught – exhorted – </a:t>
            </a:r>
          </a:p>
          <a:p>
            <a:r>
              <a:rPr lang="en-US" sz="1200" kern="1200" dirty="0" smtClean="0">
                <a:solidFill>
                  <a:schemeClr val="tx1"/>
                </a:solidFill>
                <a:effectLst/>
                <a:latin typeface="+mn-lt"/>
                <a:ea typeface="+mn-ea"/>
                <a:cs typeface="+mn-cs"/>
              </a:rPr>
              <a:t>Patient – even enduring evil against (not retaliating – giving way to vengeance – Rom. 12)</a:t>
            </a:r>
          </a:p>
          <a:p>
            <a:r>
              <a:rPr lang="en-US" sz="1200" kern="1200" dirty="0" smtClean="0">
                <a:solidFill>
                  <a:schemeClr val="tx1"/>
                </a:solidFill>
                <a:effectLst/>
                <a:latin typeface="+mn-lt"/>
                <a:ea typeface="+mn-ea"/>
                <a:cs typeface="+mn-cs"/>
              </a:rPr>
              <a:t>Gentleness …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So – back to our problem of learning to apply all of this.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Timothy 2:24-26 </a:t>
            </a:r>
            <a:r>
              <a:rPr lang="en-US" sz="1200" b="1" kern="1200" baseline="30000" dirty="0" smtClean="0">
                <a:solidFill>
                  <a:schemeClr val="tx1"/>
                </a:solidFill>
                <a:effectLst/>
                <a:latin typeface="+mn-lt"/>
                <a:ea typeface="+mn-ea"/>
                <a:cs typeface="+mn-cs"/>
              </a:rPr>
              <a:t>24 </a:t>
            </a:r>
            <a:r>
              <a:rPr lang="en-US" sz="1200" kern="1200" dirty="0" smtClean="0">
                <a:solidFill>
                  <a:schemeClr val="tx1"/>
                </a:solidFill>
                <a:effectLst/>
                <a:latin typeface="+mn-lt"/>
                <a:ea typeface="+mn-ea"/>
                <a:cs typeface="+mn-cs"/>
              </a:rPr>
              <a:t>And the Lord’s servant must not be quarrelsome but kind to everyone, able to teach, patiently enduring evil, </a:t>
            </a:r>
            <a:br>
              <a:rPr lang="en-US" sz="1200" kern="1200" dirty="0" smtClean="0">
                <a:solidFill>
                  <a:schemeClr val="tx1"/>
                </a:solidFill>
                <a:effectLst/>
                <a:latin typeface="+mn-lt"/>
                <a:ea typeface="+mn-ea"/>
                <a:cs typeface="+mn-cs"/>
              </a:rPr>
            </a:br>
            <a:r>
              <a:rPr lang="en-US" sz="1200" b="1" kern="1200" baseline="30000" dirty="0" smtClean="0">
                <a:solidFill>
                  <a:schemeClr val="tx1"/>
                </a:solidFill>
                <a:effectLst/>
                <a:latin typeface="+mn-lt"/>
                <a:ea typeface="+mn-ea"/>
                <a:cs typeface="+mn-cs"/>
              </a:rPr>
              <a:t>25 </a:t>
            </a:r>
            <a:r>
              <a:rPr lang="en-US" sz="1200" kern="1200" dirty="0" smtClean="0">
                <a:solidFill>
                  <a:schemeClr val="tx1"/>
                </a:solidFill>
                <a:effectLst/>
                <a:latin typeface="+mn-lt"/>
                <a:ea typeface="+mn-ea"/>
                <a:cs typeface="+mn-cs"/>
              </a:rPr>
              <a:t>correcting his opponents with gentleness. God may perhaps grant them repentance leading to a knowledge of the truth, </a:t>
            </a:r>
            <a:br>
              <a:rPr lang="en-US" sz="1200" kern="1200" dirty="0" smtClean="0">
                <a:solidFill>
                  <a:schemeClr val="tx1"/>
                </a:solidFill>
                <a:effectLst/>
                <a:latin typeface="+mn-lt"/>
                <a:ea typeface="+mn-ea"/>
                <a:cs typeface="+mn-cs"/>
              </a:rPr>
            </a:br>
            <a:r>
              <a:rPr lang="en-US" sz="1200" b="1" kern="1200" baseline="30000" dirty="0" smtClean="0">
                <a:solidFill>
                  <a:schemeClr val="tx1"/>
                </a:solidFill>
                <a:effectLst/>
                <a:latin typeface="+mn-lt"/>
                <a:ea typeface="+mn-ea"/>
                <a:cs typeface="+mn-cs"/>
              </a:rPr>
              <a:t>26 </a:t>
            </a:r>
            <a:r>
              <a:rPr lang="en-US" sz="1200" kern="1200" dirty="0" smtClean="0">
                <a:solidFill>
                  <a:schemeClr val="tx1"/>
                </a:solidFill>
                <a:effectLst/>
                <a:latin typeface="+mn-lt"/>
                <a:ea typeface="+mn-ea"/>
                <a:cs typeface="+mn-cs"/>
              </a:rPr>
              <a:t>and they may come to their senses and escape from the snare of the devil, after being captured by him to do his will. </a:t>
            </a:r>
          </a:p>
          <a:p>
            <a:r>
              <a:rPr lang="en-US" sz="1200" b="1" kern="1200" dirty="0" smtClean="0">
                <a:solidFill>
                  <a:schemeClr val="tx1"/>
                </a:solidFill>
                <a:effectLst/>
                <a:latin typeface="+mn-lt"/>
                <a:ea typeface="+mn-ea"/>
                <a:cs typeface="+mn-cs"/>
              </a:rPr>
              <a:t>On the ‘positive’ side…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Teach (i.e., provide a more accurate view of life / truth)</a:t>
            </a:r>
          </a:p>
          <a:p>
            <a:r>
              <a:rPr lang="en-US" sz="1200" kern="1200" dirty="0" smtClean="0">
                <a:solidFill>
                  <a:schemeClr val="tx1"/>
                </a:solidFill>
                <a:effectLst/>
                <a:latin typeface="+mn-lt"/>
                <a:ea typeface="+mn-ea"/>
                <a:cs typeface="+mn-cs"/>
              </a:rPr>
              <a:t>Correct – </a:t>
            </a:r>
          </a:p>
          <a:p>
            <a:r>
              <a:rPr lang="en-US" sz="1200" kern="1200" dirty="0" smtClean="0">
                <a:solidFill>
                  <a:schemeClr val="tx1"/>
                </a:solidFill>
                <a:effectLst/>
                <a:latin typeface="+mn-lt"/>
                <a:ea typeface="+mn-ea"/>
                <a:cs typeface="+mn-cs"/>
              </a:rPr>
              <a:t>Repentance – a change of mind that brings a change of action – </a:t>
            </a:r>
          </a:p>
          <a:p>
            <a:r>
              <a:rPr lang="en-US" sz="1200" kern="1200" dirty="0" smtClean="0">
                <a:solidFill>
                  <a:schemeClr val="tx1"/>
                </a:solidFill>
                <a:effectLst/>
                <a:latin typeface="+mn-lt"/>
                <a:ea typeface="+mn-ea"/>
                <a:cs typeface="+mn-cs"/>
              </a:rPr>
              <a:t>Truth – </a:t>
            </a:r>
          </a:p>
          <a:p>
            <a:r>
              <a:rPr lang="en-US" sz="1200" kern="1200" dirty="0" smtClean="0">
                <a:solidFill>
                  <a:schemeClr val="tx1"/>
                </a:solidFill>
                <a:effectLst/>
                <a:latin typeface="+mn-lt"/>
                <a:ea typeface="+mn-ea"/>
                <a:cs typeface="+mn-cs"/>
              </a:rPr>
              <a:t>Come to their senses – they are NOT in their ‘right mind’ before God… hence the need of repentance</a:t>
            </a:r>
          </a:p>
          <a:p>
            <a:r>
              <a:rPr lang="en-US" sz="1200" kern="1200" dirty="0" smtClean="0">
                <a:solidFill>
                  <a:schemeClr val="tx1"/>
                </a:solidFill>
                <a:effectLst/>
                <a:latin typeface="+mn-lt"/>
                <a:ea typeface="+mn-ea"/>
                <a:cs typeface="+mn-cs"/>
              </a:rPr>
              <a:t>They are under the influence, realm, authority of the evil one…   </a:t>
            </a:r>
          </a:p>
          <a:p>
            <a:r>
              <a:rPr lang="en-US" sz="1200" kern="1200" dirty="0" smtClean="0">
                <a:solidFill>
                  <a:schemeClr val="tx1"/>
                </a:solidFill>
                <a:effectLst/>
                <a:latin typeface="+mn-lt"/>
                <a:ea typeface="+mn-ea"/>
                <a:cs typeface="+mn-cs"/>
              </a:rPr>
              <a:t>YET – </a:t>
            </a:r>
          </a:p>
          <a:p>
            <a:r>
              <a:rPr lang="en-US" sz="1200" kern="1200" dirty="0" smtClean="0">
                <a:solidFill>
                  <a:schemeClr val="tx1"/>
                </a:solidFill>
                <a:effectLst/>
                <a:latin typeface="+mn-lt"/>
                <a:ea typeface="+mn-ea"/>
                <a:cs typeface="+mn-cs"/>
              </a:rPr>
              <a:t>NOT quarrelsome</a:t>
            </a:r>
          </a:p>
          <a:p>
            <a:r>
              <a:rPr lang="en-US" sz="1200" kern="1200" dirty="0" smtClean="0">
                <a:solidFill>
                  <a:schemeClr val="tx1"/>
                </a:solidFill>
                <a:effectLst/>
                <a:latin typeface="+mn-lt"/>
                <a:ea typeface="+mn-ea"/>
                <a:cs typeface="+mn-cs"/>
              </a:rPr>
              <a:t>Compare – Paul ‘reasoned’ – explained – taught – exhorted – </a:t>
            </a:r>
          </a:p>
          <a:p>
            <a:r>
              <a:rPr lang="en-US" sz="1200" kern="1200" dirty="0" smtClean="0">
                <a:solidFill>
                  <a:schemeClr val="tx1"/>
                </a:solidFill>
                <a:effectLst/>
                <a:latin typeface="+mn-lt"/>
                <a:ea typeface="+mn-ea"/>
                <a:cs typeface="+mn-cs"/>
              </a:rPr>
              <a:t>Patient – even enduring evil against (not retaliating – giving way to vengeance – Rom. 12)</a:t>
            </a:r>
          </a:p>
          <a:p>
            <a:r>
              <a:rPr lang="en-US" sz="1200" kern="1200" dirty="0" smtClean="0">
                <a:solidFill>
                  <a:schemeClr val="tx1"/>
                </a:solidFill>
                <a:effectLst/>
                <a:latin typeface="+mn-lt"/>
                <a:ea typeface="+mn-ea"/>
                <a:cs typeface="+mn-cs"/>
              </a:rPr>
              <a:t>Gentleness …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So – back to our problem of learning to apply all of this.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Timothy 2:24-26 </a:t>
            </a:r>
            <a:r>
              <a:rPr lang="en-US" sz="1200" b="1" kern="1200" baseline="30000" dirty="0" smtClean="0">
                <a:solidFill>
                  <a:schemeClr val="tx1"/>
                </a:solidFill>
                <a:effectLst/>
                <a:latin typeface="+mn-lt"/>
                <a:ea typeface="+mn-ea"/>
                <a:cs typeface="+mn-cs"/>
              </a:rPr>
              <a:t>24 </a:t>
            </a:r>
            <a:r>
              <a:rPr lang="en-US" sz="1200" kern="1200" dirty="0" smtClean="0">
                <a:solidFill>
                  <a:schemeClr val="tx1"/>
                </a:solidFill>
                <a:effectLst/>
                <a:latin typeface="+mn-lt"/>
                <a:ea typeface="+mn-ea"/>
                <a:cs typeface="+mn-cs"/>
              </a:rPr>
              <a:t>And the Lord’s servant must not be quarrelsome but kind to everyone, able to teach, patiently enduring evil, </a:t>
            </a:r>
            <a:br>
              <a:rPr lang="en-US" sz="1200" kern="1200" dirty="0" smtClean="0">
                <a:solidFill>
                  <a:schemeClr val="tx1"/>
                </a:solidFill>
                <a:effectLst/>
                <a:latin typeface="+mn-lt"/>
                <a:ea typeface="+mn-ea"/>
                <a:cs typeface="+mn-cs"/>
              </a:rPr>
            </a:br>
            <a:r>
              <a:rPr lang="en-US" sz="1200" b="1" kern="1200" baseline="30000" dirty="0" smtClean="0">
                <a:solidFill>
                  <a:schemeClr val="tx1"/>
                </a:solidFill>
                <a:effectLst/>
                <a:latin typeface="+mn-lt"/>
                <a:ea typeface="+mn-ea"/>
                <a:cs typeface="+mn-cs"/>
              </a:rPr>
              <a:t>25 </a:t>
            </a:r>
            <a:r>
              <a:rPr lang="en-US" sz="1200" kern="1200" dirty="0" smtClean="0">
                <a:solidFill>
                  <a:schemeClr val="tx1"/>
                </a:solidFill>
                <a:effectLst/>
                <a:latin typeface="+mn-lt"/>
                <a:ea typeface="+mn-ea"/>
                <a:cs typeface="+mn-cs"/>
              </a:rPr>
              <a:t>correcting his opponents with gentleness. God may perhaps grant them repentance leading to a knowledge of the truth, </a:t>
            </a:r>
            <a:br>
              <a:rPr lang="en-US" sz="1200" kern="1200" dirty="0" smtClean="0">
                <a:solidFill>
                  <a:schemeClr val="tx1"/>
                </a:solidFill>
                <a:effectLst/>
                <a:latin typeface="+mn-lt"/>
                <a:ea typeface="+mn-ea"/>
                <a:cs typeface="+mn-cs"/>
              </a:rPr>
            </a:br>
            <a:r>
              <a:rPr lang="en-US" sz="1200" b="1" kern="1200" baseline="30000" dirty="0" smtClean="0">
                <a:solidFill>
                  <a:schemeClr val="tx1"/>
                </a:solidFill>
                <a:effectLst/>
                <a:latin typeface="+mn-lt"/>
                <a:ea typeface="+mn-ea"/>
                <a:cs typeface="+mn-cs"/>
              </a:rPr>
              <a:t>26 </a:t>
            </a:r>
            <a:r>
              <a:rPr lang="en-US" sz="1200" kern="1200" dirty="0" smtClean="0">
                <a:solidFill>
                  <a:schemeClr val="tx1"/>
                </a:solidFill>
                <a:effectLst/>
                <a:latin typeface="+mn-lt"/>
                <a:ea typeface="+mn-ea"/>
                <a:cs typeface="+mn-cs"/>
              </a:rPr>
              <a:t>and they may come to their senses and escape from the snare of the devil, after being captured by him to do his will. </a:t>
            </a:r>
          </a:p>
          <a:p>
            <a:r>
              <a:rPr lang="en-US" sz="1200" kern="1200" dirty="0" smtClean="0">
                <a:solidFill>
                  <a:schemeClr val="tx1"/>
                </a:solidFill>
                <a:effectLst/>
                <a:latin typeface="+mn-lt"/>
                <a:ea typeface="+mn-ea"/>
                <a:cs typeface="+mn-cs"/>
              </a:rPr>
              <a:t>YET </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NOT quarrelsome</a:t>
            </a:r>
          </a:p>
          <a:p>
            <a:r>
              <a:rPr lang="en-US" sz="1200" kern="1200" dirty="0" smtClean="0">
                <a:solidFill>
                  <a:schemeClr val="tx1"/>
                </a:solidFill>
                <a:effectLst/>
                <a:latin typeface="+mn-lt"/>
                <a:ea typeface="+mn-ea"/>
                <a:cs typeface="+mn-cs"/>
              </a:rPr>
              <a:t>Compare – Paul ‘reasoned’ – explained – taught – exhorted – </a:t>
            </a:r>
          </a:p>
          <a:p>
            <a:r>
              <a:rPr lang="en-US" sz="1200" kern="1200" dirty="0" smtClean="0">
                <a:solidFill>
                  <a:schemeClr val="tx1"/>
                </a:solidFill>
                <a:effectLst/>
                <a:latin typeface="+mn-lt"/>
                <a:ea typeface="+mn-ea"/>
                <a:cs typeface="+mn-cs"/>
              </a:rPr>
              <a:t>Patient – even enduring evil against (not retaliating – giving way to vengeance – Rom. 12)</a:t>
            </a:r>
          </a:p>
          <a:p>
            <a:r>
              <a:rPr lang="en-US" sz="1200" kern="1200" dirty="0" smtClean="0">
                <a:solidFill>
                  <a:schemeClr val="tx1"/>
                </a:solidFill>
                <a:effectLst/>
                <a:latin typeface="+mn-lt"/>
                <a:ea typeface="+mn-ea"/>
                <a:cs typeface="+mn-cs"/>
              </a:rPr>
              <a:t>Gentleness …  </a:t>
            </a:r>
          </a:p>
          <a:p>
            <a:endParaRPr lang="en-US" dirty="0" smtClean="0"/>
          </a:p>
          <a:p>
            <a:pPr marL="171450" indent="-171450">
              <a:buFont typeface="Wingdings" charset="0"/>
              <a:buChar char="à"/>
            </a:pPr>
            <a:r>
              <a:rPr lang="en-US" dirty="0" smtClean="0">
                <a:sym typeface="Wingdings"/>
              </a:rPr>
              <a:t>The problem / division</a:t>
            </a:r>
            <a:r>
              <a:rPr lang="en-US" baseline="0" dirty="0" smtClean="0">
                <a:sym typeface="Wingdings"/>
              </a:rPr>
              <a:t> between toleration / sympathy AND approval / affirmation.</a:t>
            </a:r>
          </a:p>
          <a:p>
            <a:pPr marL="171450" indent="-171450">
              <a:buFont typeface="Wingdings" charset="0"/>
              <a:buChar char="à"/>
            </a:pPr>
            <a:endParaRPr lang="en-US" baseline="0" dirty="0" smtClean="0">
              <a:sym typeface="Wingdings"/>
            </a:endParaRPr>
          </a:p>
          <a:p>
            <a:pPr marL="171450" indent="-171450">
              <a:buFont typeface="Wingdings" charset="0"/>
              <a:buChar char="à"/>
            </a:pP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Tolerate –</a:t>
            </a:r>
            <a:br>
              <a:rPr lang="en-US" sz="1200" dirty="0" smtClean="0"/>
            </a:br>
            <a:r>
              <a:rPr lang="en-US" sz="1200" dirty="0" smtClean="0"/>
              <a:t>Sympathy</a:t>
            </a:r>
            <a:br>
              <a:rPr lang="en-US" sz="1200" dirty="0" smtClean="0"/>
            </a:br>
            <a:r>
              <a:rPr lang="en-US" sz="1200" dirty="0" smtClean="0"/>
              <a:t>NOT</a:t>
            </a:r>
            <a:br>
              <a:rPr lang="en-US" sz="1200" dirty="0" smtClean="0"/>
            </a:br>
            <a:r>
              <a:rPr lang="en-US" sz="1200" dirty="0" smtClean="0"/>
              <a:t>approval and</a:t>
            </a:r>
            <a:br>
              <a:rPr lang="en-US" sz="1200" dirty="0" smtClean="0"/>
            </a:br>
            <a:r>
              <a:rPr lang="en-US" sz="1200" dirty="0" smtClean="0"/>
              <a:t>affirmation</a:t>
            </a:r>
          </a:p>
          <a:p>
            <a:endParaRPr lang="en-US" sz="1200" dirty="0" smtClean="0"/>
          </a:p>
          <a:p>
            <a:r>
              <a:rPr lang="en-US" sz="1200" dirty="0" smtClean="0"/>
              <a:t>YET</a:t>
            </a:r>
            <a:r>
              <a:rPr lang="en-US" sz="1200" baseline="0" dirty="0" smtClean="0"/>
              <a:t> – not quarrelsome, but patience, gentle!</a:t>
            </a:r>
          </a:p>
          <a:p>
            <a:r>
              <a:rPr lang="en-US" sz="1200" baseline="0" dirty="0" smtClean="0">
                <a:sym typeface="Wingdings"/>
              </a:rPr>
              <a:t> Invitation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Sympathy without affirmation rings hollow; it is unworthy of our gratitude.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2959709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sym typeface="Wingdings"/>
              </a:rPr>
              <a:t> Time Magazine article - Russell Moore  June 12, 2016</a:t>
            </a:r>
            <a:endParaRPr lang="en-US" baseline="0" dirty="0" smtClean="0"/>
          </a:p>
          <a:p>
            <a:endParaRPr lang="en-US" dirty="0" smtClean="0"/>
          </a:p>
          <a:p>
            <a:r>
              <a:rPr lang="en-US" dirty="0" smtClean="0"/>
              <a:t>Recognize that these were not ‘just humans’ – but they were people, in the image of God</a:t>
            </a:r>
          </a:p>
          <a:p>
            <a:r>
              <a:rPr lang="en-US" dirty="0" smtClean="0"/>
              <a:t>They were someone’s son / daughter / brother / sister / </a:t>
            </a:r>
            <a:r>
              <a:rPr lang="is-IS" dirty="0" smtClean="0"/>
              <a:t>….</a:t>
            </a:r>
            <a:endParaRPr lang="en-US" dirty="0" smtClean="0"/>
          </a:p>
          <a:p>
            <a:r>
              <a:rPr lang="en-US" dirty="0" smtClean="0"/>
              <a:t>Many</a:t>
            </a:r>
            <a:r>
              <a:rPr lang="en-US" baseline="0" dirty="0" smtClean="0"/>
              <a:t> of us have friends / family that fit this category of sin </a:t>
            </a:r>
            <a:r>
              <a:rPr lang="is-IS" baseline="0" dirty="0" smtClean="0"/>
              <a:t>… </a:t>
            </a:r>
          </a:p>
          <a:p>
            <a:r>
              <a:rPr lang="is-IS" baseline="0" dirty="0" smtClean="0"/>
              <a:t>We ALL have friends  / family that are SINNERS.</a:t>
            </a:r>
          </a:p>
          <a:p>
            <a:endParaRPr lang="is-IS" baseline="0" dirty="0" smtClean="0"/>
          </a:p>
          <a:p>
            <a:r>
              <a:rPr lang="is-IS" baseline="0" dirty="0" smtClean="0"/>
              <a:t>Hence, the weeping together, the offering of sympathy, ...</a:t>
            </a:r>
          </a:p>
          <a:p>
            <a:r>
              <a:rPr lang="is-IS" baseline="0" dirty="0" smtClean="0"/>
              <a:t>BUT is it accepted???    </a:t>
            </a:r>
          </a:p>
          <a:p>
            <a:endParaRPr lang="is-IS" baseline="0" dirty="0" smtClean="0"/>
          </a:p>
          <a:p>
            <a:r>
              <a:rPr lang="is-IS" baseline="0" dirty="0" smtClean="0"/>
              <a:t>--  NOT by all...</a:t>
            </a:r>
            <a:endParaRPr lang="is-IS"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Sympathy without affirmation rings hollow; it is unworthy of our gratitude.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2959709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kern="1200" dirty="0" smtClean="0">
                <a:solidFill>
                  <a:schemeClr val="tx1"/>
                </a:solidFill>
                <a:effectLst/>
                <a:latin typeface="+mn-lt"/>
                <a:ea typeface="+mn-ea"/>
                <a:cs typeface="+mn-cs"/>
              </a:rPr>
              <a:t>From</a:t>
            </a:r>
            <a:r>
              <a:rPr lang="en-US" sz="1200" b="0" i="0" u="none" kern="1200" baseline="0" dirty="0" smtClean="0">
                <a:solidFill>
                  <a:schemeClr val="tx1"/>
                </a:solidFill>
                <a:effectLst/>
                <a:latin typeface="+mn-lt"/>
                <a:ea typeface="+mn-ea"/>
                <a:cs typeface="+mn-cs"/>
              </a:rPr>
              <a:t> </a:t>
            </a:r>
            <a:r>
              <a:rPr lang="en-US" sz="1200" b="0" i="0" u="none" kern="1200" baseline="0" dirty="0" err="1" smtClean="0">
                <a:solidFill>
                  <a:schemeClr val="tx1"/>
                </a:solidFill>
                <a:effectLst/>
                <a:latin typeface="+mn-lt"/>
                <a:ea typeface="+mn-ea"/>
                <a:cs typeface="+mn-cs"/>
              </a:rPr>
              <a:t>ThnkProgress</a:t>
            </a:r>
            <a:r>
              <a:rPr lang="en-US" sz="1200" b="0" i="0" u="none" kern="1200" baseline="0" dirty="0" smtClean="0">
                <a:solidFill>
                  <a:schemeClr val="tx1"/>
                </a:solidFill>
                <a:effectLst/>
                <a:latin typeface="+mn-lt"/>
                <a:ea typeface="+mn-ea"/>
                <a:cs typeface="+mn-cs"/>
              </a:rPr>
              <a:t> – by Zack Ford -  Response June 14</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kern="1200" dirty="0" smtClean="0">
                <a:solidFill>
                  <a:schemeClr val="tx1"/>
                </a:solidFill>
                <a:effectLst/>
                <a:latin typeface="+mn-lt"/>
                <a:ea typeface="+mn-ea"/>
                <a:cs typeface="+mn-cs"/>
              </a:rPr>
              <a:t>http://</a:t>
            </a:r>
            <a:r>
              <a:rPr lang="en-US" sz="1200" b="0" i="0" u="none" kern="1200" dirty="0" err="1" smtClean="0">
                <a:solidFill>
                  <a:schemeClr val="tx1"/>
                </a:solidFill>
                <a:effectLst/>
                <a:latin typeface="+mn-lt"/>
                <a:ea typeface="+mn-ea"/>
                <a:cs typeface="+mn-cs"/>
              </a:rPr>
              <a:t>thinkprogress.org</a:t>
            </a:r>
            <a:r>
              <a:rPr lang="en-US" sz="1200" b="0" i="0" u="none" kern="1200" dirty="0" smtClean="0">
                <a:solidFill>
                  <a:schemeClr val="tx1"/>
                </a:solidFill>
                <a:effectLst/>
                <a:latin typeface="+mn-lt"/>
                <a:ea typeface="+mn-ea"/>
                <a:cs typeface="+mn-cs"/>
              </a:rPr>
              <a:t>/</a:t>
            </a:r>
            <a:r>
              <a:rPr lang="en-US" sz="1200" b="0" i="0" u="none" kern="1200" dirty="0" err="1" smtClean="0">
                <a:solidFill>
                  <a:schemeClr val="tx1"/>
                </a:solidFill>
                <a:effectLst/>
                <a:latin typeface="+mn-lt"/>
                <a:ea typeface="+mn-ea"/>
                <a:cs typeface="+mn-cs"/>
              </a:rPr>
              <a:t>lgbt</a:t>
            </a:r>
            <a:r>
              <a:rPr lang="en-US" sz="1200" b="0" i="0" u="none" kern="1200" dirty="0" smtClean="0">
                <a:solidFill>
                  <a:schemeClr val="tx1"/>
                </a:solidFill>
                <a:effectLst/>
                <a:latin typeface="+mn-lt"/>
                <a:ea typeface="+mn-ea"/>
                <a:cs typeface="+mn-cs"/>
              </a:rPr>
              <a:t>/2016/06/14/3788174/we-cannot-weep-together/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u="none"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0" i="0" u="none" dirty="0" smtClean="0"/>
              <a:t>Zack Ford is the LGBT editor of </a:t>
            </a:r>
            <a:r>
              <a:rPr lang="en-US" b="0" i="0" u="none" dirty="0" err="1" smtClean="0"/>
              <a:t>ThinkProgress</a:t>
            </a:r>
            <a:r>
              <a:rPr lang="en-US" b="0" i="0" u="none" dirty="0" smtClean="0"/>
              <a:t> at the Center for American Progress Action Fund, hailing from the small town of Newport, PA. In 2014, The Advocate magazine named him one of its "40 Under 40" prominent voices in LGBT media. In 2015, he was a finalist for a Religion </a:t>
            </a:r>
            <a:r>
              <a:rPr lang="en-US" b="0" i="0" u="none" dirty="0" err="1" smtClean="0"/>
              <a:t>Newswriters</a:t>
            </a:r>
            <a:r>
              <a:rPr lang="en-US" b="0" i="0" u="none" dirty="0" smtClean="0"/>
              <a:t> Association award.</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u="none"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kern="1200" dirty="0" smtClean="0">
                <a:solidFill>
                  <a:schemeClr val="tx1"/>
                </a:solidFill>
                <a:effectLst/>
                <a:latin typeface="+mn-lt"/>
                <a:ea typeface="+mn-ea"/>
                <a:cs typeface="+mn-cs"/>
              </a:rPr>
              <a:t>What we need to see now is that they do not accept any of this. They don’t want to be told they are wrong. Period. They don’t want to be told they are loved while at the same time being told they need to repent. They will not accept this. If we want them to feel love, we cannot tell them they are wrong. At all. If we want them to feel equal, we cannot give them moral direction on sexuality. They will not listen unless we condone their marriages, accept their self-identifications, and promote the same political agendas they promote. The last sentence of the article says it all: “In the meantime, sympathy without affirmation rings hollow; it is unworthy of our gratitude.” </a:t>
            </a:r>
            <a:endParaRPr lang="en-US" sz="1200" b="0" i="0" u="none"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u="none"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sym typeface="Wingdings"/>
              </a:rPr>
              <a:t> </a:t>
            </a:r>
            <a:r>
              <a:rPr lang="en-US" sz="1200" kern="1200" dirty="0" smtClean="0">
                <a:solidFill>
                  <a:schemeClr val="tx1"/>
                </a:solidFill>
                <a:effectLst/>
                <a:latin typeface="+mn-lt"/>
                <a:ea typeface="+mn-ea"/>
                <a:cs typeface="+mn-cs"/>
              </a:rPr>
              <a:t>If you want us to feel love, then do not tell us our sexuality is wrong or that the only way to be right is to be celibate. What we hear is actually that we are unworthy of love.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u="non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people who share Moore’s beliefs reach out to their LGBT neighbors now or in the future, they should consider that what they want us to feel might not be the same as what we actually hear.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a:t>
            </a:r>
            <a:r>
              <a:rPr lang="en-US" sz="1200" kern="1200" dirty="0" smtClean="0">
                <a:solidFill>
                  <a:schemeClr val="tx1"/>
                </a:solidFill>
                <a:effectLst/>
                <a:latin typeface="+mn-lt"/>
                <a:ea typeface="+mn-ea"/>
                <a:cs typeface="+mn-cs"/>
              </a:rPr>
              <a:t>you want us to feel love, then do not tell us our sexuality is wrong or that the only way to be right is to be celibate. What we hear is actually that we are unworthy of love.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ym typeface="Wingdings"/>
              </a:rPr>
              <a:t> </a:t>
            </a:r>
            <a:r>
              <a:rPr lang="en-US" dirty="0" smtClean="0"/>
              <a:t>Sympathy without affirmation rings hollow; it is unworthy of our gratitude.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He wrote:</a:t>
            </a:r>
            <a:r>
              <a:rPr lang="en-US" baseline="0" dirty="0" smtClean="0"/>
              <a:t>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Sympathy without affirmation rings hollow; it is unworthy of our gratitude.</a:t>
            </a:r>
          </a:p>
          <a:p>
            <a:endParaRPr lang="en-US" dirty="0" smtClean="0"/>
          </a:p>
          <a:p>
            <a:r>
              <a:rPr lang="en-US" dirty="0" smtClean="0">
                <a:sym typeface="Wingdings"/>
              </a:rPr>
              <a:t> They do NOT want toleration – but total acceptance and affirmation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kern="1200" dirty="0" smtClean="0">
                <a:solidFill>
                  <a:schemeClr val="tx1"/>
                </a:solidFill>
                <a:effectLst/>
                <a:latin typeface="+mn-lt"/>
                <a:ea typeface="+mn-ea"/>
                <a:cs typeface="+mn-cs"/>
              </a:rPr>
              <a:t>Sympathy without affirmation rings hollow, the author says. Let that sink in for a moment. The only way to show love; the only way to help them feel dignity, to feel equal, and to feel hope, is to affirm and condone who they identify as and what they do. Christians, are we hearing this? This is a way of throwing down the gauntlet — either affirm and condone their actions or quit telling them that you love them and sympathize with them! That’s the message we are getting. </a:t>
            </a:r>
          </a:p>
          <a:p>
            <a:endParaRPr lang="en-US" b="0" i="0" u="none" dirty="0" smtClean="0"/>
          </a:p>
          <a:p>
            <a:r>
              <a:rPr lang="en-US" b="0" i="0" u="none" dirty="0" smtClean="0">
                <a:sym typeface="Wingdings"/>
              </a:rPr>
              <a:t> Sympathy while condemning Sin?</a:t>
            </a:r>
            <a:r>
              <a:rPr lang="en-US" b="0" i="0" u="none" baseline="0" dirty="0" smtClean="0">
                <a:sym typeface="Wingdings"/>
              </a:rPr>
              <a:t>  Jesus! Heb. 4:15</a:t>
            </a:r>
            <a:endParaRPr lang="en-US" b="0" i="0" u="none"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we do not have a high priest who cannot sympathize with our weaknesses, but One who has been tempted in all things as we are, yet without sin” (Heb. 4:15).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Jesus WAS and IS sympathetic towards the weakness of humans</a:t>
            </a:r>
            <a:r>
              <a:rPr lang="is-I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Y</a:t>
            </a:r>
            <a:r>
              <a:rPr lang="is-IS" sz="1200" kern="1200" dirty="0" smtClean="0">
                <a:solidFill>
                  <a:schemeClr val="tx1"/>
                </a:solidFill>
                <a:effectLst/>
                <a:latin typeface="+mn-lt"/>
                <a:ea typeface="+mn-ea"/>
                <a:cs typeface="+mn-cs"/>
              </a:rPr>
              <a:t>et that is</a:t>
            </a:r>
            <a:r>
              <a:rPr lang="is-IS" sz="1200" kern="1200" baseline="0" dirty="0" smtClean="0">
                <a:solidFill>
                  <a:schemeClr val="tx1"/>
                </a:solidFill>
                <a:effectLst/>
                <a:latin typeface="+mn-lt"/>
                <a:ea typeface="+mn-ea"/>
                <a:cs typeface="+mn-cs"/>
              </a:rPr>
              <a:t> not teaching that he is accepting of all lifestyles / acts... </a:t>
            </a:r>
          </a:p>
          <a:p>
            <a:endParaRPr lang="is-IS" sz="1200" kern="1200" baseline="0" dirty="0" smtClean="0">
              <a:solidFill>
                <a:schemeClr val="tx1"/>
              </a:solidFill>
              <a:effectLst/>
              <a:latin typeface="+mn-lt"/>
              <a:ea typeface="+mn-ea"/>
              <a:cs typeface="+mn-cs"/>
            </a:endParaRPr>
          </a:p>
          <a:p>
            <a:r>
              <a:rPr lang="is-IS" sz="1200" kern="1200" baseline="0" dirty="0" smtClean="0">
                <a:solidFill>
                  <a:schemeClr val="tx1"/>
                </a:solidFill>
                <a:effectLst/>
                <a:latin typeface="+mn-lt"/>
                <a:ea typeface="+mn-ea"/>
                <a:cs typeface="+mn-cs"/>
                <a:sym typeface="Wingdings"/>
              </a:rPr>
              <a:t> </a:t>
            </a:r>
            <a:r>
              <a:rPr lang="en-US" sz="1200" kern="1200" baseline="0" dirty="0" smtClean="0">
                <a:solidFill>
                  <a:schemeClr val="tx1"/>
                </a:solidFill>
                <a:effectLst/>
                <a:latin typeface="+mn-lt"/>
                <a:ea typeface="+mn-ea"/>
                <a:cs typeface="+mn-cs"/>
                <a:sym typeface="Wingdings"/>
              </a:rPr>
              <a:t>P</a:t>
            </a:r>
            <a:r>
              <a:rPr lang="is-IS" sz="1200" kern="1200" baseline="0" dirty="0" smtClean="0">
                <a:solidFill>
                  <a:schemeClr val="tx1"/>
                </a:solidFill>
                <a:effectLst/>
                <a:latin typeface="+mn-lt"/>
                <a:ea typeface="+mn-ea"/>
                <a:cs typeface="+mn-cs"/>
                <a:sym typeface="Wingdings"/>
              </a:rPr>
              <a:t>reaching of Jesus Mark 1:14-15</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 sympathetic but DEMANDING of repentance!</a:t>
            </a:r>
          </a:p>
          <a:p>
            <a:pPr rtl="0"/>
            <a:r>
              <a:rPr lang="en-US" sz="1200" b="1" kern="1200" dirty="0" smtClean="0">
                <a:solidFill>
                  <a:schemeClr val="tx1"/>
                </a:solidFill>
                <a:latin typeface="+mn-lt"/>
                <a:ea typeface="+mn-ea"/>
                <a:cs typeface="+mn-cs"/>
              </a:rPr>
              <a:t>Jesus Begins His Ministry</a:t>
            </a:r>
          </a:p>
          <a:p>
            <a:pPr rtl="0"/>
            <a:r>
              <a:rPr lang="en-US" sz="1200" dirty="0" smtClean="0"/>
              <a:t>	</a:t>
            </a:r>
            <a:r>
              <a:rPr lang="en-US" sz="1200" b="1" dirty="0" smtClean="0"/>
              <a:t>14 	Now after John was arrested, Jesus came into Galilee, proclaiming the gospel of God, </a:t>
            </a:r>
          </a:p>
          <a:p>
            <a:pPr rtl="0"/>
            <a:endParaRPr lang="en-US" dirty="0" smtClean="0"/>
          </a:p>
          <a:p>
            <a:pPr rtl="0"/>
            <a:r>
              <a:rPr lang="en-US" sz="1200" dirty="0" smtClean="0"/>
              <a:t>	</a:t>
            </a:r>
            <a:r>
              <a:rPr lang="en-US" sz="1200" b="1" dirty="0" smtClean="0"/>
              <a:t>15 	and saying, “The time is fulfilled, and the kingdom of God is at hand; repent and believe in the gospel.” </a:t>
            </a:r>
          </a:p>
          <a:p>
            <a:endParaRPr lang="en-US" dirty="0" smtClean="0"/>
          </a:p>
          <a:p>
            <a:r>
              <a:rPr lang="en-US" dirty="0" smtClean="0">
                <a:sym typeface="Wingdings"/>
              </a:rPr>
              <a:t> Matt. 11:20 – denounced cities</a:t>
            </a:r>
            <a:r>
              <a:rPr lang="is-IS" dirty="0" smtClean="0">
                <a:sym typeface="Wingdings"/>
              </a:rPr>
              <a:t>…because they did NOT repent.</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aseline="0" dirty="0" smtClean="0"/>
              <a:t>Matt. 11:20</a:t>
            </a:r>
          </a:p>
          <a:p>
            <a:r>
              <a:rPr lang="en-US" sz="1200" baseline="0" dirty="0" smtClean="0"/>
              <a:t>Then He began to denounce the cities in which most of His </a:t>
            </a:r>
            <a:r>
              <a:rPr lang="en-US" sz="1200" baseline="0" dirty="0" smtClean="0"/>
              <a:t>miracles </a:t>
            </a:r>
            <a:r>
              <a:rPr lang="en-US" sz="1200" baseline="0" dirty="0" smtClean="0"/>
              <a:t>were done, because they did not repent.</a:t>
            </a:r>
          </a:p>
          <a:p>
            <a:endParaRPr lang="en-US" sz="1200" baseline="0" dirty="0" smtClean="0"/>
          </a:p>
          <a:p>
            <a:r>
              <a:rPr lang="en-US" baseline="0" dirty="0" smtClean="0">
                <a:sym typeface="Wingdings"/>
              </a:rPr>
              <a:t> Luke 5:30-32   came to call men to repentance</a:t>
            </a:r>
            <a:endParaRPr lang="en-US" baseline="0"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6/19/16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7200" dirty="0"/>
              <a:t>“I have not come to call the righteous but sinners to repentance.</a:t>
            </a:r>
            <a:r>
              <a:rPr lang="en-US" sz="7200" dirty="0" smtClean="0"/>
              <a:t>”</a:t>
            </a:r>
            <a:endParaRPr lang="en-US" sz="7200" dirty="0"/>
          </a:p>
        </p:txBody>
      </p:sp>
      <p:sp>
        <p:nvSpPr>
          <p:cNvPr id="3" name="Subtitle 2"/>
          <p:cNvSpPr>
            <a:spLocks noGrp="1"/>
          </p:cNvSpPr>
          <p:nvPr>
            <p:ph type="subTitle" idx="1"/>
          </p:nvPr>
        </p:nvSpPr>
        <p:spPr>
          <a:xfrm>
            <a:off x="0" y="5785886"/>
            <a:ext cx="9144000" cy="1072114"/>
          </a:xfrm>
        </p:spPr>
        <p:txBody>
          <a:bodyPr/>
          <a:lstStyle/>
          <a:p>
            <a:r>
              <a:rPr lang="en-US" dirty="0" smtClean="0"/>
              <a:t>Luke 5:30-32</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03810" y="1"/>
            <a:ext cx="8575684" cy="5676126"/>
          </a:xfrm>
        </p:spPr>
        <p:txBody>
          <a:bodyPr/>
          <a:lstStyle/>
          <a:p>
            <a:r>
              <a:rPr lang="en-US" dirty="0"/>
              <a:t>repentance for forgiveness of sins would be proclaimed in His name to all the nations, beginning from Jerusalem</a:t>
            </a:r>
            <a:r>
              <a:rPr lang="en-US" dirty="0" smtClean="0"/>
              <a:t>.</a:t>
            </a:r>
            <a:endParaRPr lang="en-US" dirty="0"/>
          </a:p>
        </p:txBody>
      </p:sp>
      <p:sp>
        <p:nvSpPr>
          <p:cNvPr id="3" name="Subtitle 2"/>
          <p:cNvSpPr>
            <a:spLocks noGrp="1"/>
          </p:cNvSpPr>
          <p:nvPr>
            <p:ph type="subTitle" idx="1"/>
          </p:nvPr>
        </p:nvSpPr>
        <p:spPr>
          <a:xfrm>
            <a:off x="0" y="5785886"/>
            <a:ext cx="9144000" cy="1072114"/>
          </a:xfrm>
        </p:spPr>
        <p:txBody>
          <a:bodyPr/>
          <a:lstStyle/>
          <a:p>
            <a:r>
              <a:rPr lang="en-US" dirty="0" smtClean="0"/>
              <a:t>Luke 24:46-47</a:t>
            </a:r>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Jesus’ Commission</a:t>
            </a:r>
            <a:endParaRPr lang="en-US" sz="7200" dirty="0"/>
          </a:p>
        </p:txBody>
      </p:sp>
      <p:sp>
        <p:nvSpPr>
          <p:cNvPr id="3" name="Content Placeholder 2"/>
          <p:cNvSpPr>
            <a:spLocks noGrp="1"/>
          </p:cNvSpPr>
          <p:nvPr>
            <p:ph idx="1"/>
          </p:nvPr>
        </p:nvSpPr>
        <p:spPr>
          <a:xfrm>
            <a:off x="187739" y="1693240"/>
            <a:ext cx="8790609" cy="5028235"/>
          </a:xfrm>
        </p:spPr>
        <p:txBody>
          <a:bodyPr>
            <a:normAutofit/>
          </a:bodyPr>
          <a:lstStyle/>
          <a:p>
            <a:r>
              <a:rPr lang="en-US" sz="7200" dirty="0" smtClean="0"/>
              <a:t> Preach the Gospel</a:t>
            </a:r>
          </a:p>
          <a:p>
            <a:r>
              <a:rPr lang="en-US" sz="7200" dirty="0"/>
              <a:t> </a:t>
            </a:r>
            <a:r>
              <a:rPr lang="en-US" sz="7200" dirty="0" smtClean="0"/>
              <a:t>Offer Forgiveness</a:t>
            </a:r>
          </a:p>
          <a:p>
            <a:r>
              <a:rPr lang="en-US" sz="7200" dirty="0"/>
              <a:t> </a:t>
            </a:r>
            <a:r>
              <a:rPr lang="en-US" sz="7200" dirty="0" smtClean="0"/>
              <a:t>Demand repentance</a:t>
            </a:r>
            <a:endParaRPr lang="en-US" sz="7200" dirty="0"/>
          </a:p>
        </p:txBody>
      </p:sp>
    </p:spTree>
    <p:extLst>
      <p:ext uri="{BB962C8B-B14F-4D97-AF65-F5344CB8AC3E}">
        <p14:creationId xmlns:p14="http://schemas.microsoft.com/office/powerpoint/2010/main" val="42394568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25421" y="1"/>
            <a:ext cx="8826528" cy="5676126"/>
          </a:xfrm>
        </p:spPr>
        <p:txBody>
          <a:bodyPr/>
          <a:lstStyle/>
          <a:p>
            <a:r>
              <a:rPr lang="en-US" sz="8800" dirty="0" smtClean="0"/>
              <a:t>2 Tim. 2:24-26</a:t>
            </a:r>
            <a:br>
              <a:rPr lang="en-US" sz="8800" dirty="0" smtClean="0"/>
            </a:br>
            <a:r>
              <a:rPr lang="en-US" sz="8800" dirty="0" smtClean="0"/>
              <a:t/>
            </a:r>
            <a:br>
              <a:rPr lang="en-US" sz="8800" dirty="0" smtClean="0"/>
            </a:br>
            <a:r>
              <a:rPr lang="en-US" sz="8800" dirty="0" smtClean="0"/>
              <a:t>Serving the Lord</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a:xfrm>
            <a:off x="457200" y="31681"/>
            <a:ext cx="8229600" cy="1771508"/>
          </a:xfrm>
        </p:spPr>
        <p:txBody>
          <a:bodyPr/>
          <a:lstStyle/>
          <a:p>
            <a:r>
              <a:rPr lang="en-US" sz="8000" dirty="0" smtClean="0"/>
              <a:t>Lord’s Servant</a:t>
            </a:r>
            <a:endParaRPr lang="en-US" sz="8000" dirty="0"/>
          </a:p>
        </p:txBody>
      </p:sp>
      <p:sp>
        <p:nvSpPr>
          <p:cNvPr id="5" name="Content Placeholder 4"/>
          <p:cNvSpPr>
            <a:spLocks noGrp="1"/>
          </p:cNvSpPr>
          <p:nvPr>
            <p:ph idx="1"/>
          </p:nvPr>
        </p:nvSpPr>
        <p:spPr>
          <a:xfrm>
            <a:off x="187739" y="1803189"/>
            <a:ext cx="8790609" cy="4918286"/>
          </a:xfrm>
        </p:spPr>
        <p:txBody>
          <a:bodyPr>
            <a:normAutofit/>
          </a:bodyPr>
          <a:lstStyle/>
          <a:p>
            <a:r>
              <a:rPr lang="en-US" sz="7200" dirty="0" smtClean="0"/>
              <a:t> Teach / Truth</a:t>
            </a:r>
          </a:p>
          <a:p>
            <a:r>
              <a:rPr lang="en-US" sz="7200" dirty="0"/>
              <a:t> </a:t>
            </a:r>
            <a:r>
              <a:rPr lang="en-US" sz="7200" dirty="0" smtClean="0"/>
              <a:t>Correct</a:t>
            </a:r>
          </a:p>
          <a:p>
            <a:r>
              <a:rPr lang="en-US" sz="7200" dirty="0" smtClean="0"/>
              <a:t> Repentance</a:t>
            </a:r>
            <a:endParaRPr lang="en-US" sz="7200"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a:xfrm>
            <a:off x="457200" y="31681"/>
            <a:ext cx="8229600" cy="1771508"/>
          </a:xfrm>
        </p:spPr>
        <p:txBody>
          <a:bodyPr/>
          <a:lstStyle/>
          <a:p>
            <a:r>
              <a:rPr lang="en-US" sz="8000" dirty="0" smtClean="0"/>
              <a:t>Lord’s Servant</a:t>
            </a:r>
            <a:endParaRPr lang="en-US" sz="8000" dirty="0"/>
          </a:p>
        </p:txBody>
      </p:sp>
      <p:sp>
        <p:nvSpPr>
          <p:cNvPr id="5" name="Content Placeholder 4"/>
          <p:cNvSpPr>
            <a:spLocks noGrp="1"/>
          </p:cNvSpPr>
          <p:nvPr>
            <p:ph idx="1"/>
          </p:nvPr>
        </p:nvSpPr>
        <p:spPr>
          <a:xfrm>
            <a:off x="187739" y="1803189"/>
            <a:ext cx="8790609" cy="4918286"/>
          </a:xfrm>
        </p:spPr>
        <p:txBody>
          <a:bodyPr>
            <a:normAutofit/>
          </a:bodyPr>
          <a:lstStyle/>
          <a:p>
            <a:r>
              <a:rPr lang="en-US" sz="7200" dirty="0" smtClean="0"/>
              <a:t> Not quarrelsome</a:t>
            </a:r>
          </a:p>
          <a:p>
            <a:r>
              <a:rPr lang="en-US" sz="7200" dirty="0"/>
              <a:t> </a:t>
            </a:r>
            <a:r>
              <a:rPr lang="en-US" sz="7200" dirty="0" smtClean="0"/>
              <a:t>Patient</a:t>
            </a:r>
          </a:p>
          <a:p>
            <a:r>
              <a:rPr lang="en-US" sz="7200" dirty="0"/>
              <a:t> </a:t>
            </a:r>
            <a:r>
              <a:rPr lang="en-US" sz="7200" dirty="0" smtClean="0"/>
              <a:t>Gentle</a:t>
            </a:r>
            <a:endParaRPr lang="en-US" sz="7200" dirty="0"/>
          </a:p>
        </p:txBody>
      </p:sp>
    </p:spTree>
    <p:extLst>
      <p:ext uri="{BB962C8B-B14F-4D97-AF65-F5344CB8AC3E}">
        <p14:creationId xmlns:p14="http://schemas.microsoft.com/office/powerpoint/2010/main" val="11305437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6632600"/>
          </a:xfrm>
        </p:spPr>
        <p:txBody>
          <a:bodyPr/>
          <a:lstStyle/>
          <a:p>
            <a:r>
              <a:rPr lang="en-US" sz="8000" dirty="0" smtClean="0"/>
              <a:t>Tolerate –</a:t>
            </a:r>
            <a:br>
              <a:rPr lang="en-US" sz="8000" dirty="0" smtClean="0"/>
            </a:br>
            <a:r>
              <a:rPr lang="en-US" sz="8000" dirty="0" smtClean="0"/>
              <a:t>Sympathy</a:t>
            </a:r>
            <a:br>
              <a:rPr lang="en-US" sz="8000" dirty="0" smtClean="0"/>
            </a:br>
            <a:r>
              <a:rPr lang="en-US" sz="8000" dirty="0" smtClean="0"/>
              <a:t>NOT</a:t>
            </a:r>
            <a:br>
              <a:rPr lang="en-US" sz="8000" dirty="0" smtClean="0"/>
            </a:br>
            <a:r>
              <a:rPr lang="en-US" sz="8000" dirty="0" smtClean="0"/>
              <a:t>approval and</a:t>
            </a:r>
            <a:br>
              <a:rPr lang="en-US" sz="8000" dirty="0" smtClean="0"/>
            </a:br>
            <a:r>
              <a:rPr lang="en-US" sz="8000" dirty="0" smtClean="0"/>
              <a:t>affirmation</a:t>
            </a:r>
            <a:endParaRPr lang="en-US" sz="8000"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62672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“Can we still weep Together?”</a:t>
            </a:r>
            <a:br>
              <a:rPr lang="en-US" sz="8000" dirty="0" smtClean="0"/>
            </a:b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Time Magazine article</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4423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We Cannot Weep Together”</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Zack Ford, LGBT response</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35165" y="1"/>
            <a:ext cx="8622717" cy="6632600"/>
          </a:xfrm>
        </p:spPr>
        <p:txBody>
          <a:bodyPr/>
          <a:lstStyle/>
          <a:p>
            <a:r>
              <a:rPr lang="en-US" sz="6600" dirty="0"/>
              <a:t>If you want us to feel love, then do not tell us our sexuality is wrong or that the only way to be right is to be celibate. </a:t>
            </a:r>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6600" dirty="0" smtClean="0"/>
              <a:t>“Sympathy </a:t>
            </a:r>
            <a:r>
              <a:rPr lang="en-US" sz="6600" dirty="0"/>
              <a:t>without affirmation rings hollow; it is unworthy of our gratitude</a:t>
            </a:r>
            <a:r>
              <a:rPr lang="en-US" sz="6600" dirty="0" smtClean="0"/>
              <a:t>.”</a:t>
            </a:r>
            <a:endParaRPr lang="en-US" sz="66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i="1" dirty="0" smtClean="0">
                <a:solidFill>
                  <a:srgbClr val="FFFF00"/>
                </a:solidFill>
              </a:rPr>
              <a:t>NOT Toleration –</a:t>
            </a:r>
            <a:r>
              <a:rPr lang="en-US" sz="8000" dirty="0" smtClean="0"/>
              <a:t/>
            </a:r>
            <a:br>
              <a:rPr lang="en-US" sz="8000" dirty="0" smtClean="0"/>
            </a:br>
            <a:r>
              <a:rPr lang="en-US" sz="8000" dirty="0" smtClean="0"/>
              <a:t>but</a:t>
            </a:r>
            <a:br>
              <a:rPr lang="en-US" sz="8000" dirty="0" smtClean="0"/>
            </a:br>
            <a:r>
              <a:rPr lang="en-US" sz="8000" dirty="0" smtClean="0"/>
              <a:t>total Acceptance</a:t>
            </a:r>
            <a:br>
              <a:rPr lang="en-US" sz="8000" dirty="0" smtClean="0"/>
            </a:br>
            <a:r>
              <a:rPr lang="en-US" sz="8000" dirty="0" smtClean="0"/>
              <a:t>and Affirmation</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41099" y="203839"/>
            <a:ext cx="8779493" cy="6507162"/>
          </a:xfrm>
        </p:spPr>
        <p:txBody>
          <a:bodyPr/>
          <a:lstStyle/>
          <a:p>
            <a:r>
              <a:rPr lang="en-US" sz="5400" dirty="0"/>
              <a:t>“For we do not have a high priest who cannot </a:t>
            </a:r>
            <a:r>
              <a:rPr lang="en-US" sz="5400" i="1" u="sng" dirty="0">
                <a:solidFill>
                  <a:srgbClr val="FFFF00"/>
                </a:solidFill>
              </a:rPr>
              <a:t>sympathize</a:t>
            </a:r>
            <a:r>
              <a:rPr lang="en-US" sz="5400" dirty="0"/>
              <a:t> with our weaknesses, but One who has been tempted in all things as we are, yet without sin” (Heb. 4:15). </a:t>
            </a:r>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6600" dirty="0"/>
              <a:t>“The time is fulfilled, and the kingdom of God is at hand; repent and believe in the gospel.” </a:t>
            </a:r>
          </a:p>
        </p:txBody>
      </p:sp>
      <p:sp>
        <p:nvSpPr>
          <p:cNvPr id="3" name="Subtitle 2"/>
          <p:cNvSpPr>
            <a:spLocks noGrp="1"/>
          </p:cNvSpPr>
          <p:nvPr>
            <p:ph type="subTitle" idx="1"/>
          </p:nvPr>
        </p:nvSpPr>
        <p:spPr>
          <a:xfrm>
            <a:off x="0" y="5785886"/>
            <a:ext cx="9144000" cy="1072114"/>
          </a:xfrm>
        </p:spPr>
        <p:txBody>
          <a:bodyPr/>
          <a:lstStyle/>
          <a:p>
            <a:r>
              <a:rPr lang="en-US" dirty="0" smtClean="0"/>
              <a:t>Jesus – Mark 1:14-15</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dirty="0"/>
              <a:t>Then He began to denounce the cities in which most of His </a:t>
            </a:r>
            <a:r>
              <a:rPr lang="en-US" dirty="0" smtClean="0"/>
              <a:t>miracles </a:t>
            </a:r>
            <a:r>
              <a:rPr lang="en-US" dirty="0"/>
              <a:t>were done, because they did not repent.</a:t>
            </a:r>
          </a:p>
        </p:txBody>
      </p:sp>
      <p:sp>
        <p:nvSpPr>
          <p:cNvPr id="3" name="Subtitle 2"/>
          <p:cNvSpPr>
            <a:spLocks noGrp="1"/>
          </p:cNvSpPr>
          <p:nvPr>
            <p:ph type="subTitle" idx="1"/>
          </p:nvPr>
        </p:nvSpPr>
        <p:spPr>
          <a:xfrm>
            <a:off x="0" y="5785886"/>
            <a:ext cx="9144000" cy="1072114"/>
          </a:xfrm>
        </p:spPr>
        <p:txBody>
          <a:bodyPr/>
          <a:lstStyle/>
          <a:p>
            <a:r>
              <a:rPr lang="en-US" dirty="0" smtClean="0"/>
              <a:t>Matt. 11:20</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3948</TotalTime>
  <Words>1299</Words>
  <Application>Microsoft Macintosh PowerPoint</Application>
  <PresentationFormat>On-screen Show (4:3)</PresentationFormat>
  <Paragraphs>194</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 Black </vt:lpstr>
      <vt:lpstr>PowerPoint Presentation</vt:lpstr>
      <vt:lpstr>“Can we still weep Together?” </vt:lpstr>
      <vt:lpstr>“No, We Cannot Weep Together”</vt:lpstr>
      <vt:lpstr>If you want us to feel love, then do not tell us our sexuality is wrong or that the only way to be right is to be celibate. </vt:lpstr>
      <vt:lpstr>“Sympathy without affirmation rings hollow; it is unworthy of our gratitude.”</vt:lpstr>
      <vt:lpstr>NOT Toleration – but total Acceptance and Affirmation</vt:lpstr>
      <vt:lpstr>“For we do not have a high priest who cannot sympathize with our weaknesses, but One who has been tempted in all things as we are, yet without sin” (Heb. 4:15). </vt:lpstr>
      <vt:lpstr>“The time is fulfilled, and the kingdom of God is at hand; repent and believe in the gospel.” </vt:lpstr>
      <vt:lpstr>Then He began to denounce the cities in which most of His miracles were done, because they did not repent.</vt:lpstr>
      <vt:lpstr>“I have not come to call the righteous but sinners to repentance.”</vt:lpstr>
      <vt:lpstr>repentance for forgiveness of sins would be proclaimed in His name to all the nations, beginning from Jerusalem.</vt:lpstr>
      <vt:lpstr>Jesus’ Commission</vt:lpstr>
      <vt:lpstr>2 Tim. 2:24-26  Serving the Lord</vt:lpstr>
      <vt:lpstr>Lord’s Servant</vt:lpstr>
      <vt:lpstr>Lord’s Servant</vt:lpstr>
      <vt:lpstr>Tolerate – Sympathy NOT approval and affirmation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44</cp:revision>
  <dcterms:created xsi:type="dcterms:W3CDTF">2014-01-26T20:19:07Z</dcterms:created>
  <dcterms:modified xsi:type="dcterms:W3CDTF">2016-06-19T12:52:22Z</dcterms:modified>
</cp:coreProperties>
</file>