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4" r:id="rId2"/>
    <p:sldId id="265" r:id="rId3"/>
    <p:sldId id="266" r:id="rId4"/>
    <p:sldId id="270" r:id="rId5"/>
    <p:sldId id="269" r:id="rId6"/>
    <p:sldId id="256" r:id="rId7"/>
    <p:sldId id="257" r:id="rId8"/>
    <p:sldId id="258" r:id="rId9"/>
    <p:sldId id="259" r:id="rId10"/>
    <p:sldId id="271" r:id="rId11"/>
    <p:sldId id="267" r:id="rId12"/>
    <p:sldId id="268" r:id="rId13"/>
    <p:sldId id="261" r:id="rId14"/>
    <p:sldId id="262" r:id="rId15"/>
    <p:sldId id="263" r:id="rId16"/>
    <p:sldId id="26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99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C8652-8B5E-4BAC-898C-AD4892C4D574}" type="datetimeFigureOut">
              <a:rPr lang="en-US" smtClean="0"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82B24-1A8E-4027-A386-C4107BCCD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59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7E99A-6ED5-4C2C-A609-F6223D437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DE3DA-89F6-4880-A5E6-028A7633E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B58FA-BB19-4464-B28B-2847C6A6D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32DE7-E6E6-4CA4-A7BA-64DBB81F1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CB7AA-2582-4CD5-8737-0720CFF0B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907F9-4005-4DC2-9A00-9978CBCC5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E308F-1ED2-48AA-A611-4D1337659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6B9DA-C9E0-4256-AAFF-0E9557109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1FCEB-E43A-4B27-899D-D5942EAD7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0CD1B-31B0-4686-B6C3-D95D51F85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E32E5-6148-4152-9846-058C7957F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C73B613-EEE8-46E2-9540-EB5E2F08A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ohngushue.typepad.com/photos/uncategorized/wrong_way_corrig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1"/>
            <a:ext cx="9142234" cy="5562600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9906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go the wrong Way!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21526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solidFill>
                  <a:schemeClr val="accent2"/>
                </a:solidFill>
              </a:rPr>
              <a:t>Where Millions Miss</a:t>
            </a:r>
            <a:br>
              <a:rPr lang="en-US" sz="5400" dirty="0">
                <a:solidFill>
                  <a:schemeClr val="accent2"/>
                </a:solidFill>
              </a:rPr>
            </a:br>
            <a:r>
              <a:rPr lang="en-US" sz="7200" b="1" dirty="0">
                <a:solidFill>
                  <a:schemeClr val="accent2"/>
                </a:solidFill>
              </a:rPr>
              <a:t>“the way”</a:t>
            </a:r>
          </a:p>
        </p:txBody>
      </p:sp>
      <p:sp>
        <p:nvSpPr>
          <p:cNvPr id="2056" name="PubRRectCallout"/>
          <p:cNvSpPr>
            <a:spLocks noEditPoints="1" noChangeArrowheads="1"/>
          </p:cNvSpPr>
          <p:nvPr/>
        </p:nvSpPr>
        <p:spPr bwMode="auto">
          <a:xfrm>
            <a:off x="5867400" y="2514600"/>
            <a:ext cx="2819400" cy="228600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943600" y="2514600"/>
            <a:ext cx="2667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i="1" dirty="0">
                <a:latin typeface="+mj-lt"/>
              </a:rPr>
              <a:t>“…but he who does the will</a:t>
            </a:r>
          </a:p>
          <a:p>
            <a:pPr algn="ctr">
              <a:defRPr/>
            </a:pPr>
            <a:r>
              <a:rPr lang="en-US" sz="2800" b="1" i="1" dirty="0">
                <a:latin typeface="+mj-lt"/>
              </a:rPr>
              <a:t>of My Father in heaven.”</a:t>
            </a: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6477000" y="52578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ea typeface="+mj-lt"/>
                <a:cs typeface="+mj-lt"/>
              </a:rPr>
              <a:t>Matt 7:21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676400" y="3429000"/>
            <a:ext cx="4114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F0000"/>
                </a:solidFill>
                <a:latin typeface="+mj-lt"/>
              </a:rPr>
              <a:t>Matthew 7:13-14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F0000"/>
                </a:solidFill>
                <a:latin typeface="+mj-lt"/>
              </a:rPr>
              <a:t>John 14:6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7" grpId="0"/>
      <p:bldP spid="20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21526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solidFill>
                  <a:schemeClr val="accent2"/>
                </a:solidFill>
              </a:rPr>
              <a:t>Where Millions Miss</a:t>
            </a:r>
            <a:br>
              <a:rPr lang="en-US" sz="5400" dirty="0">
                <a:solidFill>
                  <a:schemeClr val="accent2"/>
                </a:solidFill>
              </a:rPr>
            </a:br>
            <a:r>
              <a:rPr lang="en-US" sz="7200" b="1" dirty="0">
                <a:solidFill>
                  <a:schemeClr val="accent2"/>
                </a:solidFill>
              </a:rPr>
              <a:t>“the way”</a:t>
            </a:r>
          </a:p>
        </p:txBody>
      </p:sp>
      <p:sp>
        <p:nvSpPr>
          <p:cNvPr id="2056" name="PubRRectCallout"/>
          <p:cNvSpPr>
            <a:spLocks noEditPoints="1" noChangeArrowheads="1"/>
          </p:cNvSpPr>
          <p:nvPr/>
        </p:nvSpPr>
        <p:spPr bwMode="auto">
          <a:xfrm>
            <a:off x="5867400" y="2514600"/>
            <a:ext cx="2819400" cy="228600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943600" y="2514600"/>
            <a:ext cx="2667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i="1" dirty="0">
                <a:latin typeface="+mj-lt"/>
              </a:rPr>
              <a:t>“…but he who does the will</a:t>
            </a:r>
          </a:p>
          <a:p>
            <a:pPr algn="ctr">
              <a:defRPr/>
            </a:pPr>
            <a:r>
              <a:rPr lang="en-US" sz="2800" b="1" i="1" dirty="0">
                <a:latin typeface="+mj-lt"/>
              </a:rPr>
              <a:t>of My Father in heaven.”</a:t>
            </a: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6477000" y="52578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ea typeface="+mj-lt"/>
                <a:cs typeface="+mj-lt"/>
              </a:rPr>
              <a:t>Matt 7:21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676400" y="3429000"/>
            <a:ext cx="4114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F0000"/>
                </a:solidFill>
                <a:latin typeface="+mj-lt"/>
              </a:rPr>
              <a:t>Matthew 7:13-14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F0000"/>
                </a:solidFill>
                <a:latin typeface="+mj-lt"/>
              </a:rPr>
              <a:t>John 14:6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7" grpId="0"/>
      <p:bldP spid="20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600200" y="3429000"/>
            <a:ext cx="7467600" cy="1600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85800" y="152400"/>
            <a:ext cx="77724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accent2"/>
                </a:solidFill>
                <a:latin typeface="+mj-lt"/>
              </a:rPr>
              <a:t>Where Millions Miss</a:t>
            </a:r>
            <a:br>
              <a:rPr lang="en-US" sz="5400" dirty="0">
                <a:solidFill>
                  <a:schemeClr val="accent2"/>
                </a:solidFill>
                <a:latin typeface="+mj-lt"/>
              </a:rPr>
            </a:br>
            <a:r>
              <a:rPr lang="en-US" sz="7200" b="1" dirty="0">
                <a:solidFill>
                  <a:schemeClr val="accent2"/>
                </a:solidFill>
                <a:latin typeface="+mj-lt"/>
              </a:rPr>
              <a:t>“the way”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God as Creator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981200" y="44196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Genesis 1:1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343400" y="342900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The Flood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343400" y="4419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Genesis 6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324600" y="44196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Matthew 1:22-23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705600" y="342900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Virgin Birth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3" grpId="0"/>
      <p:bldP spid="4104" grpId="0"/>
      <p:bldP spid="4105" grpId="0"/>
      <p:bldP spid="4106" grpId="0"/>
      <p:bldP spid="4107" grpId="0"/>
      <p:bldP spid="4108" grpId="0"/>
      <p:bldP spid="41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00200" y="3429000"/>
            <a:ext cx="7391400" cy="1600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152400"/>
            <a:ext cx="77724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accent2"/>
                </a:solidFill>
                <a:latin typeface="+mj-lt"/>
              </a:rPr>
              <a:t>Where Millions Miss</a:t>
            </a:r>
            <a:br>
              <a:rPr lang="en-US" sz="5400" dirty="0">
                <a:solidFill>
                  <a:schemeClr val="accent2"/>
                </a:solidFill>
                <a:latin typeface="+mj-lt"/>
              </a:rPr>
            </a:br>
            <a:r>
              <a:rPr lang="en-US" sz="7200" b="1" dirty="0">
                <a:solidFill>
                  <a:schemeClr val="accent2"/>
                </a:solidFill>
                <a:latin typeface="+mj-lt"/>
              </a:rPr>
              <a:t>“the way”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14600" y="342900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God’s Son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981200" y="44196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Matthew 3:16-17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48200" y="3429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Faith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419600" y="4419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John 1:12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172200" y="4419600"/>
            <a:ext cx="289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2 Corinthians 7:10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705600" y="342900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Godly Sorrow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4" grpId="0"/>
      <p:bldP spid="5125" grpId="0"/>
      <p:bldP spid="5126" grpId="0"/>
      <p:bldP spid="5127" grpId="0"/>
      <p:bldP spid="5128" grpId="0"/>
      <p:bldP spid="5129" grpId="0"/>
      <p:bldP spid="51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 rot="-1136120">
            <a:off x="914400" y="3733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6600"/>
                </a:solidFill>
                <a:latin typeface="+mj-lt"/>
              </a:rPr>
              <a:t>Faith Only</a:t>
            </a:r>
          </a:p>
        </p:txBody>
      </p:sp>
      <p:sp>
        <p:nvSpPr>
          <p:cNvPr id="5123" name="Line 13"/>
          <p:cNvSpPr>
            <a:spLocks noChangeShapeType="1"/>
          </p:cNvSpPr>
          <p:nvPr/>
        </p:nvSpPr>
        <p:spPr bwMode="auto">
          <a:xfrm>
            <a:off x="0" y="26670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14"/>
          <p:cNvSpPr>
            <a:spLocks noChangeShapeType="1"/>
          </p:cNvSpPr>
          <p:nvPr/>
        </p:nvSpPr>
        <p:spPr bwMode="auto">
          <a:xfrm>
            <a:off x="0" y="42672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15"/>
          <p:cNvSpPr>
            <a:spLocks noChangeShapeType="1"/>
          </p:cNvSpPr>
          <p:nvPr/>
        </p:nvSpPr>
        <p:spPr bwMode="auto">
          <a:xfrm flipV="1">
            <a:off x="381000" y="533400"/>
            <a:ext cx="70866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16"/>
          <p:cNvSpPr>
            <a:spLocks noChangeShapeType="1"/>
          </p:cNvSpPr>
          <p:nvPr/>
        </p:nvSpPr>
        <p:spPr bwMode="auto">
          <a:xfrm>
            <a:off x="381000" y="4267200"/>
            <a:ext cx="44958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17"/>
          <p:cNvSpPr>
            <a:spLocks noChangeShapeType="1"/>
          </p:cNvSpPr>
          <p:nvPr/>
        </p:nvSpPr>
        <p:spPr bwMode="auto">
          <a:xfrm flipV="1">
            <a:off x="2133600" y="1828800"/>
            <a:ext cx="457200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8"/>
          <p:cNvSpPr>
            <a:spLocks noChangeShapeType="1"/>
          </p:cNvSpPr>
          <p:nvPr/>
        </p:nvSpPr>
        <p:spPr bwMode="auto">
          <a:xfrm>
            <a:off x="2133600" y="3276600"/>
            <a:ext cx="304800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5867400" y="2133600"/>
            <a:ext cx="38100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20"/>
          <p:cNvSpPr>
            <a:spLocks noChangeShapeType="1"/>
          </p:cNvSpPr>
          <p:nvPr/>
        </p:nvSpPr>
        <p:spPr bwMode="auto">
          <a:xfrm flipV="1">
            <a:off x="6705600" y="1371600"/>
            <a:ext cx="13716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6553200" y="1905000"/>
            <a:ext cx="3810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0" name="Cloud"/>
          <p:cNvSpPr>
            <a:spLocks noChangeAspect="1" noEditPoints="1" noChangeArrowheads="1"/>
          </p:cNvSpPr>
          <p:nvPr/>
        </p:nvSpPr>
        <p:spPr bwMode="auto">
          <a:xfrm rot="-330382">
            <a:off x="4419600" y="4191000"/>
            <a:ext cx="4570413" cy="24780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171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0"/>
            <a:ext cx="1371600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2" name="WordArt 28"/>
          <p:cNvSpPr>
            <a:spLocks noChangeArrowheads="1" noChangeShapeType="1" noTextEdit="1"/>
          </p:cNvSpPr>
          <p:nvPr/>
        </p:nvSpPr>
        <p:spPr bwMode="auto">
          <a:xfrm>
            <a:off x="7772400" y="457200"/>
            <a:ext cx="9048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+mj-lt"/>
                <a:ea typeface="+mj-lt"/>
                <a:cs typeface="+mj-lt"/>
              </a:rPr>
              <a:t>LIFE</a:t>
            </a:r>
          </a:p>
        </p:txBody>
      </p:sp>
      <p:sp>
        <p:nvSpPr>
          <p:cNvPr id="6173" name="WordArt 29"/>
          <p:cNvSpPr>
            <a:spLocks noChangeArrowheads="1" noChangeShapeType="1" noTextEdit="1"/>
          </p:cNvSpPr>
          <p:nvPr/>
        </p:nvSpPr>
        <p:spPr bwMode="auto">
          <a:xfrm>
            <a:off x="5410200" y="4572000"/>
            <a:ext cx="17526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Bangle Wide"/>
              </a:rPr>
              <a:t>D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5943600" y="4724400"/>
            <a:ext cx="2819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EATH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ESTRUCTION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AMNATION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EVIL’S HELL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 rot="1458759">
            <a:off x="-190500" y="5294313"/>
            <a:ext cx="5834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i="1" dirty="0">
                <a:latin typeface="+mj-lt"/>
              </a:rPr>
              <a:t>“a way that seems right” </a:t>
            </a:r>
            <a:r>
              <a:rPr lang="en-US" sz="2000" b="1" i="1" dirty="0" err="1">
                <a:solidFill>
                  <a:srgbClr val="FF0000"/>
                </a:solidFill>
                <a:latin typeface="+mj-lt"/>
              </a:rPr>
              <a:t>Prov</a:t>
            </a:r>
            <a:r>
              <a:rPr lang="en-US" sz="2000" b="1" i="1" dirty="0">
                <a:solidFill>
                  <a:srgbClr val="FF0000"/>
                </a:solidFill>
                <a:latin typeface="+mj-lt"/>
              </a:rPr>
              <a:t> 14:12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 rot="-1136120">
            <a:off x="1524000" y="4114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6600"/>
                </a:solidFill>
                <a:latin typeface="+mj-lt"/>
              </a:rPr>
              <a:t>Thoughts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 rot="-1136120">
            <a:off x="2286000" y="4419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6600"/>
                </a:solidFill>
                <a:latin typeface="+mj-lt"/>
              </a:rPr>
              <a:t>Feelings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 rot="20463880">
            <a:off x="3048000" y="4708525"/>
            <a:ext cx="18288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6600"/>
                </a:solidFill>
                <a:latin typeface="+mj-lt"/>
              </a:rPr>
              <a:t>Join Ch of Choice</a:t>
            </a:r>
          </a:p>
        </p:txBody>
      </p:sp>
      <p:sp>
        <p:nvSpPr>
          <p:cNvPr id="6180" name="Cloud"/>
          <p:cNvSpPr>
            <a:spLocks noChangeAspect="1" noEditPoints="1" noChangeArrowheads="1"/>
          </p:cNvSpPr>
          <p:nvPr/>
        </p:nvSpPr>
        <p:spPr bwMode="auto">
          <a:xfrm rot="1750533">
            <a:off x="3124200" y="3108325"/>
            <a:ext cx="2514600" cy="10858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66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 rot="1694158">
            <a:off x="3429000" y="3195638"/>
            <a:ext cx="1905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Preacher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said so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 rot="4851290">
            <a:off x="5316537" y="3079751"/>
            <a:ext cx="2259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Unfaithful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838200" y="2590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2"/>
                </a:solidFill>
                <a:latin typeface="+mj-lt"/>
              </a:rPr>
              <a:t>Repentance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2209800" y="1981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2"/>
                </a:solidFill>
                <a:latin typeface="+mj-lt"/>
              </a:rPr>
              <a:t>Confession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2057400" y="228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Rom 10:9-10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7696200" y="914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 2:10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6629400" y="17526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Acts 2:41, 47;</a:t>
            </a:r>
            <a:br>
              <a:rPr lang="en-US" sz="2400" b="1" i="1" dirty="0">
                <a:solidFill>
                  <a:srgbClr val="FF0000"/>
                </a:solidFill>
                <a:latin typeface="+mj-lt"/>
              </a:rPr>
            </a:b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1 </a:t>
            </a:r>
            <a:r>
              <a:rPr lang="en-US" sz="2400" b="1" i="1" dirty="0" err="1">
                <a:solidFill>
                  <a:srgbClr val="FF0000"/>
                </a:solidFill>
                <a:latin typeface="+mj-lt"/>
              </a:rPr>
              <a:t>Cor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 12:13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6934200" y="3505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Matt 13:41-42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-304800" y="4995863"/>
            <a:ext cx="2286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Jam 2:24</a:t>
            </a:r>
          </a:p>
          <a:p>
            <a:pPr algn="ctr">
              <a:defRPr/>
            </a:pPr>
            <a:r>
              <a:rPr lang="en-US" sz="2400" b="1" i="1" dirty="0" err="1">
                <a:solidFill>
                  <a:srgbClr val="FF0000"/>
                </a:solidFill>
                <a:latin typeface="+mj-lt"/>
              </a:rPr>
              <a:t>Isa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 55:8-9</a:t>
            </a:r>
          </a:p>
          <a:p>
            <a:pPr algn="ctr">
              <a:defRPr/>
            </a:pPr>
            <a:r>
              <a:rPr lang="en-US" sz="2400" b="1" i="1" dirty="0" err="1">
                <a:solidFill>
                  <a:srgbClr val="FF0000"/>
                </a:solidFill>
                <a:latin typeface="+mj-lt"/>
              </a:rPr>
              <a:t>Prov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 28:26; Heb 2:1;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Matt 16:18</a:t>
            </a:r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76200" y="76200"/>
            <a:ext cx="480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accent2"/>
                </a:solidFill>
                <a:latin typeface="+mj-lt"/>
              </a:rPr>
              <a:t>Where Millions Miss</a:t>
            </a:r>
            <a:br>
              <a:rPr lang="en-US" sz="4000" dirty="0">
                <a:solidFill>
                  <a:schemeClr val="accent2"/>
                </a:solidFill>
                <a:latin typeface="+mj-lt"/>
              </a:rPr>
            </a:br>
            <a:r>
              <a:rPr lang="en-US" sz="5400" b="1" dirty="0">
                <a:solidFill>
                  <a:schemeClr val="accent2"/>
                </a:solidFill>
                <a:latin typeface="+mj-lt"/>
              </a:rPr>
              <a:t>“the way”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6019800" y="838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2"/>
                </a:solidFill>
                <a:latin typeface="+mj-lt"/>
              </a:rPr>
              <a:t>Sp Growth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6019800" y="1143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2 Pet 1:5-11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3962400" y="1447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2"/>
                </a:solidFill>
                <a:latin typeface="+mj-lt"/>
              </a:rPr>
              <a:t>Baptism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3505200" y="1752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Mark 16:16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14400" y="2895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Acts 2:38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6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6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6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00"/>
                            </p:stCondLst>
                            <p:childTnLst>
                              <p:par>
                                <p:cTn id="1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000"/>
                            </p:stCondLst>
                            <p:childTnLst>
                              <p:par>
                                <p:cTn id="1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63" grpId="0" animBg="1"/>
      <p:bldP spid="6165" grpId="0" animBg="1"/>
      <p:bldP spid="6172" grpId="0" animBg="1"/>
      <p:bldP spid="6173" grpId="0" animBg="1"/>
      <p:bldP spid="6175" grpId="0"/>
      <p:bldP spid="6177" grpId="0"/>
      <p:bldP spid="6178" grpId="0"/>
      <p:bldP spid="6181" grpId="0"/>
      <p:bldP spid="6183" grpId="0"/>
      <p:bldP spid="6184" grpId="0"/>
      <p:bldP spid="6186" grpId="0"/>
      <p:bldP spid="6191" grpId="0"/>
      <p:bldP spid="6192" grpId="0"/>
      <p:bldP spid="6194" grpId="0"/>
      <p:bldP spid="6201" grpId="0"/>
      <p:bldP spid="6202" grpId="0"/>
      <p:bldP spid="6203" grpId="0"/>
      <p:bldP spid="6204" grpId="0"/>
      <p:bldP spid="61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434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Test…</a:t>
            </a:r>
          </a:p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Is this in focus?</a:t>
            </a:r>
          </a:p>
        </p:txBody>
      </p:sp>
      <p:pic>
        <p:nvPicPr>
          <p:cNvPr id="2051" name="Picture 3" descr="MPj041578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590800"/>
            <a:ext cx="4191000" cy="278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entennialofflight.gov/essay/Explorers_Record_Setters_and_Daredevils/corrigan/EX16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1" y="-1"/>
            <a:ext cx="4114800" cy="6858001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4114800" cy="20574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r"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</a:rPr>
              <a:t>“Wrong Way Corrigan”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100megspop3.com/bark/Corriga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71428" cy="6858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0" y="3429000"/>
            <a:ext cx="9067800" cy="1600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" name="Picture 2" descr="http://www.pavecoat.com/stencil/industrial/FOOT-ST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0" y="3733800"/>
            <a:ext cx="1143000" cy="1143000"/>
          </a:xfrm>
          <a:prstGeom prst="rect">
            <a:avLst/>
          </a:prstGeom>
          <a:noFill/>
        </p:spPr>
      </p:pic>
      <p:pic>
        <p:nvPicPr>
          <p:cNvPr id="17" name="Picture 2" descr="http://www.pavecoat.com/stencil/industrial/FOOT-ST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76200" y="3736975"/>
            <a:ext cx="1143000" cy="1143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21526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5400" dirty="0">
                <a:solidFill>
                  <a:schemeClr val="accent2"/>
                </a:solidFill>
              </a:rPr>
              <a:t>Where Millions Miss</a:t>
            </a:r>
            <a:br>
              <a:rPr lang="en-US" sz="5400" dirty="0">
                <a:solidFill>
                  <a:schemeClr val="accent2"/>
                </a:solidFill>
              </a:rPr>
            </a:br>
            <a:r>
              <a:rPr lang="en-US" sz="7200" b="1" dirty="0">
                <a:solidFill>
                  <a:schemeClr val="accent2"/>
                </a:solidFill>
              </a:rPr>
              <a:t>“the way”</a:t>
            </a: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6477000" y="4495800"/>
            <a:ext cx="1676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ea typeface="+mj-lt"/>
                <a:cs typeface="+mj-lt"/>
              </a:rPr>
              <a:t>Matt 7:21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8" name="Picture 2" descr="http://www.pavecoat.com/stencil/industrial/FOOT-ST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181600" y="3733800"/>
            <a:ext cx="1143000" cy="1143000"/>
          </a:xfrm>
          <a:prstGeom prst="rect">
            <a:avLst/>
          </a:prstGeom>
          <a:noFill/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676400" y="3553361"/>
            <a:ext cx="419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 i="1" dirty="0">
                <a:solidFill>
                  <a:srgbClr val="FF0000"/>
                </a:solidFill>
                <a:latin typeface="+mj-lt"/>
              </a:rPr>
              <a:t>Matthew </a:t>
            </a:r>
            <a:r>
              <a:rPr lang="en-US" sz="4000" b="1" i="1" dirty="0" smtClean="0">
                <a:solidFill>
                  <a:srgbClr val="FF0000"/>
                </a:solidFill>
                <a:latin typeface="+mj-lt"/>
              </a:rPr>
              <a:t>7:13-14 John </a:t>
            </a:r>
            <a:r>
              <a:rPr lang="en-US" sz="4000" b="1" i="1" dirty="0">
                <a:solidFill>
                  <a:srgbClr val="FF0000"/>
                </a:solidFill>
                <a:latin typeface="+mj-lt"/>
              </a:rPr>
              <a:t>14:6</a:t>
            </a:r>
          </a:p>
        </p:txBody>
      </p:sp>
      <p:sp>
        <p:nvSpPr>
          <p:cNvPr id="2056" name="PubRRectCallout"/>
          <p:cNvSpPr>
            <a:spLocks noEditPoints="1" noChangeArrowheads="1"/>
          </p:cNvSpPr>
          <p:nvPr/>
        </p:nvSpPr>
        <p:spPr bwMode="auto">
          <a:xfrm>
            <a:off x="5867400" y="2209800"/>
            <a:ext cx="2819400" cy="228600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943600" y="2209800"/>
            <a:ext cx="2667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i="1" dirty="0">
                <a:latin typeface="+mj-lt"/>
              </a:rPr>
              <a:t>“…but he who does the will</a:t>
            </a:r>
          </a:p>
          <a:p>
            <a:pPr algn="ctr">
              <a:defRPr/>
            </a:pPr>
            <a:r>
              <a:rPr lang="en-US" sz="2800" b="1" i="1" dirty="0">
                <a:latin typeface="+mj-lt"/>
              </a:rPr>
              <a:t>of My Father in heaven.”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50" grpId="0"/>
      <p:bldP spid="2058" grpId="0" animBg="1"/>
      <p:bldP spid="20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429000"/>
            <a:ext cx="9067800" cy="1600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85800" y="152400"/>
            <a:ext cx="77724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accent2"/>
                </a:solidFill>
                <a:latin typeface="+mj-lt"/>
              </a:rPr>
              <a:t>Where Millions Miss</a:t>
            </a:r>
            <a:br>
              <a:rPr lang="en-US" sz="5400" dirty="0">
                <a:solidFill>
                  <a:schemeClr val="accent2"/>
                </a:solidFill>
                <a:latin typeface="+mj-lt"/>
              </a:rPr>
            </a:br>
            <a:r>
              <a:rPr lang="en-US" sz="7200" b="1" dirty="0">
                <a:solidFill>
                  <a:schemeClr val="accent2"/>
                </a:solidFill>
                <a:latin typeface="+mj-lt"/>
              </a:rPr>
              <a:t>“the way”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God as Creator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" name="Picture 2" descr="http://www.pavecoat.com/stencil/industrial/FOOT-ST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43000" y="3733800"/>
            <a:ext cx="1143000" cy="11430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170" name="Picture 2" descr="http://www.pavecoat.com/stencil/industrial/FOOT-ST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76200" y="3736975"/>
            <a:ext cx="1143000" cy="11430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8" name="Picture 2" descr="http://www.pavecoat.com/stencil/industrial/FOOT-ST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657600" y="3733800"/>
            <a:ext cx="1143000" cy="1143000"/>
          </a:xfrm>
          <a:prstGeom prst="rect">
            <a:avLst/>
          </a:prstGeom>
          <a:noFill/>
        </p:spPr>
      </p:pic>
      <p:pic>
        <p:nvPicPr>
          <p:cNvPr id="19" name="Picture 2" descr="http://www.pavecoat.com/stencil/industrial/FOOT-ST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791200" y="3733800"/>
            <a:ext cx="1143000" cy="1143000"/>
          </a:xfrm>
          <a:prstGeom prst="rect">
            <a:avLst/>
          </a:prstGeom>
          <a:noFill/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343400" y="342900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The Flood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343400" y="4419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Genesis 6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324600" y="44196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Matthew 1:22-23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705600" y="342900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Virgin Birth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981200" y="44196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Genesis 1:1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4" grpId="0"/>
      <p:bldP spid="4106" grpId="0"/>
      <p:bldP spid="4107" grpId="0"/>
      <p:bldP spid="4108" grpId="0"/>
      <p:bldP spid="410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228600" y="3429000"/>
            <a:ext cx="9220200" cy="16002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152400"/>
            <a:ext cx="77724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accent2"/>
                </a:solidFill>
                <a:latin typeface="+mj-lt"/>
              </a:rPr>
              <a:t>Where Millions Miss</a:t>
            </a:r>
            <a:br>
              <a:rPr lang="en-US" sz="5400" dirty="0">
                <a:solidFill>
                  <a:schemeClr val="accent2"/>
                </a:solidFill>
                <a:latin typeface="+mj-lt"/>
              </a:rPr>
            </a:br>
            <a:r>
              <a:rPr lang="en-US" sz="7200" b="1" dirty="0">
                <a:solidFill>
                  <a:schemeClr val="accent2"/>
                </a:solidFill>
                <a:latin typeface="+mj-lt"/>
              </a:rPr>
              <a:t>“the way”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14600" y="342900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God’s Son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7" name="Picture 2" descr="http://www.pavecoat.com/stencil/industrial/FOOT-ST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066800" y="3733800"/>
            <a:ext cx="1143000" cy="1143000"/>
          </a:xfrm>
          <a:prstGeom prst="rect">
            <a:avLst/>
          </a:prstGeom>
          <a:noFill/>
        </p:spPr>
      </p:pic>
      <p:pic>
        <p:nvPicPr>
          <p:cNvPr id="18" name="Picture 2" descr="http://www.pavecoat.com/stencil/industrial/FOOT-ST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76200" y="3736975"/>
            <a:ext cx="1143000" cy="1143000"/>
          </a:xfrm>
          <a:prstGeom prst="rect">
            <a:avLst/>
          </a:prstGeom>
          <a:noFill/>
        </p:spPr>
      </p:pic>
      <p:pic>
        <p:nvPicPr>
          <p:cNvPr id="19" name="Picture 2" descr="http://www.pavecoat.com/stencil/industrial/FOOT-ST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962400" y="3733800"/>
            <a:ext cx="1143000" cy="1143000"/>
          </a:xfrm>
          <a:prstGeom prst="rect">
            <a:avLst/>
          </a:prstGeom>
          <a:noFill/>
        </p:spPr>
      </p:pic>
      <p:pic>
        <p:nvPicPr>
          <p:cNvPr id="20" name="Picture 2" descr="http://www.pavecoat.com/stencil/industrial/FOOT-ST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791200" y="3733800"/>
            <a:ext cx="1143000" cy="1143000"/>
          </a:xfrm>
          <a:prstGeom prst="rect">
            <a:avLst/>
          </a:prstGeom>
          <a:noFill/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324600" y="4191000"/>
            <a:ext cx="236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2 Corinthians 7:10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705600" y="342900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Godly Sorrow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48200" y="3595687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Faith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800600" y="3962400"/>
            <a:ext cx="121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Heb 11:6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38400" y="4191000"/>
            <a:ext cx="175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Matthew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3:16-17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/>
      <p:bldP spid="5129" grpId="0"/>
      <p:bldP spid="5130" grpId="0"/>
      <p:bldP spid="5127" grpId="0"/>
      <p:bldP spid="5128" grpId="0"/>
      <p:bldP spid="5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 rot="-1136120">
            <a:off x="914400" y="3733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6600"/>
                </a:solidFill>
                <a:latin typeface="+mj-lt"/>
              </a:rPr>
              <a:t>Faith Only</a:t>
            </a:r>
          </a:p>
        </p:txBody>
      </p:sp>
      <p:sp>
        <p:nvSpPr>
          <p:cNvPr id="5123" name="Line 13"/>
          <p:cNvSpPr>
            <a:spLocks noChangeShapeType="1"/>
          </p:cNvSpPr>
          <p:nvPr/>
        </p:nvSpPr>
        <p:spPr bwMode="auto">
          <a:xfrm>
            <a:off x="0" y="26670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14"/>
          <p:cNvSpPr>
            <a:spLocks noChangeShapeType="1"/>
          </p:cNvSpPr>
          <p:nvPr/>
        </p:nvSpPr>
        <p:spPr bwMode="auto">
          <a:xfrm>
            <a:off x="0" y="42672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15"/>
          <p:cNvSpPr>
            <a:spLocks noChangeShapeType="1"/>
          </p:cNvSpPr>
          <p:nvPr/>
        </p:nvSpPr>
        <p:spPr bwMode="auto">
          <a:xfrm flipV="1">
            <a:off x="381000" y="533400"/>
            <a:ext cx="70866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16"/>
          <p:cNvSpPr>
            <a:spLocks noChangeShapeType="1"/>
          </p:cNvSpPr>
          <p:nvPr/>
        </p:nvSpPr>
        <p:spPr bwMode="auto">
          <a:xfrm>
            <a:off x="381000" y="4267200"/>
            <a:ext cx="4495800" cy="2057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17"/>
          <p:cNvSpPr>
            <a:spLocks noChangeShapeType="1"/>
          </p:cNvSpPr>
          <p:nvPr/>
        </p:nvSpPr>
        <p:spPr bwMode="auto">
          <a:xfrm flipV="1">
            <a:off x="2133600" y="1828800"/>
            <a:ext cx="457200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8"/>
          <p:cNvSpPr>
            <a:spLocks noChangeShapeType="1"/>
          </p:cNvSpPr>
          <p:nvPr/>
        </p:nvSpPr>
        <p:spPr bwMode="auto">
          <a:xfrm>
            <a:off x="2133600" y="3276600"/>
            <a:ext cx="304800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5867400" y="2133600"/>
            <a:ext cx="38100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20"/>
          <p:cNvSpPr>
            <a:spLocks noChangeShapeType="1"/>
          </p:cNvSpPr>
          <p:nvPr/>
        </p:nvSpPr>
        <p:spPr bwMode="auto">
          <a:xfrm flipV="1">
            <a:off x="6705600" y="1371600"/>
            <a:ext cx="13716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6553200" y="1905000"/>
            <a:ext cx="38100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0" name="Cloud"/>
          <p:cNvSpPr>
            <a:spLocks noChangeAspect="1" noEditPoints="1" noChangeArrowheads="1"/>
          </p:cNvSpPr>
          <p:nvPr/>
        </p:nvSpPr>
        <p:spPr bwMode="auto">
          <a:xfrm rot="-330382">
            <a:off x="4419600" y="4191000"/>
            <a:ext cx="4570413" cy="24780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171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0"/>
            <a:ext cx="1371600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2" name="WordArt 28"/>
          <p:cNvSpPr>
            <a:spLocks noChangeArrowheads="1" noChangeShapeType="1" noTextEdit="1"/>
          </p:cNvSpPr>
          <p:nvPr/>
        </p:nvSpPr>
        <p:spPr bwMode="auto">
          <a:xfrm>
            <a:off x="7772400" y="457200"/>
            <a:ext cx="9048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+mj-lt"/>
                <a:ea typeface="+mj-lt"/>
                <a:cs typeface="+mj-lt"/>
              </a:rPr>
              <a:t>LIFE</a:t>
            </a:r>
          </a:p>
        </p:txBody>
      </p:sp>
      <p:sp>
        <p:nvSpPr>
          <p:cNvPr id="6173" name="WordArt 29"/>
          <p:cNvSpPr>
            <a:spLocks noChangeArrowheads="1" noChangeShapeType="1" noTextEdit="1"/>
          </p:cNvSpPr>
          <p:nvPr/>
        </p:nvSpPr>
        <p:spPr bwMode="auto">
          <a:xfrm>
            <a:off x="5410200" y="4572000"/>
            <a:ext cx="17526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Bangle Wide"/>
              </a:rPr>
              <a:t>D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5867400" y="4724400"/>
            <a:ext cx="2819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EATH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ESTRUCTION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AMNATION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EVIL’S HELL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 rot="1458759">
            <a:off x="-190500" y="5294313"/>
            <a:ext cx="58340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 i="1" dirty="0">
                <a:latin typeface="+mj-lt"/>
              </a:rPr>
              <a:t>“a way that seems right” </a:t>
            </a:r>
            <a:r>
              <a:rPr lang="en-US" sz="2000" b="1" i="1" dirty="0" err="1">
                <a:solidFill>
                  <a:srgbClr val="FF0000"/>
                </a:solidFill>
                <a:latin typeface="+mj-lt"/>
              </a:rPr>
              <a:t>Prov</a:t>
            </a:r>
            <a:r>
              <a:rPr lang="en-US" sz="2000" b="1" i="1" dirty="0">
                <a:solidFill>
                  <a:srgbClr val="FF0000"/>
                </a:solidFill>
                <a:latin typeface="+mj-lt"/>
              </a:rPr>
              <a:t> 14:12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 rot="-1136120">
            <a:off x="1524000" y="4114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6600"/>
                </a:solidFill>
                <a:latin typeface="+mj-lt"/>
              </a:rPr>
              <a:t>Thoughts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 rot="-1136120">
            <a:off x="2286000" y="4419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6600"/>
                </a:solidFill>
                <a:latin typeface="+mj-lt"/>
              </a:rPr>
              <a:t>Feelings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 rot="20463880">
            <a:off x="2918855" y="4688480"/>
            <a:ext cx="22654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6600"/>
                </a:solidFill>
                <a:latin typeface="+mj-lt"/>
              </a:rPr>
              <a:t>Join </a:t>
            </a:r>
            <a:r>
              <a:rPr lang="en-US" sz="2400" b="1" dirty="0" smtClean="0">
                <a:solidFill>
                  <a:srgbClr val="006600"/>
                </a:solidFill>
                <a:latin typeface="+mj-lt"/>
              </a:rPr>
              <a:t>Church of Choice</a:t>
            </a:r>
            <a:endParaRPr lang="en-US" sz="2400" b="1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6180" name="Cloud"/>
          <p:cNvSpPr>
            <a:spLocks noChangeAspect="1" noEditPoints="1" noChangeArrowheads="1"/>
          </p:cNvSpPr>
          <p:nvPr/>
        </p:nvSpPr>
        <p:spPr bwMode="auto">
          <a:xfrm rot="1750533">
            <a:off x="3124200" y="3108325"/>
            <a:ext cx="2514600" cy="10858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66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 rot="1694158">
            <a:off x="3429000" y="3195638"/>
            <a:ext cx="1905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Preacher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said so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 rot="4851290">
            <a:off x="5316537" y="3079751"/>
            <a:ext cx="2259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Unfaithful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2209800" y="1981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2"/>
                </a:solidFill>
                <a:latin typeface="+mj-lt"/>
              </a:rPr>
              <a:t>Confession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2057400" y="2286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Rom 10:9-10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7696200" y="914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 2:10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6629400" y="17526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Acts 2:41</a:t>
            </a:r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/>
            </a:r>
            <a:br>
              <a:rPr lang="en-US" sz="2400" b="1" i="1" dirty="0">
                <a:solidFill>
                  <a:srgbClr val="FF0000"/>
                </a:solidFill>
                <a:latin typeface="+mj-lt"/>
              </a:rPr>
            </a:b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1 </a:t>
            </a:r>
            <a:r>
              <a:rPr lang="en-US" sz="2400" b="1" i="1" dirty="0" err="1">
                <a:solidFill>
                  <a:srgbClr val="FF0000"/>
                </a:solidFill>
                <a:latin typeface="+mj-lt"/>
              </a:rPr>
              <a:t>Cor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 12:13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6934200" y="3505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Matt 13:41-42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-304800" y="4995863"/>
            <a:ext cx="2286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Jam 2:24</a:t>
            </a:r>
          </a:p>
          <a:p>
            <a:pPr algn="ctr">
              <a:defRPr/>
            </a:pPr>
            <a:r>
              <a:rPr lang="en-US" sz="2400" b="1" i="1" dirty="0" err="1">
                <a:solidFill>
                  <a:srgbClr val="FF0000"/>
                </a:solidFill>
                <a:latin typeface="+mj-lt"/>
              </a:rPr>
              <a:t>Isa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 55:8-9</a:t>
            </a:r>
          </a:p>
          <a:p>
            <a:pPr algn="ctr">
              <a:defRPr/>
            </a:pPr>
            <a:r>
              <a:rPr lang="en-US" sz="2400" b="1" i="1" dirty="0" err="1">
                <a:solidFill>
                  <a:srgbClr val="FF0000"/>
                </a:solidFill>
                <a:latin typeface="+mj-lt"/>
              </a:rPr>
              <a:t>Prov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 28:26; Heb 2:1;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Matt 16:18</a:t>
            </a:r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76200" y="76200"/>
            <a:ext cx="480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accent2"/>
                </a:solidFill>
                <a:latin typeface="+mj-lt"/>
              </a:rPr>
              <a:t>Where Millions Miss</a:t>
            </a:r>
            <a:br>
              <a:rPr lang="en-US" sz="4000" dirty="0">
                <a:solidFill>
                  <a:schemeClr val="accent2"/>
                </a:solidFill>
                <a:latin typeface="+mj-lt"/>
              </a:rPr>
            </a:br>
            <a:r>
              <a:rPr lang="en-US" sz="5400" b="1" dirty="0">
                <a:solidFill>
                  <a:schemeClr val="accent2"/>
                </a:solidFill>
                <a:latin typeface="+mj-lt"/>
              </a:rPr>
              <a:t>“the way”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6019800" y="838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Sp </a:t>
            </a:r>
            <a:r>
              <a:rPr lang="en-US" sz="2400" b="1" dirty="0">
                <a:solidFill>
                  <a:schemeClr val="accent2"/>
                </a:solidFill>
                <a:latin typeface="+mj-lt"/>
              </a:rPr>
              <a:t>Growth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6019800" y="1143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2 Pet 1:5-11</a:t>
            </a: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3962400" y="1447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2"/>
                </a:solidFill>
                <a:latin typeface="+mj-lt"/>
              </a:rPr>
              <a:t>Baptism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3505200" y="1752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Mark 16:16</a:t>
            </a:r>
          </a:p>
        </p:txBody>
      </p:sp>
      <p:pic>
        <p:nvPicPr>
          <p:cNvPr id="37" name="Picture 2" descr="http://www.pavecoat.com/stencil/industrial/FOOT-STEP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81000" y="2819400"/>
            <a:ext cx="1143000" cy="1143000"/>
          </a:xfrm>
          <a:prstGeom prst="rect">
            <a:avLst/>
          </a:prstGeom>
          <a:noFill/>
        </p:spPr>
      </p:pic>
      <p:pic>
        <p:nvPicPr>
          <p:cNvPr id="38" name="Picture 2" descr="http://www.pavecoat.com/stencil/industrial/FOOT-STEP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838200" y="2822575"/>
            <a:ext cx="1143000" cy="1143000"/>
          </a:xfrm>
          <a:prstGeom prst="rect">
            <a:avLst/>
          </a:prstGeom>
          <a:noFill/>
        </p:spPr>
      </p:pic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685800" y="2590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accent2"/>
                </a:solidFill>
                <a:latin typeface="+mj-lt"/>
              </a:rPr>
              <a:t>Repentance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62000" y="2895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Acts 2:38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6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6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6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6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6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6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6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6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6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900"/>
                            </p:stCondLst>
                            <p:childTnLst>
                              <p:par>
                                <p:cTn id="1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3" dur="80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4" dur="80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80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6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 animBg="1"/>
      <p:bldP spid="6165" grpId="0" animBg="1"/>
      <p:bldP spid="6172" grpId="0" animBg="1"/>
      <p:bldP spid="6173" grpId="0" animBg="1"/>
      <p:bldP spid="6175" grpId="1"/>
      <p:bldP spid="6177" grpId="0"/>
      <p:bldP spid="6178" grpId="0"/>
      <p:bldP spid="6181" grpId="0"/>
      <p:bldP spid="6184" grpId="0"/>
      <p:bldP spid="6186" grpId="0"/>
      <p:bldP spid="6191" grpId="0"/>
      <p:bldP spid="6192" grpId="0"/>
      <p:bldP spid="6194" grpId="0"/>
      <p:bldP spid="6201" grpId="0"/>
      <p:bldP spid="6202" grpId="0"/>
      <p:bldP spid="6203" grpId="0"/>
      <p:bldP spid="6204" grpId="0"/>
      <p:bldP spid="6183" grpId="0"/>
      <p:bldP spid="615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7824</TotalTime>
  <Words>276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PowerPoint Presentation</vt:lpstr>
      <vt:lpstr>PowerPoint Presentation</vt:lpstr>
      <vt:lpstr>“Wrong Way Corrigan”</vt:lpstr>
      <vt:lpstr>PowerPoint Presentation</vt:lpstr>
      <vt:lpstr>Where Millions Miss “the way”</vt:lpstr>
      <vt:lpstr>PowerPoint Presentation</vt:lpstr>
      <vt:lpstr>PowerPoint Presentation</vt:lpstr>
      <vt:lpstr>PowerPoint Presentation</vt:lpstr>
      <vt:lpstr>Don’t go the wrong Way!</vt:lpstr>
      <vt:lpstr>PowerPoint Presentation</vt:lpstr>
      <vt:lpstr>Where Millions Miss “the way”</vt:lpstr>
      <vt:lpstr>Where Millions Miss “the way”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Millions Miss “the way”</dc:title>
  <dc:creator>Mark</dc:creator>
  <cp:lastModifiedBy>MarkBeans</cp:lastModifiedBy>
  <cp:revision>63</cp:revision>
  <cp:lastPrinted>2016-07-17T22:13:14Z</cp:lastPrinted>
  <dcterms:created xsi:type="dcterms:W3CDTF">2004-09-11T17:07:19Z</dcterms:created>
  <dcterms:modified xsi:type="dcterms:W3CDTF">2016-07-17T22:20:11Z</dcterms:modified>
</cp:coreProperties>
</file>