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98" r:id="rId2"/>
    <p:sldId id="326" r:id="rId3"/>
    <p:sldId id="304" r:id="rId4"/>
    <p:sldId id="312" r:id="rId5"/>
    <p:sldId id="323" r:id="rId6"/>
    <p:sldId id="313" r:id="rId7"/>
    <p:sldId id="314" r:id="rId8"/>
    <p:sldId id="315" r:id="rId9"/>
    <p:sldId id="316" r:id="rId10"/>
    <p:sldId id="325" r:id="rId11"/>
    <p:sldId id="319" r:id="rId12"/>
    <p:sldId id="320" r:id="rId13"/>
    <p:sldId id="321" r:id="rId14"/>
    <p:sldId id="322" r:id="rId15"/>
    <p:sldId id="317" r:id="rId16"/>
    <p:sldId id="318" r:id="rId17"/>
    <p:sldId id="305" r:id="rId18"/>
    <p:sldId id="306" r:id="rId19"/>
    <p:sldId id="307" r:id="rId20"/>
    <p:sldId id="308" r:id="rId21"/>
    <p:sldId id="309" r:id="rId22"/>
    <p:sldId id="310" r:id="rId23"/>
    <p:sldId id="311" r:id="rId24"/>
    <p:sldId id="29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E46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55" autoAdjust="0"/>
    <p:restoredTop sz="69428" autoAdjust="0"/>
  </p:normalViewPr>
  <p:slideViewPr>
    <p:cSldViewPr snapToGrid="0" snapToObjects="1">
      <p:cViewPr varScale="1">
        <p:scale>
          <a:sx n="81" d="100"/>
          <a:sy n="81" d="100"/>
        </p:scale>
        <p:origin x="-880" y="-10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AAF3F1-2029-8448-9949-040AADFBB1AB}" type="datetimeFigureOut">
              <a:rPr lang="en-US" smtClean="0"/>
              <a:t>7/24/16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A06FC5-5253-8444-A22F-B474784BDD4C}" type="slidenum">
              <a:rPr lang="en-US" smtClean="0"/>
              <a:t>‹#›</a:t>
            </a:fld>
            <a:endParaRPr lang="en-US"/>
          </a:p>
        </p:txBody>
      </p:sp>
    </p:spTree>
    <p:extLst>
      <p:ext uri="{BB962C8B-B14F-4D97-AF65-F5344CB8AC3E}">
        <p14:creationId xmlns:p14="http://schemas.microsoft.com/office/powerpoint/2010/main" val="393953399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KNOWING God</a:t>
            </a:r>
          </a:p>
          <a:p>
            <a:r>
              <a:rPr lang="en-US" dirty="0" smtClean="0"/>
              <a:t>This is eternal life, that you </a:t>
            </a:r>
          </a:p>
          <a:p>
            <a:endParaRPr lang="en-US" dirty="0" smtClean="0"/>
          </a:p>
          <a:p>
            <a:r>
              <a:rPr lang="en-US" dirty="0" smtClean="0"/>
              <a:t>Things</a:t>
            </a:r>
            <a:r>
              <a:rPr lang="en-US" baseline="0" dirty="0" smtClean="0"/>
              <a:t> WE mostly take for granted concerning God – </a:t>
            </a:r>
          </a:p>
          <a:p>
            <a:r>
              <a:rPr lang="en-US" baseline="0" dirty="0" smtClean="0"/>
              <a:t>BUT such are unknown and/or denied by many today :-9</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Next he described himself as “[abounding in] truth,” meaning that whatever he says is correct and reliable and may be trusted even to the extent of life and death issues, or indeed </a:t>
            </a:r>
            <a:r>
              <a:rPr lang="en-US" sz="1200" i="1" dirty="0" smtClean="0"/>
              <a:t>eternal life and death issues.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i="1"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i="1" dirty="0" smtClean="0"/>
              <a:t>It is impossible for Him to lie  Tit. 1:2</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i="1" dirty="0" smtClean="0"/>
              <a:t>His</a:t>
            </a:r>
            <a:r>
              <a:rPr lang="en-US" sz="1200" i="1" baseline="0" dirty="0" smtClean="0"/>
              <a:t> word IS truth..  John 17:17</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i="1"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i="1" baseline="0" dirty="0" smtClean="0">
                <a:sym typeface="Wingdings"/>
              </a:rPr>
              <a:t> </a:t>
            </a:r>
            <a:r>
              <a:rPr lang="en-US" sz="1200" i="0" baseline="0" dirty="0" smtClean="0">
                <a:sym typeface="Wingdings"/>
              </a:rPr>
              <a:t> Forgives YET</a:t>
            </a:r>
            <a:endParaRPr lang="en-US"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Forgives YET not leave guilty unpunished</a:t>
            </a:r>
            <a:r>
              <a:rPr lang="is-IS" dirty="0" smtClean="0"/>
              <a:t>…</a:t>
            </a:r>
          </a:p>
          <a:p>
            <a:endParaRPr lang="is-IS" dirty="0" smtClean="0"/>
          </a:p>
          <a:p>
            <a:r>
              <a:rPr lang="en-US" dirty="0" smtClean="0"/>
              <a:t>Faithful to ‘a thousand generations’ -  </a:t>
            </a:r>
          </a:p>
          <a:p>
            <a:r>
              <a:rPr lang="en-US" dirty="0" smtClean="0"/>
              <a:t>Faithful to punish – from generation to generation</a:t>
            </a:r>
          </a:p>
          <a:p>
            <a:r>
              <a:rPr lang="en-US" sz="1200" kern="1200" dirty="0" smtClean="0">
                <a:solidFill>
                  <a:schemeClr val="tx1"/>
                </a:solidFill>
                <a:latin typeface="+mn-lt"/>
                <a:ea typeface="+mn-ea"/>
                <a:cs typeface="+mn-cs"/>
              </a:rPr>
              <a:t>NOTE: not punish the child for the act of the parent, but faithful to punish each for their own sins, generation after generation after generation.</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Thus</a:t>
            </a:r>
            <a:r>
              <a:rPr lang="en-US" sz="1200" kern="1200" baseline="0" dirty="0" smtClean="0">
                <a:solidFill>
                  <a:schemeClr val="tx1"/>
                </a:solidFill>
                <a:latin typeface="+mn-lt"/>
                <a:ea typeface="+mn-ea"/>
                <a:cs typeface="+mn-cs"/>
              </a:rPr>
              <a:t> there SHOULD be fear, respect, AWE</a:t>
            </a:r>
            <a:r>
              <a:rPr lang="is-IS" sz="1200" kern="1200" baseline="0" dirty="0" smtClean="0">
                <a:solidFill>
                  <a:schemeClr val="tx1"/>
                </a:solidFill>
                <a:latin typeface="+mn-lt"/>
                <a:ea typeface="+mn-ea"/>
                <a:cs typeface="+mn-cs"/>
              </a:rPr>
              <a:t>….   </a:t>
            </a:r>
          </a:p>
          <a:p>
            <a:r>
              <a:rPr lang="is-IS" sz="1200" kern="1200" baseline="0" dirty="0" smtClean="0">
                <a:solidFill>
                  <a:schemeClr val="tx1"/>
                </a:solidFill>
                <a:latin typeface="+mn-lt"/>
                <a:ea typeface="+mn-ea"/>
                <a:cs typeface="+mn-cs"/>
              </a:rPr>
              <a:t>It is a fearful thing to fall into the hands of God...  </a:t>
            </a:r>
          </a:p>
          <a:p>
            <a:endParaRPr lang="is-IS" sz="1200" kern="1200" baseline="0" dirty="0" smtClean="0">
              <a:solidFill>
                <a:schemeClr val="tx1"/>
              </a:solidFill>
              <a:latin typeface="+mn-lt"/>
              <a:ea typeface="+mn-ea"/>
              <a:cs typeface="+mn-cs"/>
            </a:endParaRPr>
          </a:p>
          <a:p>
            <a:r>
              <a:rPr lang="is-IS" sz="1200" kern="1200" baseline="0" dirty="0" smtClean="0">
                <a:solidFill>
                  <a:schemeClr val="tx1"/>
                </a:solidFill>
                <a:latin typeface="+mn-lt"/>
                <a:ea typeface="+mn-ea"/>
                <a:cs typeface="+mn-cs"/>
                <a:sym typeface="Wingdings"/>
              </a:rPr>
              <a:t> REACTION to such true knowledge of God - WORSHIP</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Response - WORSHIP</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Next he described himself as “[abounding in] truth,” meaning that whatever he says is correct and reliable and may be trusted even to the extent of life and death issues, or indeed </a:t>
            </a:r>
            <a:r>
              <a:rPr lang="en-US" sz="1200" i="1" dirty="0" smtClean="0"/>
              <a:t>eternal life and death issues.</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19</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 Eternal</a:t>
            </a:r>
          </a:p>
          <a:p>
            <a:r>
              <a:rPr lang="en-US" sz="1200" dirty="0" smtClean="0"/>
              <a:t> Invisible</a:t>
            </a:r>
          </a:p>
          <a:p>
            <a:r>
              <a:rPr lang="en-US" sz="1200" dirty="0" smtClean="0"/>
              <a:t> Omnipotent</a:t>
            </a:r>
          </a:p>
          <a:p>
            <a:r>
              <a:rPr lang="en-US" sz="1200" dirty="0" smtClean="0"/>
              <a:t> Omniscient</a:t>
            </a:r>
          </a:p>
          <a:p>
            <a:r>
              <a:rPr lang="en-US" sz="1200" dirty="0" smtClean="0"/>
              <a:t> Spirit</a:t>
            </a:r>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a:t>
            </a:fld>
            <a:endParaRPr lang="en-US"/>
          </a:p>
        </p:txBody>
      </p:sp>
    </p:spTree>
    <p:extLst>
      <p:ext uri="{BB962C8B-B14F-4D97-AF65-F5344CB8AC3E}">
        <p14:creationId xmlns:p14="http://schemas.microsoft.com/office/powerpoint/2010/main" val="11795984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20</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21</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22</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23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reveals Himself to Moses – Exodus 34</a:t>
            </a:r>
          </a:p>
          <a:p>
            <a:endParaRPr lang="en-US" dirty="0" smtClean="0"/>
          </a:p>
          <a:p>
            <a:r>
              <a:rPr lang="en-US" dirty="0" smtClean="0"/>
              <a:t>WHAT would</a:t>
            </a:r>
            <a:r>
              <a:rPr lang="en-US" baseline="0" dirty="0" smtClean="0"/>
              <a:t> GOD emphasize ? HOW Would God describe himself?</a:t>
            </a:r>
          </a:p>
          <a:p>
            <a:r>
              <a:rPr lang="en-US" baseline="0" dirty="0" smtClean="0"/>
              <a:t>Here we get to see</a:t>
            </a:r>
            <a:r>
              <a:rPr lang="is-IS" baseline="0" dirty="0" smtClean="0"/>
              <a:t>…</a:t>
            </a:r>
          </a:p>
          <a:p>
            <a:endParaRPr lang="is-IS" baseline="0" dirty="0" smtClean="0"/>
          </a:p>
          <a:p>
            <a:r>
              <a:rPr lang="is-IS" b="1" baseline="0" dirty="0" smtClean="0">
                <a:sym typeface="Wingdings"/>
              </a:rPr>
              <a:t> Context</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3</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The Golden Calf – </a:t>
            </a:r>
            <a:r>
              <a:rPr lang="en-US" sz="1200" dirty="0" err="1" smtClean="0"/>
              <a:t>ch.</a:t>
            </a:r>
            <a:r>
              <a:rPr lang="en-US" sz="1200" dirty="0" smtClean="0"/>
              <a:t> 32</a:t>
            </a:r>
          </a:p>
          <a:p>
            <a:r>
              <a:rPr lang="en-US" sz="1200" dirty="0" smtClean="0"/>
              <a:t>33:13   “Now therefore, I pray You, if I have found favor in Your sight, let me know Your ways that I may know You, so that I may find favor in Your sight. </a:t>
            </a:r>
          </a:p>
          <a:p>
            <a:pPr rtl="0"/>
            <a:r>
              <a:rPr lang="en-US" dirty="0" smtClean="0"/>
              <a:t>33:17-19</a:t>
            </a:r>
            <a:r>
              <a:rPr lang="en-US" baseline="0" dirty="0" smtClean="0"/>
              <a:t> - </a:t>
            </a:r>
            <a:r>
              <a:rPr lang="en-US" sz="1200" dirty="0" smtClean="0"/>
              <a:t>The Lord said to Moses, “I will also do this thing of which you have spoken; for you have found favor in My sight and I have known you by name.”</a:t>
            </a:r>
          </a:p>
          <a:p>
            <a:pPr rtl="0"/>
            <a:r>
              <a:rPr lang="en-US" sz="1200" dirty="0" smtClean="0"/>
              <a:t>	</a:t>
            </a:r>
            <a:r>
              <a:rPr lang="en-US" sz="1200" b="1" dirty="0" smtClean="0"/>
              <a:t>18 	Then Moses said, “I pray You, show me Your glory!”</a:t>
            </a:r>
          </a:p>
          <a:p>
            <a:endParaRPr lang="en-US" dirty="0" smtClean="0"/>
          </a:p>
          <a:p>
            <a:r>
              <a:rPr lang="en-US" dirty="0" smtClean="0"/>
              <a:t>In context of renewing the Covenant</a:t>
            </a:r>
            <a:r>
              <a:rPr lang="en-US" baseline="0" dirty="0" smtClean="0"/>
              <a:t> – </a:t>
            </a:r>
          </a:p>
          <a:p>
            <a:endParaRPr lang="en-US" baseline="0" dirty="0" smtClean="0"/>
          </a:p>
          <a:p>
            <a:r>
              <a:rPr lang="en-US" baseline="0" dirty="0" smtClean="0">
                <a:sym typeface="Wingdings"/>
              </a:rPr>
              <a:t> LORD</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4</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LORD</a:t>
            </a:r>
          </a:p>
          <a:p>
            <a:endParaRPr lang="en-US" dirty="0" smtClean="0"/>
          </a:p>
          <a:p>
            <a:r>
              <a:rPr lang="en-US" dirty="0" smtClean="0"/>
              <a:t>Often associate with God’s ‘covenant name’ –</a:t>
            </a:r>
            <a:r>
              <a:rPr lang="en-US" baseline="0" dirty="0" smtClean="0"/>
              <a:t> used in making covenants.</a:t>
            </a:r>
          </a:p>
          <a:p>
            <a:endParaRPr lang="en-US" baseline="0" dirty="0" smtClean="0"/>
          </a:p>
          <a:p>
            <a:r>
              <a:rPr lang="en-US" baseline="0" dirty="0" smtClean="0">
                <a:sym typeface="Wingdings"/>
              </a:rPr>
              <a:t> Compassionate</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5</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meaning that he genuinely cares about humans and holds toward them a tender attitude of concern and mercy  (New Amer. Comm.)</a:t>
            </a:r>
          </a:p>
          <a:p>
            <a:r>
              <a:rPr lang="en-US" sz="1200" dirty="0" smtClean="0"/>
              <a:t>God cares – as he KNOWS</a:t>
            </a:r>
            <a:r>
              <a:rPr lang="en-US" sz="1200" baseline="0" dirty="0" smtClean="0"/>
              <a:t> and RESPONDS</a:t>
            </a:r>
          </a:p>
          <a:p>
            <a:pPr rtl="0"/>
            <a:r>
              <a:rPr lang="en-US" sz="1200" b="1" baseline="0" dirty="0" smtClean="0"/>
              <a:t>Deut. 4:30-31  </a:t>
            </a:r>
            <a:r>
              <a:rPr lang="en-US" sz="1200" b="0" dirty="0" smtClean="0"/>
              <a:t>30 	“When you are in distress and all these things have come upon you, in the latter days you will return to the Lord your God and listen to His voice.  31 “For the Lord your God is a compassionate God; He will not fail you nor destroy you nor forget the covenant with your fathers which He swore to them.</a:t>
            </a:r>
          </a:p>
          <a:p>
            <a:endParaRPr lang="en-US" sz="1200" baseline="0" dirty="0" smtClean="0"/>
          </a:p>
          <a:p>
            <a:r>
              <a:rPr lang="en-US" sz="1200" b="1" baseline="0" dirty="0" smtClean="0"/>
              <a:t>1pet. 5:7   cast all your cares upon Him, for he cares for you.</a:t>
            </a:r>
          </a:p>
          <a:p>
            <a:endParaRPr lang="en-US" sz="1200" baseline="0" dirty="0" smtClean="0"/>
          </a:p>
          <a:p>
            <a:r>
              <a:rPr lang="en-US" sz="1200" baseline="0" dirty="0" smtClean="0">
                <a:sym typeface="Wingdings"/>
              </a:rPr>
              <a:t> Gracious</a:t>
            </a:r>
            <a:endParaRPr lang="en-US" sz="1200" dirty="0" smtClean="0"/>
          </a:p>
          <a:p>
            <a:endParaRPr lang="en-US" sz="1200" dirty="0" smtClean="0"/>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6</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Second, he called himself “gracious,” meaning that he does things for people they do not deserve and goes beyond what might be expected to grant truly kind favor toward people, favor of which they are not necessarily worthy.</a:t>
            </a:r>
          </a:p>
          <a:p>
            <a:r>
              <a:rPr lang="en-US" sz="1200" dirty="0" smtClean="0"/>
              <a:t>NOT dealt with us according to our sins!  </a:t>
            </a:r>
            <a:r>
              <a:rPr lang="en-US" sz="1200" b="1" dirty="0" smtClean="0"/>
              <a:t>Psa. 103:10-12</a:t>
            </a:r>
          </a:p>
          <a:p>
            <a:pPr marL="228600" indent="-228600" rtl="0">
              <a:buAutoNum type="arabicPlain" startAt="10"/>
            </a:pPr>
            <a:r>
              <a:rPr lang="en-US" sz="1200" b="0" dirty="0" smtClean="0"/>
              <a:t>He has not dealt with us according to our sins, Nor rewarded us according to our iniquities.</a:t>
            </a:r>
          </a:p>
          <a:p>
            <a:pPr marL="228600" indent="-228600" rtl="0">
              <a:buAutoNum type="arabicPlain" startAt="10"/>
            </a:pPr>
            <a:r>
              <a:rPr lang="en-US" sz="1200" b="0" dirty="0" smtClean="0"/>
              <a:t>For as high as the heavens are above the earth, So great is His </a:t>
            </a:r>
            <a:r>
              <a:rPr lang="en-US" sz="1200" b="0" dirty="0" err="1" smtClean="0"/>
              <a:t>lovingkindness</a:t>
            </a:r>
            <a:r>
              <a:rPr lang="en-US" sz="1200" b="0" dirty="0" smtClean="0"/>
              <a:t> toward those who fear Him.</a:t>
            </a:r>
          </a:p>
          <a:p>
            <a:pPr rtl="0"/>
            <a:r>
              <a:rPr lang="en-US" sz="1200" b="0" dirty="0" smtClean="0"/>
              <a:t>12 	As far as the east is from the west, So far has He removed our transgressions from us.</a:t>
            </a:r>
          </a:p>
          <a:p>
            <a:endParaRPr lang="en-US" sz="1200" dirty="0" smtClean="0"/>
          </a:p>
          <a:p>
            <a:r>
              <a:rPr lang="en-US" sz="1200" dirty="0" smtClean="0"/>
              <a:t>Merciful, kind.. ‘grace’ – </a:t>
            </a:r>
          </a:p>
          <a:p>
            <a:endParaRPr lang="en-US" sz="1200" dirty="0" smtClean="0"/>
          </a:p>
          <a:p>
            <a:r>
              <a:rPr lang="en-US" b="1" dirty="0" smtClean="0">
                <a:sym typeface="Wingdings"/>
              </a:rPr>
              <a:t> Patient</a:t>
            </a:r>
            <a:endParaRPr lang="en-US" b="1" dirty="0"/>
          </a:p>
        </p:txBody>
      </p:sp>
      <p:sp>
        <p:nvSpPr>
          <p:cNvPr id="4" name="Slide Number Placeholder 3"/>
          <p:cNvSpPr>
            <a:spLocks noGrp="1"/>
          </p:cNvSpPr>
          <p:nvPr>
            <p:ph type="sldNum" sz="quarter" idx="10"/>
          </p:nvPr>
        </p:nvSpPr>
        <p:spPr/>
        <p:txBody>
          <a:bodyPr/>
          <a:lstStyle/>
          <a:p>
            <a:fld id="{3DA06FC5-5253-8444-A22F-B474784BDD4C}" type="slidenum">
              <a:rPr lang="en-US" smtClean="0"/>
              <a:t>7</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Third, he described himself as “slow to anger,” meaning that his patience with people’s less-than-satisfactory behavior and/or failures in any realm, including the moral, is very great.</a:t>
            </a:r>
          </a:p>
          <a:p>
            <a:endParaRPr lang="en-US" sz="1200" dirty="0" smtClean="0"/>
          </a:p>
          <a:p>
            <a:endParaRPr lang="en-US" sz="1200" dirty="0" smtClean="0"/>
          </a:p>
          <a:p>
            <a:r>
              <a:rPr lang="en-US" sz="1200" dirty="0" smtClean="0"/>
              <a:t>‘put up with them for 40 years</a:t>
            </a:r>
            <a:r>
              <a:rPr lang="is-IS" sz="1200" dirty="0" smtClean="0"/>
              <a:t>… </a:t>
            </a:r>
          </a:p>
          <a:p>
            <a:endParaRPr lang="en-US" dirty="0" smtClean="0"/>
          </a:p>
          <a:p>
            <a:endParaRPr lang="en-US" dirty="0" smtClean="0"/>
          </a:p>
          <a:p>
            <a:r>
              <a:rPr lang="en-US" dirty="0" smtClean="0">
                <a:sym typeface="Wingdings"/>
              </a:rPr>
              <a:t> Abounding in </a:t>
            </a:r>
            <a:r>
              <a:rPr lang="en-US" dirty="0" err="1" smtClean="0">
                <a:sym typeface="Wingdings"/>
              </a:rPr>
              <a:t>LovingKindness</a:t>
            </a:r>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8</a:t>
            </a:fld>
            <a:endParaRPr lang="en-US"/>
          </a:p>
        </p:txBody>
      </p:sp>
    </p:spTree>
    <p:extLst>
      <p:ext uri="{BB962C8B-B14F-4D97-AF65-F5344CB8AC3E}">
        <p14:creationId xmlns:p14="http://schemas.microsoft.com/office/powerpoint/2010/main" val="3298425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Abounding in love / faithfulness</a:t>
            </a:r>
          </a:p>
          <a:p>
            <a:r>
              <a:rPr lang="en-US" sz="1200" kern="1200" dirty="0" smtClean="0">
                <a:solidFill>
                  <a:schemeClr val="tx1"/>
                </a:solidFill>
                <a:latin typeface="+mn-lt"/>
                <a:ea typeface="+mn-ea"/>
                <a:cs typeface="+mn-cs"/>
              </a:rPr>
              <a:t>	maintaining love to thousands</a:t>
            </a:r>
          </a:p>
          <a:p>
            <a:r>
              <a:rPr lang="en-US" sz="1200" kern="1200" dirty="0" smtClean="0">
                <a:solidFill>
                  <a:schemeClr val="tx1"/>
                </a:solidFill>
                <a:latin typeface="+mn-lt"/>
                <a:ea typeface="+mn-ea"/>
                <a:cs typeface="+mn-cs"/>
              </a:rPr>
              <a:t>	forgiving wickedness, rebellion, and sin.</a:t>
            </a:r>
          </a:p>
          <a:p>
            <a:r>
              <a:rPr lang="en-US" sz="1200" dirty="0" smtClean="0"/>
              <a:t>Fourth, he declared himself to be “abounding” (lit., great) in covenant “love [loyalty].” Careful studies of the Hebrew word, </a:t>
            </a:r>
            <a:r>
              <a:rPr lang="en-US" sz="1200" i="1" dirty="0" err="1" smtClean="0"/>
              <a:t>ḥesed</a:t>
            </a:r>
            <a:r>
              <a:rPr lang="en-US" sz="1200" i="1" dirty="0" smtClean="0"/>
              <a:t>, translated as “love” by the </a:t>
            </a:r>
            <a:r>
              <a:rPr lang="en-US" sz="1200" i="1" dirty="0" err="1" smtClean="0"/>
              <a:t>niv</a:t>
            </a:r>
            <a:r>
              <a:rPr lang="en-US" sz="1200" i="1" dirty="0" smtClean="0"/>
              <a:t> here demonstrate that it connotes long-term, reliable loyalty of one member of a covenant relationship to another</a:t>
            </a:r>
          </a:p>
          <a:p>
            <a:endParaRPr lang="en-US" sz="1200" i="1" dirty="0" smtClean="0"/>
          </a:p>
          <a:p>
            <a:r>
              <a:rPr lang="en-US" sz="1200" dirty="0" smtClean="0"/>
              <a:t> However fickle and unreliable humans may be in their relationship to God, he is nothing of the sort but can be counted on in every situation and at all times to be completely faithful to his promises for his people.</a:t>
            </a:r>
          </a:p>
          <a:p>
            <a:r>
              <a:rPr lang="fr-FR" sz="1200" dirty="0" smtClean="0"/>
              <a:t>1 Cor 10:13; 2 Cor 1:18; 1 </a:t>
            </a:r>
            <a:r>
              <a:rPr lang="fr-FR" sz="1200" dirty="0" err="1" smtClean="0"/>
              <a:t>Thess</a:t>
            </a:r>
            <a:r>
              <a:rPr lang="fr-FR" sz="1200" dirty="0" smtClean="0"/>
              <a:t> 5:24; 2 </a:t>
            </a:r>
            <a:r>
              <a:rPr lang="fr-FR" sz="1200" dirty="0" err="1" smtClean="0"/>
              <a:t>Thess</a:t>
            </a:r>
            <a:r>
              <a:rPr lang="fr-FR" sz="1200" dirty="0" smtClean="0"/>
              <a:t> 3:3</a:t>
            </a:r>
          </a:p>
          <a:p>
            <a:endParaRPr lang="en-US" sz="1200" dirty="0" smtClean="0"/>
          </a:p>
          <a:p>
            <a:r>
              <a:rPr lang="en-US" sz="1200" dirty="0" smtClean="0">
                <a:sym typeface="Wingdings"/>
              </a:rPr>
              <a:t> ALSO abounding in TRUTH</a:t>
            </a:r>
            <a:endParaRPr lang="en-US" sz="1200" dirty="0" smtClean="0"/>
          </a:p>
          <a:p>
            <a:endParaRPr lang="en-US" dirty="0"/>
          </a:p>
        </p:txBody>
      </p:sp>
      <p:sp>
        <p:nvSpPr>
          <p:cNvPr id="4" name="Slide Number Placeholder 3"/>
          <p:cNvSpPr>
            <a:spLocks noGrp="1"/>
          </p:cNvSpPr>
          <p:nvPr>
            <p:ph type="sldNum" sz="quarter" idx="10"/>
          </p:nvPr>
        </p:nvSpPr>
        <p:spPr/>
        <p:txBody>
          <a:bodyPr/>
          <a:lstStyle/>
          <a:p>
            <a:fld id="{3DA06FC5-5253-8444-A22F-B474784BDD4C}" type="slidenum">
              <a:rPr lang="en-US" smtClean="0"/>
              <a:t>9</a:t>
            </a:fld>
            <a:endParaRPr lang="en-US"/>
          </a:p>
        </p:txBody>
      </p:sp>
    </p:spTree>
    <p:extLst>
      <p:ext uri="{BB962C8B-B14F-4D97-AF65-F5344CB8AC3E}">
        <p14:creationId xmlns:p14="http://schemas.microsoft.com/office/powerpoint/2010/main" val="32984255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7/24/16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7/24/16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7/24/16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7/24/16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7/24/16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7/24/16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7/24/16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7/24/16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7/24/16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7/24/16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7/24/16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1681"/>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87739" y="1391478"/>
            <a:ext cx="8790609" cy="532999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7/24/16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60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4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18974913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Abounding in </a:t>
            </a:r>
            <a:br>
              <a:rPr lang="en-US" sz="8000" dirty="0"/>
            </a:br>
            <a:r>
              <a:rPr lang="en-US" sz="8000" dirty="0" smtClean="0"/>
              <a:t>truth</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313348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Forgives</a:t>
            </a:r>
            <a:br>
              <a:rPr lang="en-US" sz="8000" dirty="0" smtClean="0"/>
            </a:br>
            <a:r>
              <a:rPr lang="en-US" sz="8000" dirty="0" smtClean="0"/>
              <a:t>YET</a:t>
            </a:r>
            <a:br>
              <a:rPr lang="en-US" sz="8000" dirty="0" smtClean="0"/>
            </a:br>
            <a:r>
              <a:rPr lang="en-US" sz="8000" dirty="0" smtClean="0"/>
              <a:t>not leave guilty unpunished</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58489408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a:t>Moses made haste </a:t>
            </a:r>
            <a:r>
              <a:rPr lang="en-US" sz="8000" dirty="0" smtClean="0"/>
              <a:t>to </a:t>
            </a:r>
            <a:r>
              <a:rPr lang="en-US" sz="8000" dirty="0"/>
              <a:t>bow low toward the earth and worship.</a:t>
            </a:r>
          </a:p>
        </p:txBody>
      </p:sp>
      <p:sp>
        <p:nvSpPr>
          <p:cNvPr id="3" name="Subtitle 2"/>
          <p:cNvSpPr>
            <a:spLocks noGrp="1"/>
          </p:cNvSpPr>
          <p:nvPr>
            <p:ph type="subTitle" idx="1"/>
          </p:nvPr>
        </p:nvSpPr>
        <p:spPr>
          <a:xfrm>
            <a:off x="0" y="5785886"/>
            <a:ext cx="9144000" cy="1072114"/>
          </a:xfrm>
        </p:spPr>
        <p:txBody>
          <a:bodyPr/>
          <a:lstStyle/>
          <a:p>
            <a:r>
              <a:rPr lang="en-US" dirty="0" smtClean="0"/>
              <a:t>Exod. 34:8</a:t>
            </a:r>
            <a:endParaRPr lang="en-US" dirty="0"/>
          </a:p>
        </p:txBody>
      </p:sp>
    </p:spTree>
    <p:extLst>
      <p:ext uri="{BB962C8B-B14F-4D97-AF65-F5344CB8AC3E}">
        <p14:creationId xmlns:p14="http://schemas.microsoft.com/office/powerpoint/2010/main" val="158489408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58489408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58489408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a:t>
            </a:r>
            <a:endParaRPr lang="en-US" dirty="0"/>
          </a:p>
        </p:txBody>
      </p:sp>
      <p:sp>
        <p:nvSpPr>
          <p:cNvPr id="3" name="Content Placeholder 2"/>
          <p:cNvSpPr>
            <a:spLocks noGrp="1"/>
          </p:cNvSpPr>
          <p:nvPr>
            <p:ph idx="1"/>
          </p:nvPr>
        </p:nvSpPr>
        <p:spPr>
          <a:xfrm>
            <a:off x="1164263" y="1174682"/>
            <a:ext cx="7814085" cy="5546794"/>
          </a:xfrm>
        </p:spPr>
        <p:txBody>
          <a:bodyPr>
            <a:noAutofit/>
          </a:bodyPr>
          <a:lstStyle/>
          <a:p>
            <a:r>
              <a:rPr lang="en-US" sz="6000" dirty="0" smtClean="0"/>
              <a:t> Eternal</a:t>
            </a:r>
          </a:p>
          <a:p>
            <a:r>
              <a:rPr lang="en-US" sz="6000" dirty="0"/>
              <a:t> </a:t>
            </a:r>
            <a:r>
              <a:rPr lang="en-US" sz="6000" dirty="0" smtClean="0"/>
              <a:t>Invisible</a:t>
            </a:r>
          </a:p>
          <a:p>
            <a:r>
              <a:rPr lang="en-US" sz="6000" dirty="0"/>
              <a:t> </a:t>
            </a:r>
            <a:r>
              <a:rPr lang="en-US" sz="6000" dirty="0" smtClean="0"/>
              <a:t>Omnipotent</a:t>
            </a:r>
          </a:p>
          <a:p>
            <a:r>
              <a:rPr lang="en-US" sz="6000" dirty="0"/>
              <a:t> </a:t>
            </a:r>
            <a:r>
              <a:rPr lang="en-US" sz="6000" dirty="0" smtClean="0"/>
              <a:t>Omniscient</a:t>
            </a:r>
          </a:p>
          <a:p>
            <a:r>
              <a:rPr lang="en-US" sz="6000" dirty="0"/>
              <a:t> </a:t>
            </a:r>
            <a:r>
              <a:rPr lang="en-US" sz="6000" dirty="0" smtClean="0"/>
              <a:t>Spirit</a:t>
            </a:r>
            <a:endParaRPr lang="en-US" sz="6000" dirty="0"/>
          </a:p>
        </p:txBody>
      </p:sp>
    </p:spTree>
    <p:extLst>
      <p:ext uri="{BB962C8B-B14F-4D97-AF65-F5344CB8AC3E}">
        <p14:creationId xmlns:p14="http://schemas.microsoft.com/office/powerpoint/2010/main" val="5330112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2385707084"/>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71110079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God Reveals</a:t>
            </a:r>
            <a:br>
              <a:rPr lang="en-US" sz="8000" dirty="0" smtClean="0"/>
            </a:br>
            <a:r>
              <a:rPr lang="en-US" sz="8000" dirty="0" smtClean="0"/>
              <a:t>Himself</a:t>
            </a:r>
            <a:br>
              <a:rPr lang="en-US" sz="8000" dirty="0" smtClean="0"/>
            </a:br>
            <a:r>
              <a:rPr lang="en-US" sz="8000" dirty="0" smtClean="0"/>
              <a:t>to Moses</a:t>
            </a:r>
            <a:endParaRPr lang="en-US" sz="8000" dirty="0"/>
          </a:p>
        </p:txBody>
      </p:sp>
      <p:sp>
        <p:nvSpPr>
          <p:cNvPr id="3" name="Subtitle 2"/>
          <p:cNvSpPr>
            <a:spLocks noGrp="1"/>
          </p:cNvSpPr>
          <p:nvPr>
            <p:ph type="subTitle" idx="1"/>
          </p:nvPr>
        </p:nvSpPr>
        <p:spPr>
          <a:xfrm>
            <a:off x="0" y="5785886"/>
            <a:ext cx="9144000" cy="1072114"/>
          </a:xfrm>
        </p:spPr>
        <p:txBody>
          <a:bodyPr/>
          <a:lstStyle/>
          <a:p>
            <a:r>
              <a:rPr lang="en-US" dirty="0" smtClean="0"/>
              <a:t>Exod. 34:</a:t>
            </a:r>
            <a:endParaRPr lang="en-US" dirty="0"/>
          </a:p>
        </p:txBody>
      </p:sp>
    </p:spTree>
    <p:extLst>
      <p:ext uri="{BB962C8B-B14F-4D97-AF65-F5344CB8AC3E}">
        <p14:creationId xmlns:p14="http://schemas.microsoft.com/office/powerpoint/2010/main" val="8592777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4" name="Title 3"/>
          <p:cNvSpPr>
            <a:spLocks noGrp="1"/>
          </p:cNvSpPr>
          <p:nvPr>
            <p:ph type="title"/>
          </p:nvPr>
        </p:nvSpPr>
        <p:spPr/>
        <p:txBody>
          <a:bodyPr/>
          <a:lstStyle/>
          <a:p>
            <a:r>
              <a:rPr lang="en-US" dirty="0" smtClean="0"/>
              <a:t>Context</a:t>
            </a:r>
            <a:endParaRPr lang="en-US" dirty="0"/>
          </a:p>
        </p:txBody>
      </p:sp>
      <p:sp>
        <p:nvSpPr>
          <p:cNvPr id="5" name="Content Placeholder 4"/>
          <p:cNvSpPr>
            <a:spLocks noGrp="1"/>
          </p:cNvSpPr>
          <p:nvPr>
            <p:ph idx="1"/>
          </p:nvPr>
        </p:nvSpPr>
        <p:spPr>
          <a:xfrm>
            <a:off x="0" y="1174682"/>
            <a:ext cx="9143999" cy="5546794"/>
          </a:xfrm>
        </p:spPr>
        <p:txBody>
          <a:bodyPr>
            <a:noAutofit/>
          </a:bodyPr>
          <a:lstStyle/>
          <a:p>
            <a:r>
              <a:rPr lang="en-US" sz="6000" dirty="0" smtClean="0"/>
              <a:t>Golden Calf</a:t>
            </a:r>
          </a:p>
          <a:p>
            <a:r>
              <a:rPr lang="en-US" sz="6000" dirty="0" smtClean="0"/>
              <a:t>Moses’ requests   33:13, 18</a:t>
            </a:r>
          </a:p>
          <a:p>
            <a:pPr lvl="1"/>
            <a:r>
              <a:rPr lang="en-US" sz="6000" dirty="0"/>
              <a:t> </a:t>
            </a:r>
            <a:r>
              <a:rPr lang="en-US" sz="6000" dirty="0" smtClean="0"/>
              <a:t>let me know Your ways</a:t>
            </a:r>
          </a:p>
          <a:p>
            <a:pPr lvl="1"/>
            <a:r>
              <a:rPr lang="en-US" sz="6000" dirty="0"/>
              <a:t> </a:t>
            </a:r>
            <a:r>
              <a:rPr lang="en-US" sz="6000" dirty="0" smtClean="0"/>
              <a:t>Show me Your glory</a:t>
            </a:r>
          </a:p>
          <a:p>
            <a:r>
              <a:rPr lang="en-US" sz="6000" dirty="0" smtClean="0"/>
              <a:t>Renewing the Covenant</a:t>
            </a:r>
            <a:endParaRPr lang="en-US" sz="6000"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LORD</a:t>
            </a:r>
            <a:br>
              <a:rPr lang="en-US" sz="8000" dirty="0" smtClean="0"/>
            </a:br>
            <a:r>
              <a:rPr lang="en-US" sz="8000" dirty="0" smtClean="0"/>
              <a:t>[Yahweh]</a:t>
            </a:r>
            <a:br>
              <a:rPr lang="en-US" sz="8000" dirty="0" smtClean="0"/>
            </a:br>
            <a:r>
              <a:rPr lang="en-US" sz="8000" dirty="0" smtClean="0"/>
              <a:t/>
            </a:r>
            <a:br>
              <a:rPr lang="en-US" sz="8000" dirty="0" smtClean="0"/>
            </a:br>
            <a:r>
              <a:rPr lang="en-US" sz="6600" dirty="0" smtClean="0">
                <a:solidFill>
                  <a:srgbClr val="FFFF00"/>
                </a:solidFill>
              </a:rPr>
              <a:t>covenant name</a:t>
            </a:r>
            <a:endParaRPr lang="en-US" sz="6600" dirty="0">
              <a:solidFill>
                <a:srgbClr val="FFFF00"/>
              </a:solidFill>
            </a:endParaRPr>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281327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Compassionate</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Gracious</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Patient</a:t>
            </a:r>
            <a:br>
              <a:rPr lang="en-US" sz="8000" dirty="0" smtClean="0"/>
            </a:br>
            <a:r>
              <a:rPr lang="en-US" sz="8000" dirty="0" smtClean="0"/>
              <a:t>(slow to anger)</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us 5"/>
          <p:cNvSpPr/>
          <p:nvPr/>
        </p:nvSpPr>
        <p:spPr>
          <a:xfrm>
            <a:off x="-1192611" y="1378570"/>
            <a:ext cx="45719" cy="108427"/>
          </a:xfrm>
          <a:prstGeom prst="mathPlus">
            <a:avLst/>
          </a:prstGeom>
        </p:spPr>
        <p:style>
          <a:lnRef idx="1">
            <a:schemeClr val="accent1"/>
          </a:lnRef>
          <a:fillRef idx="3">
            <a:schemeClr val="accent1"/>
          </a:fillRef>
          <a:effectRef idx="2">
            <a:schemeClr val="accent1"/>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GOD</a:t>
            </a: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rot="910445">
            <a:off x="58694525" y="2335821"/>
            <a:ext cx="2382771" cy="1323439"/>
          </a:xfrm>
          <a:prstGeom prst="rect">
            <a:avLst/>
          </a:prstGeom>
        </p:spPr>
        <p:txBody>
          <a:bodyPr wrap="square">
            <a:spAutoFit/>
          </a:bodyPr>
          <a:lstStyle/>
          <a:p>
            <a:r>
              <a:rPr lang="en-US" sz="8000" b="1" spc="50" dirty="0">
                <a:ln w="11430"/>
                <a:gradFill>
                  <a:gsLst>
                    <a:gs pos="25000">
                      <a:srgbClr val="C0504D">
                        <a:satMod val="155000"/>
                      </a:srgbClr>
                    </a:gs>
                    <a:gs pos="100000">
                      <a:srgbClr val="C0504D">
                        <a:shade val="45000"/>
                        <a:satMod val="165000"/>
                      </a:srgbClr>
                    </a:gs>
                  </a:gsLst>
                  <a:lin ang="5400000"/>
                </a:gradFill>
                <a:effectLst>
                  <a:outerShdw blurRad="76200" dist="50800" dir="5400000" algn="tl" rotWithShape="0">
                    <a:srgbClr val="000000">
                      <a:alpha val="65000"/>
                    </a:srgbClr>
                  </a:outerShdw>
                </a:effectLst>
              </a:rPr>
              <a:t>GOD</a:t>
            </a:r>
            <a:endParaRPr lang="en-US" sz="8000" dirty="0"/>
          </a:p>
        </p:txBody>
      </p:sp>
      <p:sp>
        <p:nvSpPr>
          <p:cNvPr id="2" name="Title 1"/>
          <p:cNvSpPr>
            <a:spLocks noGrp="1"/>
          </p:cNvSpPr>
          <p:nvPr>
            <p:ph type="ctrTitle"/>
          </p:nvPr>
        </p:nvSpPr>
        <p:spPr>
          <a:xfrm>
            <a:off x="685800" y="1"/>
            <a:ext cx="7772400" cy="5676126"/>
          </a:xfrm>
        </p:spPr>
        <p:txBody>
          <a:bodyPr/>
          <a:lstStyle/>
          <a:p>
            <a:r>
              <a:rPr lang="en-US" sz="8000" dirty="0" smtClean="0"/>
              <a:t>Abounding in </a:t>
            </a:r>
            <a:r>
              <a:rPr lang="en-US" sz="8000" dirty="0" err="1" smtClean="0"/>
              <a:t>lovingkindness</a:t>
            </a:r>
            <a:r>
              <a:rPr lang="en-US" sz="8000" dirty="0" smtClean="0"/>
              <a:t> </a:t>
            </a:r>
            <a:endParaRPr lang="en-US" sz="8000" dirty="0"/>
          </a:p>
        </p:txBody>
      </p:sp>
      <p:sp>
        <p:nvSpPr>
          <p:cNvPr id="3" name="Subtitle 2"/>
          <p:cNvSpPr>
            <a:spLocks noGrp="1"/>
          </p:cNvSpPr>
          <p:nvPr>
            <p:ph type="subTitle" idx="1"/>
          </p:nvPr>
        </p:nvSpPr>
        <p:spPr>
          <a:xfrm>
            <a:off x="0" y="5785886"/>
            <a:ext cx="9144000" cy="1072114"/>
          </a:xfrm>
        </p:spPr>
        <p:txBody>
          <a:bodyPr/>
          <a:lstStyle/>
          <a:p>
            <a:endParaRPr lang="en-US" dirty="0"/>
          </a:p>
        </p:txBody>
      </p:sp>
    </p:spTree>
    <p:extLst>
      <p:ext uri="{BB962C8B-B14F-4D97-AF65-F5344CB8AC3E}">
        <p14:creationId xmlns:p14="http://schemas.microsoft.com/office/powerpoint/2010/main" val="14746083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3581</TotalTime>
  <Words>717</Words>
  <Application>Microsoft Macintosh PowerPoint</Application>
  <PresentationFormat>On-screen Show (4:3)</PresentationFormat>
  <Paragraphs>170</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 Black </vt:lpstr>
      <vt:lpstr>PowerPoint Presentation</vt:lpstr>
      <vt:lpstr>God</vt:lpstr>
      <vt:lpstr>God Reveals Himself to Moses</vt:lpstr>
      <vt:lpstr>Context</vt:lpstr>
      <vt:lpstr>LORD [Yahweh]  covenant name</vt:lpstr>
      <vt:lpstr>Compassionate</vt:lpstr>
      <vt:lpstr>Gracious</vt:lpstr>
      <vt:lpstr>Patient (slow to anger)</vt:lpstr>
      <vt:lpstr>Abounding in lovingkindness </vt:lpstr>
      <vt:lpstr>Abounding in  truth</vt:lpstr>
      <vt:lpstr>Forgives YET not leave guilty unpunished</vt:lpstr>
      <vt:lpstr>Moses made haste to bow low toward the earth and worship.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Hugh</cp:lastModifiedBy>
  <cp:revision>46</cp:revision>
  <dcterms:created xsi:type="dcterms:W3CDTF">2014-01-26T20:19:07Z</dcterms:created>
  <dcterms:modified xsi:type="dcterms:W3CDTF">2016-07-24T23:40:58Z</dcterms:modified>
</cp:coreProperties>
</file>