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98" r:id="rId2"/>
    <p:sldId id="319" r:id="rId3"/>
    <p:sldId id="310" r:id="rId4"/>
    <p:sldId id="336" r:id="rId5"/>
    <p:sldId id="337" r:id="rId6"/>
    <p:sldId id="338" r:id="rId7"/>
    <p:sldId id="339" r:id="rId8"/>
    <p:sldId id="340" r:id="rId9"/>
    <p:sldId id="341" r:id="rId10"/>
    <p:sldId id="320" r:id="rId11"/>
    <p:sldId id="321" r:id="rId12"/>
    <p:sldId id="322" r:id="rId13"/>
    <p:sldId id="324" r:id="rId14"/>
    <p:sldId id="326" r:id="rId15"/>
    <p:sldId id="327" r:id="rId16"/>
    <p:sldId id="304" r:id="rId17"/>
    <p:sldId id="328" r:id="rId18"/>
    <p:sldId id="330" r:id="rId19"/>
    <p:sldId id="331" r:id="rId20"/>
    <p:sldId id="312" r:id="rId21"/>
    <p:sldId id="313" r:id="rId22"/>
    <p:sldId id="314" r:id="rId23"/>
    <p:sldId id="315" r:id="rId24"/>
    <p:sldId id="316" r:id="rId25"/>
    <p:sldId id="332" r:id="rId26"/>
    <p:sldId id="317" r:id="rId27"/>
    <p:sldId id="318" r:id="rId28"/>
    <p:sldId id="305" r:id="rId29"/>
    <p:sldId id="306" r:id="rId30"/>
    <p:sldId id="334" r:id="rId31"/>
    <p:sldId id="335" r:id="rId32"/>
    <p:sldId id="307" r:id="rId33"/>
    <p:sldId id="342" r:id="rId34"/>
    <p:sldId id="333" r:id="rId35"/>
    <p:sldId id="308" r:id="rId36"/>
    <p:sldId id="309" r:id="rId37"/>
    <p:sldId id="311" r:id="rId38"/>
    <p:sldId id="29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5" autoAdjust="0"/>
    <p:restoredTop sz="69428" autoAdjust="0"/>
  </p:normalViewPr>
  <p:slideViewPr>
    <p:cSldViewPr snapToGrid="0" snapToObjects="1">
      <p:cViewPr varScale="1">
        <p:scale>
          <a:sx n="81" d="100"/>
          <a:sy n="81" d="100"/>
        </p:scale>
        <p:origin x="-160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7/31/16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Foundations for Troubled Times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"Hear my cry, O God; Give heed to my prayer. From the end of the earth I call to You when my heart is faint; Lead me to the rock that is higher than I." (Psalm 61:1–2).</a:t>
            </a:r>
          </a:p>
          <a:p>
            <a:r>
              <a:rPr lang="en-US" sz="1200" kern="1200" dirty="0" smtClean="0">
                <a:solidFill>
                  <a:schemeClr val="tx1"/>
                </a:solidFill>
                <a:effectLst/>
                <a:latin typeface="+mn-lt"/>
                <a:ea typeface="+mn-ea"/>
                <a:cs typeface="+mn-cs"/>
              </a:rPr>
              <a:t>Wise man built his house upon the rock…   </a:t>
            </a:r>
          </a:p>
          <a:p>
            <a:r>
              <a:rPr lang="en-US" sz="1200" b="1" kern="1200" dirty="0" smtClean="0">
                <a:solidFill>
                  <a:schemeClr val="tx1"/>
                </a:solidFill>
                <a:effectLst/>
                <a:latin typeface="+mn-lt"/>
                <a:ea typeface="+mn-ea"/>
                <a:cs typeface="+mn-cs"/>
              </a:rPr>
              <a:t>Moral Questions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"World view" – the basic ideas that we will not negotiate, from which we build and deduce our other thoughts and standards. </a:t>
            </a:r>
          </a:p>
          <a:p>
            <a:r>
              <a:rPr lang="en-US" sz="1200" kern="1200" dirty="0" smtClean="0">
                <a:solidFill>
                  <a:schemeClr val="tx1"/>
                </a:solidFill>
                <a:effectLst/>
                <a:latin typeface="+mn-lt"/>
                <a:ea typeface="+mn-ea"/>
                <a:cs typeface="+mn-cs"/>
              </a:rPr>
              <a:t>Discussions today are often fruitless for we are coming from such different viewpoints that there simply cannot be any agreement.</a:t>
            </a:r>
          </a:p>
          <a:p>
            <a:r>
              <a:rPr lang="en-US" sz="1200" kern="1200" dirty="0" smtClean="0">
                <a:solidFill>
                  <a:schemeClr val="tx1"/>
                </a:solidFill>
                <a:effectLst/>
                <a:latin typeface="+mn-lt"/>
                <a:ea typeface="+mn-ea"/>
                <a:cs typeface="+mn-cs"/>
              </a:rPr>
              <a:t>Spent several hours teaching a man about instrumental music only to have him respond: "it doesn't matter, I don't believe in God anyway."</a:t>
            </a:r>
          </a:p>
          <a:p>
            <a:r>
              <a:rPr lang="en-US" sz="1200" kern="1200" dirty="0" smtClean="0">
                <a:solidFill>
                  <a:schemeClr val="tx1"/>
                </a:solidFill>
                <a:effectLst/>
                <a:latin typeface="+mn-lt"/>
                <a:ea typeface="+mn-ea"/>
                <a:cs typeface="+mn-cs"/>
              </a:rPr>
              <a:t>The question behind the question – trying to get to THEIR world view so we can have a discussion. </a:t>
            </a:r>
          </a:p>
          <a:p>
            <a:r>
              <a:rPr lang="en-US" sz="1200" kern="1200" dirty="0" smtClean="0">
                <a:solidFill>
                  <a:schemeClr val="tx1"/>
                </a:solidFill>
                <a:effectLst/>
                <a:latin typeface="+mn-lt"/>
                <a:ea typeface="+mn-ea"/>
                <a:cs typeface="+mn-cs"/>
              </a:rPr>
              <a:t>It is often difficult or impossible to answer their initial question because we are coming from a different foundation. </a:t>
            </a:r>
          </a:p>
          <a:p>
            <a:r>
              <a:rPr lang="en-US" sz="1200" kern="1200" dirty="0" smtClean="0">
                <a:solidFill>
                  <a:schemeClr val="tx1"/>
                </a:solidFill>
                <a:effectLst/>
                <a:latin typeface="+mn-lt"/>
                <a:ea typeface="+mn-ea"/>
                <a:cs typeface="+mn-cs"/>
              </a:rPr>
              <a:t>If you begin from a wrong concept, and reason logically, you will continue to draw wrong conclusions!</a:t>
            </a:r>
          </a:p>
          <a:p>
            <a:endParaRPr lang="en-US" dirty="0" smtClean="0"/>
          </a:p>
          <a:p>
            <a:r>
              <a:rPr lang="en-US" b="1" i="1" dirty="0" smtClean="0">
                <a:sym typeface="Wingdings"/>
              </a:rPr>
              <a:t> Foundation = GOD</a:t>
            </a:r>
            <a:endParaRPr lang="en-US" b="1" i="1"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exists</a:t>
            </a:r>
            <a:r>
              <a:rPr lang="en-US" baseline="0" dirty="0" smtClean="0"/>
              <a:t> – Character</a:t>
            </a:r>
          </a:p>
          <a:p>
            <a:r>
              <a:rPr lang="en-US" baseline="0" dirty="0" smtClean="0"/>
              <a:t>Heb. 11:6</a:t>
            </a:r>
          </a:p>
          <a:p>
            <a:r>
              <a:rPr lang="en-US" baseline="0" dirty="0" smtClean="0"/>
              <a:t>Exists – </a:t>
            </a:r>
          </a:p>
          <a:p>
            <a:r>
              <a:rPr lang="en-US" baseline="0" dirty="0" smtClean="0"/>
              <a:t>	Gen. 1:1 – the answer to the existence of everything!</a:t>
            </a:r>
          </a:p>
          <a:p>
            <a:r>
              <a:rPr lang="en-US" baseline="0" dirty="0" smtClean="0"/>
              <a:t>Character – </a:t>
            </a:r>
          </a:p>
          <a:p>
            <a:r>
              <a:rPr lang="en-US" baseline="0" dirty="0" smtClean="0"/>
              <a:t>	Eternal – Self-existent – Omniscient – Omnipotent</a:t>
            </a:r>
          </a:p>
          <a:p>
            <a:r>
              <a:rPr lang="en-US" baseline="0" dirty="0" smtClean="0"/>
              <a:t>	Holy – righteous – faithful – mercy – kindness – love</a:t>
            </a:r>
          </a:p>
          <a:p>
            <a:r>
              <a:rPr lang="en-US" baseline="0" dirty="0" smtClean="0"/>
              <a:t>Hinduism? Buddhism? Islam? Deists? Mormons? –</a:t>
            </a:r>
          </a:p>
          <a:p>
            <a:r>
              <a:rPr lang="en-US" baseline="0" dirty="0" smtClean="0"/>
              <a:t> the character of God is at the center of these debates</a:t>
            </a:r>
          </a:p>
          <a:p>
            <a:endParaRPr lang="en-US" baseline="0" dirty="0" smtClean="0"/>
          </a:p>
          <a:p>
            <a:endParaRPr lang="en-US" baseline="0" dirty="0" smtClean="0"/>
          </a:p>
          <a:p>
            <a:r>
              <a:rPr lang="en-US" b="1" baseline="0" dirty="0" smtClean="0">
                <a:sym typeface="Wingdings"/>
              </a:rPr>
              <a:t> Bible is God’s revelation</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Bible – how we KNOW God and God's will.</a:t>
            </a:r>
          </a:p>
          <a:p>
            <a:r>
              <a:rPr lang="en-US" sz="1200" kern="1200" dirty="0" smtClean="0">
                <a:solidFill>
                  <a:schemeClr val="tx1"/>
                </a:solidFill>
                <a:effectLst/>
                <a:latin typeface="+mn-lt"/>
                <a:ea typeface="+mn-ea"/>
                <a:cs typeface="+mn-cs"/>
              </a:rPr>
              <a:t>	1 Cor. 2:10-12 – not know MEN's minds without revelation, more so with God.</a:t>
            </a:r>
          </a:p>
          <a:p>
            <a:r>
              <a:rPr lang="en-US" sz="1200" kern="1200" dirty="0" smtClean="0">
                <a:solidFill>
                  <a:schemeClr val="tx1"/>
                </a:solidFill>
                <a:effectLst/>
                <a:latin typeface="+mn-lt"/>
                <a:ea typeface="+mn-ea"/>
                <a:cs typeface="+mn-cs"/>
              </a:rPr>
              <a:t>	Isa. 55:8-9 – His ways NOT our ways…</a:t>
            </a:r>
          </a:p>
          <a:p>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b="1" kern="1200" dirty="0" smtClean="0">
                <a:solidFill>
                  <a:schemeClr val="tx1"/>
                </a:solidFill>
                <a:effectLst/>
                <a:latin typeface="+mn-lt"/>
                <a:ea typeface="+mn-ea"/>
                <a:cs typeface="+mn-cs"/>
                <a:sym typeface="Wingdings"/>
              </a:rPr>
              <a:t>Revealed / Preserved</a:t>
            </a:r>
          </a:p>
          <a:p>
            <a:pPr marL="171450" indent="-171450">
              <a:buFont typeface="Wingdings" charset="0"/>
              <a:buChar char="à"/>
            </a:pP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Bible CLAIMS to be – "thus </a:t>
            </a:r>
            <a:r>
              <a:rPr lang="en-US" sz="1200" kern="1200" dirty="0" err="1" smtClean="0">
                <a:solidFill>
                  <a:schemeClr val="tx1"/>
                </a:solidFill>
                <a:effectLst/>
                <a:latin typeface="+mn-lt"/>
                <a:ea typeface="+mn-ea"/>
                <a:cs typeface="+mn-cs"/>
              </a:rPr>
              <a:t>saith</a:t>
            </a:r>
            <a:r>
              <a:rPr lang="en-US" sz="1200" kern="1200" dirty="0" smtClean="0">
                <a:solidFill>
                  <a:schemeClr val="tx1"/>
                </a:solidFill>
                <a:effectLst/>
                <a:latin typeface="+mn-lt"/>
                <a:ea typeface="+mn-ea"/>
                <a:cs typeface="+mn-cs"/>
              </a:rPr>
              <a:t> the LORD", "The LORD said", etc. </a:t>
            </a:r>
          </a:p>
          <a:p>
            <a:r>
              <a:rPr lang="en-US" sz="1200" kern="1200" dirty="0" smtClean="0">
                <a:solidFill>
                  <a:schemeClr val="tx1"/>
                </a:solidFill>
                <a:effectLst/>
                <a:latin typeface="+mn-lt"/>
                <a:ea typeface="+mn-ea"/>
                <a:cs typeface="+mn-cs"/>
              </a:rPr>
              <a:t>Romans 10:17 – produces FAITH, our FAITH </a:t>
            </a:r>
          </a:p>
          <a:p>
            <a:r>
              <a:rPr lang="en-US" sz="1200" kern="1200" dirty="0" smtClean="0">
                <a:solidFill>
                  <a:schemeClr val="tx1"/>
                </a:solidFill>
                <a:effectLst/>
                <a:latin typeface="+mn-lt"/>
                <a:ea typeface="+mn-ea"/>
                <a:cs typeface="+mn-cs"/>
              </a:rPr>
              <a:t>Acts 17:2, 17; 18:4, 19;  19:8, 9 – REASONED from the scriptures</a:t>
            </a:r>
          </a:p>
          <a:p>
            <a:r>
              <a:rPr lang="en-US" sz="1200" kern="1200" dirty="0" smtClean="0">
                <a:solidFill>
                  <a:schemeClr val="tx1"/>
                </a:solidFill>
                <a:effectLst/>
                <a:latin typeface="+mn-lt"/>
                <a:ea typeface="+mn-ea"/>
                <a:cs typeface="+mn-cs"/>
              </a:rPr>
              <a:t>"I believe this about that because this verse teaches…. "</a:t>
            </a:r>
          </a:p>
          <a:p>
            <a:r>
              <a:rPr lang="en-US" sz="1200" kern="1200" dirty="0" smtClean="0">
                <a:solidFill>
                  <a:schemeClr val="tx1"/>
                </a:solidFill>
                <a:effectLst/>
                <a:latin typeface="+mn-lt"/>
                <a:ea typeface="+mn-ea"/>
                <a:cs typeface="+mn-cs"/>
              </a:rPr>
              <a:t>Our using verses must be Clear, in context, and accurate. </a:t>
            </a:r>
          </a:p>
          <a:p>
            <a:r>
              <a:rPr lang="en-US" sz="1200" kern="1200" dirty="0" smtClean="0">
                <a:solidFill>
                  <a:schemeClr val="tx1"/>
                </a:solidFill>
                <a:effectLst/>
                <a:latin typeface="+mn-lt"/>
                <a:ea typeface="+mn-ea"/>
                <a:cs typeface="+mn-cs"/>
              </a:rPr>
              <a:t>Let the WORD do its work. NOT have them impressed by your presentation!</a:t>
            </a:r>
          </a:p>
          <a:p>
            <a:r>
              <a:rPr lang="en-US" sz="1200" kern="1200" dirty="0" smtClean="0">
                <a:solidFill>
                  <a:schemeClr val="tx1"/>
                </a:solidFill>
                <a:effectLst/>
                <a:latin typeface="+mn-lt"/>
                <a:ea typeface="+mn-ea"/>
                <a:cs typeface="+mn-cs"/>
              </a:rPr>
              <a:t>Will ALWAYS be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and maybe a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rebuttal… do you homework, be prepared. </a:t>
            </a:r>
          </a:p>
          <a:p>
            <a:r>
              <a:rPr lang="en-US" sz="1200" kern="1200" dirty="0" smtClean="0">
                <a:solidFill>
                  <a:schemeClr val="tx1"/>
                </a:solidFill>
                <a:effectLst/>
                <a:latin typeface="+mn-lt"/>
                <a:ea typeface="+mn-ea"/>
                <a:cs typeface="+mn-cs"/>
              </a:rPr>
              <a:t>Hold forth the word of light – Phil. 2:14-16</a:t>
            </a:r>
          </a:p>
          <a:p>
            <a:endParaRPr lang="en-US" dirty="0" smtClean="0"/>
          </a:p>
          <a:p>
            <a:r>
              <a:rPr lang="en-US" b="1" dirty="0" smtClean="0">
                <a:sym typeface="Wingdings"/>
              </a:rPr>
              <a:t> Resurrection</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Foundation / World View / </a:t>
            </a:r>
          </a:p>
          <a:p>
            <a:r>
              <a:rPr lang="en-US" sz="1200" kern="1200" dirty="0" smtClean="0">
                <a:solidFill>
                  <a:schemeClr val="tx1"/>
                </a:solidFill>
                <a:effectLst/>
                <a:latin typeface="+mn-lt"/>
                <a:ea typeface="+mn-ea"/>
                <a:cs typeface="+mn-cs"/>
              </a:rPr>
              <a:t>God / Bible is God's revelation / Jesus Was Raised</a:t>
            </a:r>
          </a:p>
          <a:p>
            <a:r>
              <a:rPr lang="en-US" sz="1200" b="1" kern="1200" dirty="0" smtClean="0">
                <a:solidFill>
                  <a:schemeClr val="tx1"/>
                </a:solidFill>
                <a:effectLst/>
                <a:latin typeface="+mn-lt"/>
                <a:ea typeface="+mn-ea"/>
                <a:cs typeface="+mn-cs"/>
              </a:rPr>
              <a:t>Scripture shows what was assuredly believed (Luke 4:1-4).</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Jesus was Raised from the Dead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Foretold by Jesus – Matt. 16:21; Mt 17:22-23; 20:17-19; etc.</a:t>
            </a:r>
          </a:p>
          <a:p>
            <a:r>
              <a:rPr lang="en-US" sz="1200" kern="1200" dirty="0" smtClean="0">
                <a:solidFill>
                  <a:schemeClr val="tx1"/>
                </a:solidFill>
                <a:effectLst/>
                <a:latin typeface="+mn-lt"/>
                <a:ea typeface="+mn-ea"/>
                <a:cs typeface="+mn-cs"/>
              </a:rPr>
              <a:t>   Mentioned in almost every sermon in the book of Acts</a:t>
            </a:r>
          </a:p>
          <a:p>
            <a:r>
              <a:rPr lang="en-US" sz="1200" kern="1200" dirty="0" smtClean="0">
                <a:solidFill>
                  <a:schemeClr val="tx1"/>
                </a:solidFill>
                <a:effectLst/>
                <a:latin typeface="+mn-lt"/>
                <a:ea typeface="+mn-ea"/>
                <a:cs typeface="+mn-cs"/>
              </a:rPr>
              <a:t>   Mentioned in almost every NT letter.</a:t>
            </a:r>
          </a:p>
          <a:p>
            <a:r>
              <a:rPr lang="en-US" sz="1200" kern="1200" dirty="0" smtClean="0">
                <a:solidFill>
                  <a:schemeClr val="tx1"/>
                </a:solidFill>
                <a:effectLst/>
                <a:latin typeface="+mn-lt"/>
                <a:ea typeface="+mn-ea"/>
                <a:cs typeface="+mn-cs"/>
              </a:rPr>
              <a:t>   The church is made up of those who believe this.</a:t>
            </a:r>
          </a:p>
          <a:p>
            <a:r>
              <a:rPr lang="en-US" sz="1200" kern="1200" dirty="0" smtClean="0">
                <a:solidFill>
                  <a:schemeClr val="tx1"/>
                </a:solidFill>
                <a:effectLst/>
                <a:latin typeface="+mn-lt"/>
                <a:ea typeface="+mn-ea"/>
                <a:cs typeface="+mn-cs"/>
              </a:rPr>
              <a:t>   The Lord's Supper is based upon this.</a:t>
            </a:r>
          </a:p>
          <a:p>
            <a:r>
              <a:rPr lang="en-US" sz="1200" kern="1200" dirty="0" smtClean="0">
                <a:solidFill>
                  <a:schemeClr val="tx1"/>
                </a:solidFill>
                <a:effectLst/>
                <a:latin typeface="+mn-lt"/>
                <a:ea typeface="+mn-ea"/>
                <a:cs typeface="+mn-cs"/>
              </a:rPr>
              <a:t>   Baptism is based upon this.  Romans 6:1-6</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This changes everything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He was not 'kind of' raised – he either did or did not. </a:t>
            </a:r>
          </a:p>
          <a:p>
            <a:r>
              <a:rPr lang="en-US" sz="1200" kern="1200" dirty="0" smtClean="0">
                <a:solidFill>
                  <a:schemeClr val="tx1"/>
                </a:solidFill>
                <a:effectLst/>
                <a:latin typeface="+mn-lt"/>
                <a:ea typeface="+mn-ea"/>
                <a:cs typeface="+mn-cs"/>
              </a:rPr>
              <a:t>   Declared with power to be the SON of God – Rom. 1:4</a:t>
            </a:r>
          </a:p>
          <a:p>
            <a:r>
              <a:rPr lang="en-US" sz="1200" b="1" kern="1200" dirty="0" smtClean="0">
                <a:solidFill>
                  <a:schemeClr val="tx1"/>
                </a:solidFill>
                <a:effectLst/>
                <a:latin typeface="+mn-lt"/>
                <a:ea typeface="+mn-ea"/>
                <a:cs typeface="+mn-cs"/>
              </a:rPr>
              <a:t>1 Cor. 15:1-4 – the foundation of the gospel.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There is a GOD (or there could be NO resurrection)</a:t>
            </a:r>
          </a:p>
          <a:p>
            <a:r>
              <a:rPr lang="en-US" sz="1200" kern="1200" dirty="0" smtClean="0">
                <a:solidFill>
                  <a:schemeClr val="tx1"/>
                </a:solidFill>
                <a:effectLst/>
                <a:latin typeface="+mn-lt"/>
                <a:ea typeface="+mn-ea"/>
                <a:cs typeface="+mn-cs"/>
              </a:rPr>
              <a:t>   Jesus is the Son of God</a:t>
            </a:r>
          </a:p>
          <a:p>
            <a:r>
              <a:rPr lang="en-US" sz="1200" kern="1200" dirty="0" smtClean="0">
                <a:solidFill>
                  <a:schemeClr val="tx1"/>
                </a:solidFill>
                <a:effectLst/>
                <a:latin typeface="+mn-lt"/>
                <a:ea typeface="+mn-ea"/>
                <a:cs typeface="+mn-cs"/>
              </a:rPr>
              <a:t>   Jesus is LORD – Luke 6:46</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Applied BY US!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are the worlds bible – We shine as lights – We show forth the glory of God in our LIVING.</a:t>
            </a:r>
          </a:p>
          <a:p>
            <a:r>
              <a:rPr lang="en-US" sz="1200" b="1" kern="1200" dirty="0" smtClean="0">
                <a:solidFill>
                  <a:schemeClr val="tx1"/>
                </a:solidFill>
                <a:effectLst/>
                <a:latin typeface="+mn-lt"/>
                <a:ea typeface="+mn-ea"/>
                <a:cs typeface="+mn-cs"/>
              </a:rPr>
              <a:t>Matt. 5:16</a:t>
            </a:r>
            <a:r>
              <a:rPr lang="en-US" sz="1200" kern="1200" dirty="0" smtClean="0">
                <a:solidFill>
                  <a:schemeClr val="tx1"/>
                </a:solidFill>
                <a:effectLst/>
                <a:latin typeface="+mn-lt"/>
                <a:ea typeface="+mn-ea"/>
                <a:cs typeface="+mn-cs"/>
              </a:rPr>
              <a:t>   “Let your light shine before men in such a way that they may see your good works, and glorify your Father who is in heaven.</a:t>
            </a:r>
          </a:p>
          <a:p>
            <a:r>
              <a:rPr lang="en-US" sz="1200" b="1" kern="1200" dirty="0" smtClean="0">
                <a:solidFill>
                  <a:schemeClr val="tx1"/>
                </a:solidFill>
                <a:effectLst/>
                <a:latin typeface="+mn-lt"/>
                <a:ea typeface="+mn-ea"/>
                <a:cs typeface="+mn-cs"/>
              </a:rPr>
              <a:t>1Pet. 3:1-2</a:t>
            </a:r>
            <a:r>
              <a:rPr lang="en-US" sz="1200" kern="1200" dirty="0" smtClean="0">
                <a:solidFill>
                  <a:schemeClr val="tx1"/>
                </a:solidFill>
                <a:effectLst/>
                <a:latin typeface="+mn-lt"/>
                <a:ea typeface="+mn-ea"/>
                <a:cs typeface="+mn-cs"/>
              </a:rPr>
              <a:t>   Christian Wives – husband won 'without A word'…</a:t>
            </a:r>
          </a:p>
          <a:p>
            <a:r>
              <a:rPr lang="en-US" sz="1200" b="1" kern="1200" dirty="0" smtClean="0">
                <a:solidFill>
                  <a:schemeClr val="tx1"/>
                </a:solidFill>
                <a:effectLst/>
                <a:latin typeface="+mn-lt"/>
                <a:ea typeface="+mn-ea"/>
                <a:cs typeface="+mn-cs"/>
              </a:rPr>
              <a:t>1Pet. 3:15-16</a:t>
            </a:r>
            <a:r>
              <a:rPr lang="en-US" sz="1200" kern="1200" dirty="0" smtClean="0">
                <a:solidFill>
                  <a:schemeClr val="tx1"/>
                </a:solidFill>
                <a:effectLst/>
                <a:latin typeface="+mn-lt"/>
                <a:ea typeface="+mn-ea"/>
                <a:cs typeface="+mn-cs"/>
              </a:rPr>
              <a:t>   </a:t>
            </a:r>
            <a:r>
              <a:rPr lang="en-US" sz="1200" b="1" kern="1200" baseline="30000" dirty="0" smtClean="0">
                <a:solidFill>
                  <a:schemeClr val="tx1"/>
                </a:solidFill>
                <a:effectLst/>
                <a:latin typeface="+mn-lt"/>
                <a:ea typeface="+mn-ea"/>
                <a:cs typeface="+mn-cs"/>
              </a:rPr>
              <a:t>15</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but sanctify Christ as Lord in your hearts, always </a:t>
            </a:r>
            <a:r>
              <a:rPr lang="en-US" sz="1200" i="1" kern="1200" dirty="0" smtClean="0">
                <a:solidFill>
                  <a:schemeClr val="tx1"/>
                </a:solidFill>
                <a:effectLst/>
                <a:latin typeface="+mn-lt"/>
                <a:ea typeface="+mn-ea"/>
                <a:cs typeface="+mn-cs"/>
              </a:rPr>
              <a:t>being</a:t>
            </a:r>
            <a:r>
              <a:rPr lang="en-US" sz="1200" kern="1200" dirty="0" smtClean="0">
                <a:solidFill>
                  <a:schemeClr val="tx1"/>
                </a:solidFill>
                <a:effectLst/>
                <a:latin typeface="+mn-lt"/>
                <a:ea typeface="+mn-ea"/>
                <a:cs typeface="+mn-cs"/>
              </a:rPr>
              <a:t> ready to make a defense to everyone who asks you to give an account for the hope that is in you, yet with gentleness and reverence </a:t>
            </a:r>
            <a:r>
              <a:rPr lang="en-US" sz="1200" b="1" kern="1200" baseline="30000" dirty="0" smtClean="0">
                <a:solidFill>
                  <a:schemeClr val="tx1"/>
                </a:solidFill>
                <a:effectLst/>
                <a:latin typeface="+mn-lt"/>
                <a:ea typeface="+mn-ea"/>
                <a:cs typeface="+mn-cs"/>
              </a:rPr>
              <a:t>16</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keep a good conscience so that in the thing in which you are slandered, those who revile your good behavior in Christ will be put to shame.</a:t>
            </a:r>
          </a:p>
          <a:p>
            <a:r>
              <a:rPr lang="en-US" sz="1200" b="1" kern="1200" dirty="0" smtClean="0">
                <a:solidFill>
                  <a:schemeClr val="tx1"/>
                </a:solidFill>
                <a:effectLst/>
                <a:latin typeface="+mn-lt"/>
                <a:ea typeface="+mn-ea"/>
                <a:cs typeface="+mn-cs"/>
              </a:rPr>
              <a:t>Col. 4:6</a:t>
            </a:r>
            <a:r>
              <a:rPr lang="en-US" sz="1200" kern="1200" dirty="0" smtClean="0">
                <a:solidFill>
                  <a:schemeClr val="tx1"/>
                </a:solidFill>
                <a:effectLst/>
                <a:latin typeface="+mn-lt"/>
                <a:ea typeface="+mn-ea"/>
                <a:cs typeface="+mn-cs"/>
              </a:rPr>
              <a:t>   "Let your speech always be with grace, </a:t>
            </a:r>
            <a:r>
              <a:rPr lang="en-US" sz="1200" i="1" kern="1200" dirty="0" smtClean="0">
                <a:solidFill>
                  <a:schemeClr val="tx1"/>
                </a:solidFill>
                <a:effectLst/>
                <a:latin typeface="+mn-lt"/>
                <a:ea typeface="+mn-ea"/>
                <a:cs typeface="+mn-cs"/>
              </a:rPr>
              <a:t>as though</a:t>
            </a:r>
            <a:r>
              <a:rPr lang="en-US" sz="1200" kern="1200" dirty="0" smtClean="0">
                <a:solidFill>
                  <a:schemeClr val="tx1"/>
                </a:solidFill>
                <a:effectLst/>
                <a:latin typeface="+mn-lt"/>
                <a:ea typeface="+mn-ea"/>
                <a:cs typeface="+mn-cs"/>
              </a:rPr>
              <a:t> seasoned with salt, so that you will know how you should respond to each person." </a:t>
            </a:r>
          </a:p>
          <a:p>
            <a:r>
              <a:rPr lang="en-US" sz="1200" b="1" kern="1200" dirty="0" smtClean="0">
                <a:solidFill>
                  <a:schemeClr val="tx1"/>
                </a:solidFill>
                <a:effectLst/>
                <a:latin typeface="+mn-lt"/>
                <a:ea typeface="+mn-ea"/>
                <a:cs typeface="+mn-cs"/>
              </a:rPr>
              <a:t>Phil. 2:14-15</a:t>
            </a:r>
            <a:r>
              <a:rPr lang="en-US" sz="1200" kern="1200" dirty="0" smtClean="0">
                <a:solidFill>
                  <a:schemeClr val="tx1"/>
                </a:solidFill>
                <a:effectLst/>
                <a:latin typeface="+mn-lt"/>
                <a:ea typeface="+mn-ea"/>
                <a:cs typeface="+mn-cs"/>
              </a:rPr>
              <a:t>    </a:t>
            </a:r>
            <a:r>
              <a:rPr lang="en-US" sz="1200" b="1" kern="1200" baseline="30000" dirty="0" smtClean="0">
                <a:solidFill>
                  <a:schemeClr val="tx1"/>
                </a:solidFill>
                <a:effectLst/>
                <a:latin typeface="+mn-lt"/>
                <a:ea typeface="+mn-ea"/>
                <a:cs typeface="+mn-cs"/>
              </a:rPr>
              <a:t>14 </a:t>
            </a:r>
            <a:r>
              <a:rPr lang="en-US" sz="1200" kern="1200" dirty="0" smtClean="0">
                <a:solidFill>
                  <a:schemeClr val="tx1"/>
                </a:solidFill>
                <a:effectLst/>
                <a:latin typeface="+mn-lt"/>
                <a:ea typeface="+mn-ea"/>
                <a:cs typeface="+mn-cs"/>
              </a:rPr>
              <a:t>Do all things without grumbling or disputing; </a:t>
            </a:r>
            <a:r>
              <a:rPr lang="en-US" sz="1200" b="1" kern="1200" baseline="300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so that you will prove yourselves to be blameless and innocent, children of God above reproach in the midst of a crooked and perverse generation, among whom you appear as lights in the world,</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We must be Changed – change our MIND – our thoughts, our Foundation, / World View</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Eph. 4:17-24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 vs. </a:t>
            </a:r>
            <a:r>
              <a:rPr lang="en-US" sz="1200" kern="1200" dirty="0" smtClean="0">
                <a:solidFill>
                  <a:schemeClr val="tx1"/>
                </a:solidFill>
                <a:effectLst/>
                <a:latin typeface="+mn-lt"/>
                <a:ea typeface="+mn-ea"/>
                <a:cs typeface="+mn-cs"/>
              </a:rPr>
              <a:t>It begins - hearing / being taught truth (about God, about the Bible, about Jesus, and NOW about godly living) (vs. 21).</a:t>
            </a:r>
          </a:p>
          <a:p>
            <a:r>
              <a:rPr lang="en-US" sz="1200" kern="1200" dirty="0" smtClean="0">
                <a:solidFill>
                  <a:schemeClr val="tx1"/>
                </a:solidFill>
                <a:effectLst/>
                <a:latin typeface="+mn-lt"/>
                <a:ea typeface="+mn-ea"/>
                <a:cs typeface="+mn-cs"/>
              </a:rPr>
              <a:t>THUS, it produces a change in how we live (vs. 22)</a:t>
            </a:r>
          </a:p>
          <a:p>
            <a:r>
              <a:rPr lang="en-US" sz="1200" kern="1200" dirty="0" smtClean="0">
                <a:solidFill>
                  <a:schemeClr val="tx1"/>
                </a:solidFill>
                <a:effectLst/>
                <a:latin typeface="+mn-lt"/>
                <a:ea typeface="+mn-ea"/>
                <a:cs typeface="+mn-cs"/>
              </a:rPr>
              <a:t>This comes from changing the way we think - our world-view: “renewed in the spirit of your mind” (vs. 23). </a:t>
            </a:r>
          </a:p>
          <a:p>
            <a:r>
              <a:rPr lang="en-US" sz="1200" b="1" kern="1200" dirty="0" smtClean="0">
                <a:solidFill>
                  <a:schemeClr val="tx1"/>
                </a:solidFill>
                <a:effectLst/>
                <a:latin typeface="+mn-lt"/>
                <a:ea typeface="+mn-ea"/>
                <a:cs typeface="+mn-cs"/>
              </a:rPr>
              <a:t>Changing our thinking involves thinking as God would have us thing and that MUST be based upon the revealed will of God, the Bible.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James 1:21-22</a:t>
            </a:r>
            <a:r>
              <a:rPr lang="en-US" sz="1200" kern="1200" dirty="0" smtClean="0">
                <a:solidFill>
                  <a:schemeClr val="tx1"/>
                </a:solidFill>
                <a:effectLst/>
                <a:latin typeface="+mn-lt"/>
                <a:ea typeface="+mn-ea"/>
                <a:cs typeface="+mn-cs"/>
              </a:rPr>
              <a:t>    receive with meekness the ENGRAFTED WORD. Doers of the word and not hearers only…</a:t>
            </a:r>
          </a:p>
          <a:p>
            <a:r>
              <a:rPr lang="en-US" sz="1200" b="1" kern="1200" dirty="0" smtClean="0">
                <a:solidFill>
                  <a:schemeClr val="tx1"/>
                </a:solidFill>
                <a:effectLst/>
                <a:latin typeface="+mn-lt"/>
                <a:ea typeface="+mn-ea"/>
                <a:cs typeface="+mn-cs"/>
              </a:rPr>
              <a:t>Col. 3:16-17</a:t>
            </a:r>
            <a:r>
              <a:rPr lang="en-US" sz="1200" kern="1200" dirty="0" smtClean="0">
                <a:solidFill>
                  <a:schemeClr val="tx1"/>
                </a:solidFill>
                <a:effectLst/>
                <a:latin typeface="+mn-lt"/>
                <a:ea typeface="+mn-ea"/>
                <a:cs typeface="+mn-cs"/>
              </a:rPr>
              <a:t>   Let the word of Christ dwell in you richly…. Do all in the name of Jesus…</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exists</a:t>
            </a:r>
            <a:r>
              <a:rPr lang="en-US" baseline="0" dirty="0" smtClean="0"/>
              <a:t> – Character</a:t>
            </a:r>
          </a:p>
          <a:p>
            <a:r>
              <a:rPr lang="en-US" baseline="0" dirty="0" smtClean="0"/>
              <a:t>Heb. 11:6</a:t>
            </a:r>
          </a:p>
          <a:p>
            <a:r>
              <a:rPr lang="en-US" baseline="0" dirty="0" smtClean="0"/>
              <a:t>Exists – </a:t>
            </a:r>
          </a:p>
          <a:p>
            <a:r>
              <a:rPr lang="en-US" baseline="0" dirty="0" smtClean="0"/>
              <a:t>	Gen. 1:1 – the answer to the existence of everything!</a:t>
            </a:r>
          </a:p>
          <a:p>
            <a:r>
              <a:rPr lang="en-US" baseline="0" dirty="0" smtClean="0"/>
              <a:t>Character – </a:t>
            </a:r>
          </a:p>
          <a:p>
            <a:r>
              <a:rPr lang="en-US" baseline="0" dirty="0" smtClean="0"/>
              <a:t>	Eternal – Self-existent – Omniscient – Omnipotent</a:t>
            </a:r>
          </a:p>
          <a:p>
            <a:r>
              <a:rPr lang="en-US" baseline="0" dirty="0" smtClean="0"/>
              <a:t>	Holy – righteous – faithful – mercy – kindness – love</a:t>
            </a:r>
          </a:p>
          <a:p>
            <a:r>
              <a:rPr lang="en-US" baseline="0" dirty="0" smtClean="0"/>
              <a:t>Hinduism? Buddhism? Islam? Deists? Mormons? –</a:t>
            </a:r>
          </a:p>
          <a:p>
            <a:r>
              <a:rPr lang="en-US" baseline="0" dirty="0" smtClean="0"/>
              <a:t> the character of God is at the center of these debates</a:t>
            </a:r>
          </a:p>
          <a:p>
            <a:endParaRPr lang="en-US" baseline="0" dirty="0" smtClean="0"/>
          </a:p>
          <a:p>
            <a:endParaRPr lang="en-US" baseline="0" dirty="0" smtClean="0"/>
          </a:p>
          <a:p>
            <a:r>
              <a:rPr lang="en-US" b="1" baseline="0" dirty="0" smtClean="0">
                <a:sym typeface="Wingdings"/>
              </a:rPr>
              <a:t> Bible is God’s revelation</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God created ALL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Genesis 1:1 - "In the beginning God created the heavens and the earth."</a:t>
            </a:r>
          </a:p>
          <a:p>
            <a:r>
              <a:rPr lang="en-US" sz="1200" kern="1200" dirty="0" smtClean="0">
                <a:solidFill>
                  <a:schemeClr val="tx1"/>
                </a:solidFill>
                <a:effectLst/>
                <a:latin typeface="+mn-lt"/>
                <a:ea typeface="+mn-ea"/>
                <a:cs typeface="+mn-cs"/>
              </a:rPr>
              <a:t>Revelation 4:11 - "“Worthy are You, our Lord and our God, to receive glory and honor and power; for You created all things, and because of Your will they existed, and were created.”"</a:t>
            </a:r>
          </a:p>
          <a:p>
            <a:r>
              <a:rPr lang="en-US" sz="1200" kern="1200" dirty="0" smtClean="0">
                <a:solidFill>
                  <a:schemeClr val="tx1"/>
                </a:solidFill>
                <a:effectLst/>
                <a:latin typeface="+mn-lt"/>
                <a:ea typeface="+mn-ea"/>
                <a:cs typeface="+mn-cs"/>
              </a:rPr>
              <a:t>Psalm 33:6 - "By the word of the LORD the heavens were made, And by the breath of His mouth all their host."</a:t>
            </a:r>
          </a:p>
          <a:p>
            <a:r>
              <a:rPr lang="en-US" sz="1200" kern="1200" dirty="0" smtClean="0">
                <a:solidFill>
                  <a:schemeClr val="tx1"/>
                </a:solidFill>
                <a:effectLst/>
                <a:latin typeface="+mn-lt"/>
                <a:ea typeface="+mn-ea"/>
                <a:cs typeface="+mn-cs"/>
              </a:rPr>
              <a:t>Psalm 33:9 - "For He spoke, and it was done; He commanded, and it stood fast."</a:t>
            </a:r>
          </a:p>
          <a:p>
            <a:r>
              <a:rPr lang="en-US" sz="1200" kern="1200" dirty="0" smtClean="0">
                <a:solidFill>
                  <a:schemeClr val="tx1"/>
                </a:solidFill>
                <a:effectLst/>
                <a:latin typeface="+mn-lt"/>
                <a:ea typeface="+mn-ea"/>
                <a:cs typeface="+mn-cs"/>
              </a:rPr>
              <a:t>Hebrews 11:3 - "By faith we understand that the worlds were prepared by the word of God, so that what is seen was not made out of things which are visible."</a:t>
            </a:r>
          </a:p>
          <a:p>
            <a:endParaRPr lang="en-US" dirty="0" smtClean="0"/>
          </a:p>
          <a:p>
            <a:r>
              <a:rPr lang="en-US" dirty="0" smtClean="0">
                <a:sym typeface="Wingdings"/>
              </a:rPr>
              <a:t> God Created LIFE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God created LIFE ..  ALL forms of life.  Gen. </a:t>
            </a:r>
            <a:r>
              <a:rPr lang="en-US" sz="1200" b="1" kern="1200" dirty="0" smtClean="0">
                <a:solidFill>
                  <a:schemeClr val="tx1"/>
                </a:solidFill>
                <a:effectLst/>
                <a:latin typeface="+mn-lt"/>
                <a:ea typeface="+mn-ea"/>
                <a:cs typeface="+mn-cs"/>
              </a:rPr>
              <a:t>1</a:t>
            </a:r>
          </a:p>
          <a:p>
            <a:r>
              <a:rPr lang="en-US" sz="1200" b="1" kern="1200" dirty="0" smtClean="0">
                <a:solidFill>
                  <a:schemeClr val="tx1"/>
                </a:solidFill>
                <a:effectLst/>
                <a:latin typeface="+mn-lt"/>
                <a:ea typeface="+mn-ea"/>
                <a:cs typeface="+mn-cs"/>
              </a:rPr>
              <a:t>Plants, Animals, and HUMAN life</a:t>
            </a:r>
            <a:r>
              <a:rPr lang="is-IS" sz="1200" b="1" kern="1200" dirty="0" smtClean="0">
                <a:solidFill>
                  <a:schemeClr val="tx1"/>
                </a:solidFill>
                <a:effectLst/>
                <a:latin typeface="+mn-lt"/>
                <a:ea typeface="+mn-ea"/>
                <a:cs typeface="+mn-cs"/>
              </a:rPr>
              <a:t>… </a:t>
            </a:r>
          </a:p>
          <a:p>
            <a:endParaRPr lang="is-IS" sz="1200" b="1" kern="1200" dirty="0" smtClean="0">
              <a:solidFill>
                <a:schemeClr val="tx1"/>
              </a:solidFill>
              <a:effectLst/>
              <a:latin typeface="+mn-lt"/>
              <a:ea typeface="+mn-ea"/>
              <a:cs typeface="+mn-cs"/>
            </a:endParaRPr>
          </a:p>
          <a:p>
            <a:r>
              <a:rPr lang="is-IS" sz="1200" b="1" kern="1200" dirty="0" smtClean="0">
                <a:solidFill>
                  <a:schemeClr val="tx1"/>
                </a:solidFill>
                <a:effectLst/>
                <a:latin typeface="+mn-lt"/>
                <a:ea typeface="+mn-ea"/>
                <a:cs typeface="+mn-cs"/>
                <a:sym typeface="Wingdings"/>
              </a:rPr>
              <a:t> MAN in the image of God...</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God Created MAN in His image</a:t>
            </a:r>
          </a:p>
          <a:p>
            <a:r>
              <a:rPr lang="en-US" sz="1200" kern="1200" dirty="0" smtClean="0">
                <a:solidFill>
                  <a:schemeClr val="tx1"/>
                </a:solidFill>
                <a:effectLst/>
                <a:latin typeface="+mn-lt"/>
                <a:ea typeface="+mn-ea"/>
                <a:cs typeface="+mn-cs"/>
              </a:rPr>
              <a:t>Genesis 1:26–27 - "Then God said, “Let Us make man in Our image, according to Our likeness; and let them rule over the fish of the sea and over the birds of the sky and over the cattle and over all the earth, and over every creeping thing that creeps on the earth.” God created man in His own image, in the image of God He created him; male and female He created them."</a:t>
            </a:r>
          </a:p>
          <a:p>
            <a:r>
              <a:rPr lang="en-US" sz="1200" kern="1200" dirty="0" smtClean="0">
                <a:solidFill>
                  <a:schemeClr val="tx1"/>
                </a:solidFill>
                <a:effectLst/>
                <a:latin typeface="+mn-lt"/>
                <a:ea typeface="+mn-ea"/>
                <a:cs typeface="+mn-cs"/>
              </a:rPr>
              <a:t>Matthew 19:5 - "and said, ‘FOR THIS REASON A MAN SHALL LEAVE HIS FATHER AND MOTHER AND BE JOINED TO HIS WIFE, AND THE TWO SHALL BECOME ONE FLESH’?"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 thus UNIQUE - not by evolution but by creation.</a:t>
            </a:r>
          </a:p>
          <a:p>
            <a:r>
              <a:rPr lang="en-US" b="1" dirty="0" smtClean="0">
                <a:sym typeface="Wingdings"/>
              </a:rPr>
              <a:t>  God GOVERNS LIFE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God is thus the giver and the governor of LIFE...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Acts 17:30</a:t>
            </a:r>
          </a:p>
          <a:p>
            <a:r>
              <a:rPr lang="en-US" sz="1200" b="1" kern="1200" dirty="0" smtClean="0">
                <a:solidFill>
                  <a:schemeClr val="tx1"/>
                </a:solidFill>
                <a:effectLst/>
                <a:latin typeface="+mn-lt"/>
                <a:ea typeface="+mn-ea"/>
                <a:cs typeface="+mn-cs"/>
              </a:rPr>
              <a:t>Life is thus IMPORTANT because of GOD.</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taking of human life is wrong BECAUSE he is made in the image of God – Gen 9:6 </a:t>
            </a:r>
            <a:r>
              <a:rPr lang="en-US" sz="1200" kern="1200" dirty="0" smtClean="0">
                <a:solidFill>
                  <a:schemeClr val="tx1"/>
                </a:solidFill>
                <a:effectLst/>
                <a:latin typeface="+mn-lt"/>
                <a:ea typeface="+mn-ea"/>
                <a:cs typeface="+mn-cs"/>
              </a:rPr>
              <a:t>“whoever sheds the blood of man, by man shall his blood be shed; for God made man in his own image” </a:t>
            </a:r>
          </a:p>
          <a:p>
            <a:r>
              <a:rPr lang="en-US" sz="1200" b="1" kern="1200" dirty="0" smtClean="0">
                <a:solidFill>
                  <a:schemeClr val="tx1"/>
                </a:solidFill>
                <a:effectLst/>
                <a:latin typeface="+mn-lt"/>
                <a:ea typeface="+mn-ea"/>
                <a:cs typeface="+mn-cs"/>
              </a:rPr>
              <a:t>The TAKING of life is thus WRONG.. a moral statement.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matters not whether the person is very young or very old; they are still human. It makes no difference whether they are seen as important or inconsequential in the eyes of the world, whether they are conscious or unconscious, whether they are intelligent or retarded. None of these accidental conditions are essential characteristics of being human.</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Murder is WRONG</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Troubled Times seem to be upon us – but that NOT unusual for God’s people!</a:t>
            </a:r>
          </a:p>
          <a:p>
            <a:r>
              <a:rPr lang="en-US" dirty="0" smtClean="0"/>
              <a:t>‘eternal’ conflict – ‘world’ vs. God’s people.</a:t>
            </a:r>
          </a:p>
          <a:p>
            <a:r>
              <a:rPr lang="en-US" dirty="0" smtClean="0"/>
              <a:t>Again – discussions</a:t>
            </a:r>
            <a:r>
              <a:rPr lang="en-US" baseline="0" dirty="0" smtClean="0"/>
              <a:t> on morality, ethics – right / wrong – </a:t>
            </a:r>
          </a:p>
          <a:p>
            <a:r>
              <a:rPr lang="en-US" baseline="0" dirty="0" smtClean="0"/>
              <a:t>We find our selves ‘politically incorrect’ – and the minority – </a:t>
            </a:r>
          </a:p>
          <a:p>
            <a:endParaRPr lang="en-US" baseline="0" dirty="0" smtClean="0"/>
          </a:p>
          <a:p>
            <a:r>
              <a:rPr lang="en-US" b="1" baseline="0" dirty="0" smtClean="0">
                <a:sym typeface="Wingdings"/>
              </a:rPr>
              <a:t> Moral standards? How to decide?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Life is thus IMPORTANT because of GOD</a:t>
            </a:r>
            <a:r>
              <a:rPr lang="en-US" sz="1200" b="1" kern="1200" dirty="0" smtClean="0">
                <a:solidFill>
                  <a:schemeClr val="tx1"/>
                </a:solidFill>
                <a:effectLst/>
                <a:latin typeface="+mn-lt"/>
                <a:ea typeface="+mn-ea"/>
                <a:cs typeface="+mn-cs"/>
              </a:rPr>
              <a:t>.</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MOSTLY people agree that taking human life is different than killing</a:t>
            </a:r>
            <a:r>
              <a:rPr lang="en-US" sz="1200" b="1" kern="1200" baseline="0" dirty="0" smtClean="0">
                <a:solidFill>
                  <a:schemeClr val="tx1"/>
                </a:solidFill>
                <a:effectLst/>
                <a:latin typeface="+mn-lt"/>
                <a:ea typeface="+mn-ea"/>
                <a:cs typeface="+mn-cs"/>
              </a:rPr>
              <a:t> an animal</a:t>
            </a:r>
            <a:r>
              <a:rPr lang="is-IS" sz="1200" b="1" kern="1200" baseline="0" dirty="0" smtClean="0">
                <a:solidFill>
                  <a:schemeClr val="tx1"/>
                </a:solidFill>
                <a:effectLst/>
                <a:latin typeface="+mn-lt"/>
                <a:ea typeface="+mn-ea"/>
                <a:cs typeface="+mn-cs"/>
              </a:rPr>
              <a:t>…  </a:t>
            </a:r>
          </a:p>
          <a:p>
            <a:r>
              <a:rPr lang="is-IS" sz="1200" b="1" kern="1200" baseline="0" dirty="0" smtClean="0">
                <a:solidFill>
                  <a:schemeClr val="tx1"/>
                </a:solidFill>
                <a:effectLst/>
                <a:latin typeface="+mn-lt"/>
                <a:ea typeface="+mn-ea"/>
                <a:cs typeface="+mn-cs"/>
              </a:rPr>
              <a:t>It is based upon the realization that there IS A DIFFERENCE – </a:t>
            </a:r>
          </a:p>
          <a:p>
            <a:r>
              <a:rPr lang="is-IS" sz="1200" b="1" kern="1200" baseline="0" dirty="0" smtClean="0">
                <a:solidFill>
                  <a:schemeClr val="tx1"/>
                </a:solidFill>
                <a:effectLst/>
                <a:latin typeface="+mn-lt"/>
                <a:ea typeface="+mn-ea"/>
                <a:cs typeface="+mn-cs"/>
              </a:rPr>
              <a:t>OUR foundation -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taking of human life is wrong BECAUSE he is made in the image of God – </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Gen. 9:6</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 9:6</a:t>
            </a:r>
          </a:p>
          <a:p>
            <a:r>
              <a:rPr lang="en-US" dirty="0" smtClean="0"/>
              <a:t>“whoever sheds the blood of man, by man shall his blood be shed; </a:t>
            </a:r>
            <a:r>
              <a:rPr lang="en-US" i="1" dirty="0" smtClean="0">
                <a:solidFill>
                  <a:srgbClr val="FFFF00"/>
                </a:solidFill>
              </a:rPr>
              <a:t>for God made man in his own image”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matters not whether the person is very young or very old; they are still human. It makes no difference whether they are seen as important or inconsequential in the eyes of the world, whether they are conscious or unconscious, whether they are intelligent or retarded. None of these accidental conditions are essential characteristics of being human.</a:t>
            </a:r>
          </a:p>
          <a:p>
            <a:endParaRPr lang="en-US" dirty="0" smtClean="0"/>
          </a:p>
          <a:p>
            <a:r>
              <a:rPr lang="en-US" b="1" dirty="0" smtClean="0">
                <a:sym typeface="Wingdings"/>
              </a:rPr>
              <a:t> CONSEQUENCES of NO GOD</a:t>
            </a:r>
            <a:r>
              <a:rPr lang="is-IS" b="1" dirty="0" smtClean="0">
                <a:sym typeface="Wingdings"/>
              </a:rPr>
              <a:t>….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No </a:t>
            </a:r>
            <a:r>
              <a:rPr lang="en-US" sz="1200" dirty="0" smtClean="0"/>
              <a:t>God</a:t>
            </a:r>
            <a:r>
              <a:rPr lang="en-US" sz="1200" baseline="0" dirty="0" smtClean="0"/>
              <a:t> m</a:t>
            </a:r>
            <a:r>
              <a:rPr lang="en-US" sz="1200" dirty="0" smtClean="0"/>
              <a:t>eans</a:t>
            </a:r>
            <a:r>
              <a:rPr lang="en-US" sz="1200" baseline="0" dirty="0" smtClean="0"/>
              <a:t> “</a:t>
            </a:r>
            <a:r>
              <a:rPr lang="en-US" sz="1200" dirty="0" smtClean="0"/>
              <a:t>no </a:t>
            </a:r>
            <a:r>
              <a:rPr lang="en-US" sz="1200" dirty="0" smtClean="0"/>
              <a:t>image of </a:t>
            </a:r>
            <a:r>
              <a:rPr lang="en-US" sz="1200" dirty="0" smtClean="0"/>
              <a:t>God” – </a:t>
            </a:r>
          </a:p>
          <a:p>
            <a:r>
              <a:rPr lang="en-US" sz="1200" dirty="0" smtClean="0"/>
              <a:t>Man is just further up the food chain! </a:t>
            </a:r>
          </a:p>
          <a:p>
            <a:r>
              <a:rPr lang="en-US" sz="1200" dirty="0" smtClean="0"/>
              <a:t>Intrinsic ‘worth’ is based upon viability, power, etc. </a:t>
            </a:r>
          </a:p>
          <a:p>
            <a:r>
              <a:rPr lang="en-US" sz="1200" dirty="0" smtClean="0"/>
              <a:t>The ‘weak and dependent’ are expendable! -  </a:t>
            </a:r>
          </a:p>
          <a:p>
            <a:endParaRPr lang="en-US" sz="1200" dirty="0" smtClean="0"/>
          </a:p>
          <a:p>
            <a:r>
              <a:rPr lang="en-US" sz="1200" dirty="0" smtClean="0">
                <a:sym typeface="Wingdings"/>
              </a:rPr>
              <a:t> Man becomes just another animal</a:t>
            </a:r>
            <a:r>
              <a:rPr lang="is-IS" sz="1200" dirty="0" smtClean="0">
                <a:sym typeface="Wingdings"/>
              </a:rPr>
              <a:t>… </a:t>
            </a:r>
            <a:endParaRPr lang="en-US" sz="1200" dirty="0" smtClean="0"/>
          </a:p>
          <a:p>
            <a:endParaRPr lang="en-US" sz="1200"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Man JUST an ‘elevated’</a:t>
            </a:r>
            <a:r>
              <a:rPr lang="en-US" sz="1200" baseline="0" dirty="0" smtClean="0"/>
              <a:t> a</a:t>
            </a:r>
            <a:r>
              <a:rPr lang="en-US" sz="1200" dirty="0" smtClean="0"/>
              <a:t>nimal </a:t>
            </a:r>
          </a:p>
          <a:p>
            <a:r>
              <a:rPr lang="en-US" sz="1200" b="1" kern="1200" dirty="0" smtClean="0">
                <a:solidFill>
                  <a:schemeClr val="tx1"/>
                </a:solidFill>
                <a:effectLst/>
                <a:latin typeface="+mn-lt"/>
                <a:ea typeface="+mn-ea"/>
                <a:cs typeface="+mn-cs"/>
              </a:rPr>
              <a:t>The DENYING of God leaves man as no more than an evolved animal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Of course, one can hold to human values without believing in God, but he cannot justify his belief that humans deserve this high respect without there being a God.</a:t>
            </a:r>
          </a:p>
          <a:p>
            <a:r>
              <a:rPr lang="en-US" sz="1200" kern="1200" dirty="0" smtClean="0">
                <a:solidFill>
                  <a:schemeClr val="tx1"/>
                </a:solidFill>
                <a:effectLst/>
                <a:latin typeface="+mn-lt"/>
                <a:ea typeface="+mn-ea"/>
                <a:cs typeface="+mn-cs"/>
              </a:rPr>
              <a:t>Moreover, according to atheism, man differs from animals only in degree not in kind. Thus man is really only an animal.</a:t>
            </a:r>
          </a:p>
          <a:p>
            <a:endParaRPr lang="en-US" dirty="0" smtClean="0"/>
          </a:p>
          <a:p>
            <a:r>
              <a:rPr lang="en-US" b="1" dirty="0" smtClean="0">
                <a:sym typeface="Wingdings"/>
              </a:rPr>
              <a:t> Peter Singer – professor who</a:t>
            </a:r>
            <a:r>
              <a:rPr lang="en-US" b="1" baseline="0" dirty="0" smtClean="0">
                <a:sym typeface="Wingdings"/>
              </a:rPr>
              <a:t> advocates for abortion: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Of course, one can hold to human values without believing in God, but he cannot justify his belief that humans deserve this high respect without there being a God.</a:t>
            </a:r>
          </a:p>
          <a:p>
            <a:r>
              <a:rPr lang="en-US" sz="1200" kern="1200" dirty="0" smtClean="0">
                <a:solidFill>
                  <a:schemeClr val="tx1"/>
                </a:solidFill>
                <a:effectLst/>
                <a:latin typeface="+mn-lt"/>
                <a:ea typeface="+mn-ea"/>
                <a:cs typeface="+mn-cs"/>
              </a:rPr>
              <a:t>Moreover, according to atheism, man differs from animals only in degree not in kind. Thus man is really only an animal.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 abortionists have been very explicit in their comparison of humans with animals. Professor Peter Singer, an advocate of abortion, has even argued that “the life of a fetus is of no greater value than the life of a nonhuman animal.…” He adds that “it must be admitted that these arguments apply to the newborn baby as much as to the fetus.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He continues: </a:t>
            </a:r>
            <a:r>
              <a:rPr lang="en-US" sz="1200" b="1"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So “the life of a newborn baby is of less value than the life of a pig, a dog, or a chimpanzee.”  </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 adds that “it must be admitted that these arguments apply to the newborn baby as much as to the fetus.” </a:t>
            </a:r>
          </a:p>
          <a:p>
            <a:r>
              <a:rPr lang="en-US" sz="1200" kern="1200" dirty="0" smtClean="0">
                <a:solidFill>
                  <a:schemeClr val="tx1"/>
                </a:solidFill>
                <a:effectLst/>
                <a:latin typeface="+mn-lt"/>
                <a:ea typeface="+mn-ea"/>
                <a:cs typeface="+mn-cs"/>
              </a:rPr>
              <a:t>So “the life of a newborn baby is of less value than the life of a pig, a dog, or a chimpanzee.”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BUT THAT is where we part ways in our thinking! – God and Moral law ARE connected!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Thus it denies by logical extension universal moral and moral code.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 that unbelievers are immoral, many are moral...</a:t>
            </a:r>
          </a:p>
          <a:p>
            <a:r>
              <a:rPr lang="en-US" sz="1200" kern="1200" dirty="0" smtClean="0">
                <a:solidFill>
                  <a:schemeClr val="tx1"/>
                </a:solidFill>
                <a:effectLst/>
                <a:latin typeface="+mn-lt"/>
                <a:ea typeface="+mn-ea"/>
                <a:cs typeface="+mn-cs"/>
              </a:rPr>
              <a:t>BUT that any such moral standards are 'invented' or 'borrowed'</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God IS connected with our moral thoughts!</a:t>
            </a:r>
          </a:p>
          <a:p>
            <a:r>
              <a:rPr lang="en-US" sz="1200" kern="1200" dirty="0" smtClean="0">
                <a:solidFill>
                  <a:schemeClr val="tx1"/>
                </a:solidFill>
                <a:effectLst/>
                <a:latin typeface="+mn-lt"/>
                <a:ea typeface="+mn-ea"/>
                <a:cs typeface="+mn-cs"/>
              </a:rPr>
              <a:t>NOTE 10 commandments.. Ex. 5 -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This same connection between origin and obligation is seen in the Ten Commandments that begin: “I am the Lord your God” (Ex 20:2), and then proceed to command: “You shall have no other gods before me … you shall not kill. You shall not commit adultery,” etc. (Ex 20:3, 13, 14). In other words, the God who made us has a moral right to say to us, “Be holy, for I am holy” (</a:t>
            </a:r>
            <a:r>
              <a:rPr lang="en-US" sz="1200" kern="1200" dirty="0" err="1" smtClean="0">
                <a:solidFill>
                  <a:schemeClr val="tx1"/>
                </a:solidFill>
                <a:effectLst/>
                <a:latin typeface="+mn-lt"/>
                <a:ea typeface="+mn-ea"/>
                <a:cs typeface="+mn-cs"/>
              </a:rPr>
              <a:t>Lv</a:t>
            </a:r>
            <a:r>
              <a:rPr lang="en-US" sz="1200" kern="1200" dirty="0" smtClean="0">
                <a:solidFill>
                  <a:schemeClr val="tx1"/>
                </a:solidFill>
                <a:effectLst/>
                <a:latin typeface="+mn-lt"/>
                <a:ea typeface="+mn-ea"/>
                <a:cs typeface="+mn-cs"/>
              </a:rPr>
              <a:t> 11:44). He has created us; and he will decide our destiny, not we ourselves.   </a:t>
            </a:r>
            <a:r>
              <a:rPr lang="en-US" sz="1200" kern="1200" dirty="0" err="1" smtClean="0">
                <a:solidFill>
                  <a:schemeClr val="tx1"/>
                </a:solidFill>
                <a:effectLst/>
                <a:latin typeface="+mn-lt"/>
                <a:ea typeface="+mn-ea"/>
                <a:cs typeface="+mn-cs"/>
              </a:rPr>
              <a:t>Giesler</a:t>
            </a:r>
            <a:r>
              <a:rPr lang="en-US" sz="1200" kern="1200" dirty="0" smtClean="0">
                <a:solidFill>
                  <a:schemeClr val="tx1"/>
                </a:solidFill>
                <a:effectLst/>
                <a:latin typeface="+mn-lt"/>
                <a:ea typeface="+mn-ea"/>
                <a:cs typeface="+mn-cs"/>
              </a:rPr>
              <a:t>, Knowing the Truth About Creation.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CHANGING of God - resulted in change of living</a:t>
            </a:r>
            <a:r>
              <a:rPr lang="en-US" sz="1200" b="1"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sym typeface="Wingdings"/>
              </a:rPr>
              <a:t> Humanist manifest -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Humanist Manifesto I, 1933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Fifth</a:t>
            </a:r>
            <a:r>
              <a:rPr lang="en-US" sz="1200" kern="1200" dirty="0" smtClean="0">
                <a:solidFill>
                  <a:schemeClr val="tx1"/>
                </a:solidFill>
                <a:effectLst/>
                <a:latin typeface="+mn-lt"/>
                <a:ea typeface="+mn-ea"/>
                <a:cs typeface="+mn-cs"/>
              </a:rPr>
              <a:t>: Humanism asserts that the nature of the universe depicted by modern science makes unacceptable any supernatural or cosmic guarantee of human values.” Here humanists affirm that all values are manmade and not divine. There are no God-given values for humans to discover; man determines his own values. Therefore values are relative and subject to change.  (</a:t>
            </a:r>
            <a:r>
              <a:rPr lang="en-US" sz="1200" kern="1200" dirty="0" err="1" smtClean="0">
                <a:solidFill>
                  <a:schemeClr val="tx1"/>
                </a:solidFill>
                <a:effectLst/>
                <a:latin typeface="+mn-lt"/>
                <a:ea typeface="+mn-ea"/>
                <a:cs typeface="+mn-cs"/>
              </a:rPr>
              <a:t>pg</a:t>
            </a:r>
            <a:r>
              <a:rPr lang="en-US" sz="1200" kern="1200" dirty="0" smtClean="0">
                <a:solidFill>
                  <a:schemeClr val="tx1"/>
                </a:solidFill>
                <a:effectLst/>
                <a:latin typeface="+mn-lt"/>
                <a:ea typeface="+mn-ea"/>
                <a:cs typeface="+mn-cs"/>
              </a:rPr>
              <a:t> 117)</a:t>
            </a:r>
          </a:p>
          <a:p>
            <a:endParaRPr lang="en-US" dirty="0" smtClean="0"/>
          </a:p>
          <a:p>
            <a:r>
              <a:rPr lang="en-US" dirty="0" smtClean="0">
                <a:sym typeface="Wingdings"/>
              </a:rPr>
              <a:t> 1973 rewrite</a:t>
            </a:r>
            <a:r>
              <a:rPr lang="en-US" baseline="0" dirty="0" smtClean="0">
                <a:sym typeface="Wingdings"/>
              </a:rPr>
              <a:t> -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Humanist Manifesto II, 1973</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“Third</a:t>
            </a:r>
            <a:r>
              <a:rPr lang="en-US" sz="1200" kern="1200" dirty="0" smtClean="0">
                <a:solidFill>
                  <a:schemeClr val="tx1"/>
                </a:solidFill>
                <a:effectLst/>
                <a:latin typeface="+mn-lt"/>
                <a:ea typeface="+mn-ea"/>
                <a:cs typeface="+mn-cs"/>
              </a:rPr>
              <a:t>: We affirm that moral values derive their source from human experience. Ethics is </a:t>
            </a:r>
            <a:r>
              <a:rPr lang="en-US" sz="1200" i="1" kern="1200" dirty="0" smtClean="0">
                <a:solidFill>
                  <a:schemeClr val="tx1"/>
                </a:solidFill>
                <a:effectLst/>
                <a:latin typeface="+mn-lt"/>
                <a:ea typeface="+mn-ea"/>
                <a:cs typeface="+mn-cs"/>
              </a:rPr>
              <a:t>autonomous</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situational,</a:t>
            </a:r>
            <a:r>
              <a:rPr lang="en-US" sz="1200" kern="1200" dirty="0" smtClean="0">
                <a:solidFill>
                  <a:schemeClr val="tx1"/>
                </a:solidFill>
                <a:effectLst/>
                <a:latin typeface="+mn-lt"/>
                <a:ea typeface="+mn-ea"/>
                <a:cs typeface="+mn-cs"/>
              </a:rPr>
              <a:t> needing no theological or ideological sanction.”</a:t>
            </a:r>
          </a:p>
          <a:p>
            <a:r>
              <a:rPr lang="en-US" sz="1200" kern="1200" dirty="0" smtClean="0">
                <a:solidFill>
                  <a:schemeClr val="tx1"/>
                </a:solidFill>
                <a:effectLst/>
                <a:latin typeface="+mn-lt"/>
                <a:ea typeface="+mn-ea"/>
                <a:cs typeface="+mn-cs"/>
              </a:rPr>
              <a:t> Humanists base their system of values not on some transcendent “Other,” but on human experience “here and now.” Values have no </a:t>
            </a:r>
            <a:r>
              <a:rPr lang="en-US" sz="1200" kern="1200" dirty="0" err="1" smtClean="0">
                <a:solidFill>
                  <a:schemeClr val="tx1"/>
                </a:solidFill>
                <a:effectLst/>
                <a:latin typeface="+mn-lt"/>
                <a:ea typeface="+mn-ea"/>
                <a:cs typeface="+mn-cs"/>
              </a:rPr>
              <a:t>suprahuman</a:t>
            </a:r>
            <a:r>
              <a:rPr lang="en-US" sz="1200" kern="1200" dirty="0" smtClean="0">
                <a:solidFill>
                  <a:schemeClr val="tx1"/>
                </a:solidFill>
                <a:effectLst/>
                <a:latin typeface="+mn-lt"/>
                <a:ea typeface="+mn-ea"/>
                <a:cs typeface="+mn-cs"/>
              </a:rPr>
              <a:t> basis or goal.</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“Sixth: In the area of sexuality, we believe that intolerant attitudes, often cultivated by orthodox religions and puritanical cultures, unduly repress sexual conduct.” The authors affirm “the right to birth control, abortion, and divorce.”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They also permit any form of “sexual behavior between consenting adults,” for “a civilized society should be a </a:t>
            </a:r>
            <a:r>
              <a:rPr lang="en-US" sz="1200" i="1" kern="1200" dirty="0" smtClean="0">
                <a:solidFill>
                  <a:schemeClr val="tx1"/>
                </a:solidFill>
                <a:effectLst/>
                <a:latin typeface="+mn-lt"/>
                <a:ea typeface="+mn-ea"/>
                <a:cs typeface="+mn-cs"/>
              </a:rPr>
              <a:t>tolerant</a:t>
            </a:r>
            <a:r>
              <a:rPr lang="en-US" sz="1200" kern="1200" dirty="0" smtClean="0">
                <a:solidFill>
                  <a:schemeClr val="tx1"/>
                </a:solidFill>
                <a:effectLst/>
                <a:latin typeface="+mn-lt"/>
                <a:ea typeface="+mn-ea"/>
                <a:cs typeface="+mn-cs"/>
              </a:rPr>
              <a:t> one.” In fact, they claim, “short of harming others or compelling them to do likewise, individuals should be permitted to express their sexual proclivities and pursue their life-styles as they desire.”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is no purpose or meaning in the universe ... We are insignificant and the future is miserable (Krauss). </a:t>
            </a:r>
          </a:p>
          <a:p>
            <a:endParaRPr lang="en-US" dirty="0" smtClean="0"/>
          </a:p>
          <a:p>
            <a:r>
              <a:rPr lang="en-US" b="1" dirty="0" smtClean="0">
                <a:sym typeface="Wingdings"/>
              </a:rPr>
              <a:t> Everything permitted</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Norman </a:t>
            </a:r>
            <a:r>
              <a:rPr lang="en-US" sz="1200" kern="1200" dirty="0" err="1" smtClean="0">
                <a:solidFill>
                  <a:schemeClr val="tx1"/>
                </a:solidFill>
                <a:effectLst/>
                <a:latin typeface="+mn-lt"/>
                <a:ea typeface="+mn-ea"/>
                <a:cs typeface="+mn-cs"/>
              </a:rPr>
              <a:t>Giesler</a:t>
            </a:r>
            <a:r>
              <a:rPr lang="en-US" sz="1200" kern="1200" dirty="0" smtClean="0">
                <a:solidFill>
                  <a:schemeClr val="tx1"/>
                </a:solidFill>
                <a:effectLst/>
                <a:latin typeface="+mn-lt"/>
                <a:ea typeface="+mn-ea"/>
                <a:cs typeface="+mn-cs"/>
              </a:rPr>
              <a:t> concluded from this:  </a:t>
            </a:r>
            <a:r>
              <a:rPr lang="en-US" sz="1200" kern="1200" dirty="0" smtClean="0">
                <a:solidFill>
                  <a:schemeClr val="tx1"/>
                </a:solidFill>
                <a:effectLst/>
                <a:latin typeface="+mn-lt"/>
                <a:ea typeface="+mn-ea"/>
                <a:cs typeface="+mn-cs"/>
              </a:rPr>
              <a:t>They also permit any form of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sexual behavior between consenting adults,” for “a civilized society should be a </a:t>
            </a:r>
            <a:r>
              <a:rPr lang="en-US" sz="1200" i="1" kern="1200" dirty="0" smtClean="0">
                <a:solidFill>
                  <a:schemeClr val="tx1"/>
                </a:solidFill>
                <a:effectLst/>
                <a:latin typeface="+mn-lt"/>
                <a:ea typeface="+mn-ea"/>
                <a:cs typeface="+mn-cs"/>
              </a:rPr>
              <a:t>tolerant</a:t>
            </a:r>
            <a:r>
              <a:rPr lang="en-US" sz="1200" kern="1200" dirty="0" smtClean="0">
                <a:solidFill>
                  <a:schemeClr val="tx1"/>
                </a:solidFill>
                <a:effectLst/>
                <a:latin typeface="+mn-lt"/>
                <a:ea typeface="+mn-ea"/>
                <a:cs typeface="+mn-cs"/>
              </a:rPr>
              <a:t> one.</a:t>
            </a:r>
            <a:r>
              <a:rPr lang="en-US"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sym typeface="Wingdings"/>
              </a:rPr>
              <a:t> Further:  </a:t>
            </a:r>
            <a:r>
              <a:rPr lang="en-US" sz="1200" b="1"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In fact, they claim, “short of harming others or compelling them to do likewise, individuals should be permitted to express their sexual proclivities and pursue their life-styles as they desire.”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They also permit any form of “sexual behavior between consenting adults,” for “a civilized society should be a </a:t>
            </a:r>
            <a:r>
              <a:rPr lang="en-US" sz="1200" i="1" kern="1200" dirty="0" smtClean="0">
                <a:solidFill>
                  <a:schemeClr val="tx1"/>
                </a:solidFill>
                <a:effectLst/>
                <a:latin typeface="+mn-lt"/>
                <a:ea typeface="+mn-ea"/>
                <a:cs typeface="+mn-cs"/>
              </a:rPr>
              <a:t>tolerant</a:t>
            </a:r>
            <a:r>
              <a:rPr lang="en-US" sz="1200" kern="1200" dirty="0" smtClean="0">
                <a:solidFill>
                  <a:schemeClr val="tx1"/>
                </a:solidFill>
                <a:effectLst/>
                <a:latin typeface="+mn-lt"/>
                <a:ea typeface="+mn-ea"/>
                <a:cs typeface="+mn-cs"/>
              </a:rPr>
              <a:t> one.” In fact, they claim, “short of harming others or compelling them to do likewise, individuals should be permitted to express their sexual proclivities and pursue their life-styles as they desire.”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As the great Russian novelist Fyodor Dostoevsky said, if God does not exist, then everything is permitted.</a:t>
            </a:r>
            <a:endParaRPr lang="en-US" sz="1200" kern="1200" dirty="0" smtClean="0">
              <a:solidFill>
                <a:schemeClr val="tx1"/>
              </a:solidFill>
              <a:effectLst/>
              <a:latin typeface="+mn-lt"/>
              <a:ea typeface="+mn-ea"/>
              <a:cs typeface="+mn-cs"/>
            </a:endParaRPr>
          </a:p>
          <a:p>
            <a:endParaRPr lang="en-US" dirty="0" smtClean="0"/>
          </a:p>
          <a:p>
            <a:r>
              <a:rPr lang="en-US" b="1" dirty="0" smtClean="0">
                <a:sym typeface="Wingdings"/>
              </a:rPr>
              <a:t>  </a:t>
            </a:r>
            <a:r>
              <a:rPr lang="en-US" b="1" dirty="0" smtClean="0"/>
              <a:t>SAME conclusion of Jean-</a:t>
            </a:r>
            <a:r>
              <a:rPr lang="en-US" b="1" dirty="0" err="1" smtClean="0"/>
              <a:t>Paule</a:t>
            </a:r>
            <a:r>
              <a:rPr lang="en-US" b="1" dirty="0" smtClean="0"/>
              <a:t> </a:t>
            </a:r>
            <a:r>
              <a:rPr lang="en-US" b="1" dirty="0" err="1" smtClean="0"/>
              <a:t>Sarte</a:t>
            </a:r>
            <a:r>
              <a:rPr lang="en-US" b="1" dirty="0" smtClean="0"/>
              <a:t>!</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Everything is permitted if God does not exist (Sartre).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BACK to our premise, that our foundation of God is where our real battle begins </a:t>
            </a:r>
            <a:r>
              <a:rPr lang="is-IS" sz="1200" b="1" kern="1200" dirty="0" smtClean="0">
                <a:solidFill>
                  <a:schemeClr val="tx1"/>
                </a:solidFill>
                <a:effectLst/>
                <a:latin typeface="+mn-lt"/>
                <a:ea typeface="+mn-ea"/>
                <a:cs typeface="+mn-cs"/>
                <a:sym typeface="Wingdings"/>
              </a:rPr>
              <a:t>… </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33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exists</a:t>
            </a:r>
            <a:r>
              <a:rPr lang="en-US" baseline="0" dirty="0" smtClean="0"/>
              <a:t> – Character</a:t>
            </a:r>
          </a:p>
          <a:p>
            <a:r>
              <a:rPr lang="en-US" baseline="0" dirty="0" smtClean="0"/>
              <a:t>Heb. 11:6</a:t>
            </a:r>
          </a:p>
          <a:p>
            <a:r>
              <a:rPr lang="en-US" baseline="0" dirty="0" smtClean="0"/>
              <a:t>Exists – </a:t>
            </a:r>
          </a:p>
          <a:p>
            <a:r>
              <a:rPr lang="en-US" baseline="0" dirty="0" smtClean="0"/>
              <a:t>	Gen. 1:1 – the answer to the existence of everything!</a:t>
            </a:r>
          </a:p>
          <a:p>
            <a:r>
              <a:rPr lang="en-US" baseline="0" dirty="0" smtClean="0"/>
              <a:t>Character – </a:t>
            </a:r>
          </a:p>
          <a:p>
            <a:r>
              <a:rPr lang="en-US" baseline="0" dirty="0" smtClean="0"/>
              <a:t>	Eternal – Self-existent – Omniscient – Omnipotent</a:t>
            </a:r>
          </a:p>
          <a:p>
            <a:r>
              <a:rPr lang="en-US" baseline="0" dirty="0" smtClean="0"/>
              <a:t>	Holy – righteous – faithful – mercy – kindness – love</a:t>
            </a:r>
          </a:p>
          <a:p>
            <a:r>
              <a:rPr lang="en-US" baseline="0" dirty="0" smtClean="0"/>
              <a:t>Hinduism? Buddhism? Islam? Deists? Mormons? –</a:t>
            </a:r>
          </a:p>
          <a:p>
            <a:r>
              <a:rPr lang="en-US" baseline="0" dirty="0" smtClean="0"/>
              <a:t> the character of God is at the center of these debates</a:t>
            </a:r>
          </a:p>
          <a:p>
            <a:endParaRPr lang="en-US" baseline="0" dirty="0" smtClean="0"/>
          </a:p>
          <a:p>
            <a:endParaRPr lang="en-US" baseline="0" dirty="0" smtClean="0"/>
          </a:p>
          <a:p>
            <a:r>
              <a:rPr lang="en-US" b="1" baseline="0" dirty="0" smtClean="0">
                <a:sym typeface="Wingdings"/>
              </a:rPr>
              <a:t> Bible is God’s revelation</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Everything is permitted if God does not exist (Sartre).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bottom (I.E. – the FOUNDATION of our thinking)</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is no purpose or meaning in the universe ... We are insignificant and the future is miserable (Krauss). </a:t>
            </a:r>
          </a:p>
          <a:p>
            <a:endParaRPr lang="en-US" dirty="0" smtClean="0"/>
          </a:p>
          <a:p>
            <a:r>
              <a:rPr lang="en-US" b="1" dirty="0" smtClean="0">
                <a:sym typeface="Wingdings"/>
              </a:rPr>
              <a:t> Free-will ITSELF – considered an ‘illusion’</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Free will is an illusion (Coyne, Harris). </a:t>
            </a:r>
            <a:br>
              <a:rPr lang="en-US" sz="1200" dirty="0" smtClean="0"/>
            </a:br>
            <a:r>
              <a:rPr lang="en-US" sz="1200" dirty="0" smtClean="0"/>
              <a:t/>
            </a:r>
            <a:br>
              <a:rPr lang="en-US" sz="1200" dirty="0" smtClean="0"/>
            </a:br>
            <a:r>
              <a:rPr lang="en-US" sz="1200" dirty="0" smtClean="0"/>
              <a:t>Morality is an illusion (Ruse). </a:t>
            </a:r>
            <a:br>
              <a:rPr lang="en-US" sz="1200" dirty="0" smtClean="0"/>
            </a:br>
            <a:endParaRPr lang="en-US" sz="1200"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ym typeface="Wingdings"/>
              </a:rPr>
              <a:t> Further:</a:t>
            </a:r>
            <a:r>
              <a:rPr lang="en-US" sz="1200" b="1" baseline="0" dirty="0" smtClean="0">
                <a:sym typeface="Wingdings"/>
              </a:rPr>
              <a:t> life has no meaning --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Biology teaches that life is absurd ... there is no intrinsic, evolutionary meaning to being alive (</a:t>
            </a:r>
            <a:r>
              <a:rPr lang="en-US" sz="1200" kern="1200" dirty="0" err="1" smtClean="0">
                <a:solidFill>
                  <a:schemeClr val="tx1"/>
                </a:solidFill>
                <a:effectLst/>
                <a:latin typeface="+mn-lt"/>
                <a:ea typeface="+mn-ea"/>
                <a:cs typeface="+mn-cs"/>
              </a:rPr>
              <a:t>Barash</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Build your life on ‘despair’ – but it provides FREEDOM</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Only on the firm foundation of unyielding despair can the soul's habitation be safely built (Russell).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THUS, back to Sartre – without GOD!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Everything is permitted if God does not exist (Sartre).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7/31/16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7/31/16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7/31/16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7/31/16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7/31/16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7/31/16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TextBox 4"/>
          <p:cNvSpPr txBox="1"/>
          <p:nvPr/>
        </p:nvSpPr>
        <p:spPr>
          <a:xfrm>
            <a:off x="302364" y="5220344"/>
            <a:ext cx="8425885" cy="1107996"/>
          </a:xfrm>
          <a:prstGeom prst="rect">
            <a:avLst/>
          </a:prstGeom>
          <a:solidFill>
            <a:schemeClr val="accent5">
              <a:lumMod val="50000"/>
            </a:schemeClr>
          </a:solidFill>
        </p:spPr>
        <p:txBody>
          <a:bodyPr wrap="square" rtlCol="0">
            <a:spAutoFit/>
          </a:bodyPr>
          <a:lstStyle/>
          <a:p>
            <a:pPr algn="ctr"/>
            <a:r>
              <a:rPr lang="en-US" sz="6600" dirty="0" smtClean="0"/>
              <a:t>Foundation?</a:t>
            </a:r>
            <a:endParaRPr lang="en-US" sz="6600" dirty="0"/>
          </a:p>
        </p:txBody>
      </p:sp>
      <p:sp>
        <p:nvSpPr>
          <p:cNvPr id="19" name="TextBox 18"/>
          <p:cNvSpPr txBox="1"/>
          <p:nvPr/>
        </p:nvSpPr>
        <p:spPr>
          <a:xfrm>
            <a:off x="302364" y="788360"/>
            <a:ext cx="8425885" cy="1107996"/>
          </a:xfrm>
          <a:prstGeom prst="rect">
            <a:avLst/>
          </a:prstGeom>
          <a:solidFill>
            <a:schemeClr val="accent2"/>
          </a:solidFill>
        </p:spPr>
        <p:txBody>
          <a:bodyPr wrap="square" rtlCol="0">
            <a:spAutoFit/>
          </a:bodyPr>
          <a:lstStyle/>
          <a:p>
            <a:pPr algn="ctr"/>
            <a:r>
              <a:rPr lang="en-US" sz="6600" dirty="0" smtClean="0"/>
              <a:t>Moral Standards ?</a:t>
            </a:r>
            <a:endParaRPr lang="en-US" sz="6600" dirty="0"/>
          </a:p>
        </p:txBody>
      </p:sp>
    </p:spTree>
    <p:extLst>
      <p:ext uri="{BB962C8B-B14F-4D97-AF65-F5344CB8AC3E}">
        <p14:creationId xmlns:p14="http://schemas.microsoft.com/office/powerpoint/2010/main" val="2306246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TextBox 4"/>
          <p:cNvSpPr txBox="1"/>
          <p:nvPr/>
        </p:nvSpPr>
        <p:spPr>
          <a:xfrm>
            <a:off x="302364" y="5220344"/>
            <a:ext cx="8425885" cy="1107996"/>
          </a:xfrm>
          <a:prstGeom prst="rect">
            <a:avLst/>
          </a:prstGeom>
          <a:solidFill>
            <a:schemeClr val="accent5">
              <a:lumMod val="50000"/>
            </a:schemeClr>
          </a:solidFill>
        </p:spPr>
        <p:txBody>
          <a:bodyPr wrap="square" rtlCol="0">
            <a:spAutoFit/>
          </a:bodyPr>
          <a:lstStyle/>
          <a:p>
            <a:pPr algn="ctr"/>
            <a:r>
              <a:rPr lang="en-US" sz="6600" dirty="0" smtClean="0"/>
              <a:t>God (exists / character)</a:t>
            </a:r>
            <a:endParaRPr lang="en-US" sz="6600" dirty="0"/>
          </a:p>
        </p:txBody>
      </p:sp>
      <p:sp>
        <p:nvSpPr>
          <p:cNvPr id="19" name="TextBox 18"/>
          <p:cNvSpPr txBox="1"/>
          <p:nvPr/>
        </p:nvSpPr>
        <p:spPr>
          <a:xfrm>
            <a:off x="302364" y="788360"/>
            <a:ext cx="8425885" cy="1107996"/>
          </a:xfrm>
          <a:prstGeom prst="rect">
            <a:avLst/>
          </a:prstGeom>
          <a:solidFill>
            <a:schemeClr val="accent2"/>
          </a:solidFill>
        </p:spPr>
        <p:txBody>
          <a:bodyPr wrap="square" rtlCol="0">
            <a:spAutoFit/>
          </a:bodyPr>
          <a:lstStyle/>
          <a:p>
            <a:pPr algn="ctr"/>
            <a:r>
              <a:rPr lang="en-US" sz="6600" dirty="0" smtClean="0"/>
              <a:t>Moral Standards</a:t>
            </a:r>
            <a:endParaRPr lang="en-US" sz="6600" dirty="0"/>
          </a:p>
        </p:txBody>
      </p:sp>
    </p:spTree>
    <p:extLst>
      <p:ext uri="{BB962C8B-B14F-4D97-AF65-F5344CB8AC3E}">
        <p14:creationId xmlns:p14="http://schemas.microsoft.com/office/powerpoint/2010/main" val="13922751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TextBox 4"/>
          <p:cNvSpPr txBox="1"/>
          <p:nvPr/>
        </p:nvSpPr>
        <p:spPr>
          <a:xfrm>
            <a:off x="302364" y="5220344"/>
            <a:ext cx="8425885" cy="1107996"/>
          </a:xfrm>
          <a:prstGeom prst="rect">
            <a:avLst/>
          </a:prstGeom>
          <a:solidFill>
            <a:schemeClr val="accent5">
              <a:lumMod val="50000"/>
            </a:schemeClr>
          </a:solidFill>
        </p:spPr>
        <p:txBody>
          <a:bodyPr wrap="square" rtlCol="0">
            <a:spAutoFit/>
          </a:bodyPr>
          <a:lstStyle/>
          <a:p>
            <a:pPr algn="ctr"/>
            <a:r>
              <a:rPr lang="en-US" sz="6600" dirty="0" smtClean="0"/>
              <a:t>God (exists / character</a:t>
            </a:r>
            <a:endParaRPr lang="en-US" sz="6600" dirty="0"/>
          </a:p>
        </p:txBody>
      </p:sp>
      <p:sp>
        <p:nvSpPr>
          <p:cNvPr id="16" name="TextBox 15"/>
          <p:cNvSpPr txBox="1"/>
          <p:nvPr/>
        </p:nvSpPr>
        <p:spPr>
          <a:xfrm>
            <a:off x="302364" y="4112348"/>
            <a:ext cx="8425885" cy="1107996"/>
          </a:xfrm>
          <a:prstGeom prst="rect">
            <a:avLst/>
          </a:prstGeom>
          <a:solidFill>
            <a:srgbClr val="008000"/>
          </a:solidFill>
        </p:spPr>
        <p:txBody>
          <a:bodyPr wrap="square" rtlCol="0">
            <a:spAutoFit/>
          </a:bodyPr>
          <a:lstStyle/>
          <a:p>
            <a:pPr algn="ctr"/>
            <a:r>
              <a:rPr lang="en-US" sz="6600" dirty="0" smtClean="0"/>
              <a:t>Bible = God’s Word</a:t>
            </a:r>
            <a:endParaRPr lang="en-US" sz="6600" dirty="0"/>
          </a:p>
        </p:txBody>
      </p:sp>
      <p:sp>
        <p:nvSpPr>
          <p:cNvPr id="19" name="TextBox 18"/>
          <p:cNvSpPr txBox="1"/>
          <p:nvPr/>
        </p:nvSpPr>
        <p:spPr>
          <a:xfrm>
            <a:off x="302364" y="788360"/>
            <a:ext cx="8425885" cy="1107996"/>
          </a:xfrm>
          <a:prstGeom prst="rect">
            <a:avLst/>
          </a:prstGeom>
          <a:solidFill>
            <a:schemeClr val="accent2"/>
          </a:solidFill>
        </p:spPr>
        <p:txBody>
          <a:bodyPr wrap="square" rtlCol="0">
            <a:spAutoFit/>
          </a:bodyPr>
          <a:lstStyle/>
          <a:p>
            <a:pPr algn="ctr"/>
            <a:r>
              <a:rPr lang="en-US" sz="6600" dirty="0" smtClean="0"/>
              <a:t>Moral Standards</a:t>
            </a:r>
            <a:endParaRPr lang="en-US" sz="6600" dirty="0"/>
          </a:p>
        </p:txBody>
      </p:sp>
    </p:spTree>
    <p:extLst>
      <p:ext uri="{BB962C8B-B14F-4D97-AF65-F5344CB8AC3E}">
        <p14:creationId xmlns:p14="http://schemas.microsoft.com/office/powerpoint/2010/main" val="35930985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TextBox 4"/>
          <p:cNvSpPr txBox="1"/>
          <p:nvPr/>
        </p:nvSpPr>
        <p:spPr>
          <a:xfrm>
            <a:off x="302364" y="5220344"/>
            <a:ext cx="8425885" cy="1107996"/>
          </a:xfrm>
          <a:prstGeom prst="rect">
            <a:avLst/>
          </a:prstGeom>
          <a:solidFill>
            <a:schemeClr val="accent5">
              <a:lumMod val="50000"/>
            </a:schemeClr>
          </a:solidFill>
        </p:spPr>
        <p:txBody>
          <a:bodyPr wrap="square" rtlCol="0">
            <a:spAutoFit/>
          </a:bodyPr>
          <a:lstStyle/>
          <a:p>
            <a:pPr algn="ctr"/>
            <a:r>
              <a:rPr lang="en-US" sz="6600" dirty="0" smtClean="0"/>
              <a:t>God (exists / character</a:t>
            </a:r>
            <a:endParaRPr lang="en-US" sz="6600" dirty="0"/>
          </a:p>
        </p:txBody>
      </p:sp>
      <p:sp>
        <p:nvSpPr>
          <p:cNvPr id="16" name="TextBox 15"/>
          <p:cNvSpPr txBox="1"/>
          <p:nvPr/>
        </p:nvSpPr>
        <p:spPr>
          <a:xfrm>
            <a:off x="302364" y="4112348"/>
            <a:ext cx="8425885" cy="1107996"/>
          </a:xfrm>
          <a:prstGeom prst="rect">
            <a:avLst/>
          </a:prstGeom>
          <a:solidFill>
            <a:srgbClr val="008000"/>
          </a:solidFill>
        </p:spPr>
        <p:txBody>
          <a:bodyPr wrap="square" rtlCol="0">
            <a:spAutoFit/>
          </a:bodyPr>
          <a:lstStyle/>
          <a:p>
            <a:pPr algn="ctr"/>
            <a:r>
              <a:rPr lang="en-US" sz="6600" dirty="0" smtClean="0"/>
              <a:t>Bible = God’s Word</a:t>
            </a:r>
            <a:endParaRPr lang="en-US" sz="6600" dirty="0"/>
          </a:p>
        </p:txBody>
      </p:sp>
      <p:sp>
        <p:nvSpPr>
          <p:cNvPr id="17" name="TextBox 16"/>
          <p:cNvSpPr txBox="1"/>
          <p:nvPr/>
        </p:nvSpPr>
        <p:spPr>
          <a:xfrm>
            <a:off x="302364" y="3004352"/>
            <a:ext cx="8425885" cy="1107996"/>
          </a:xfrm>
          <a:prstGeom prst="rect">
            <a:avLst/>
          </a:prstGeom>
          <a:solidFill>
            <a:schemeClr val="accent6">
              <a:lumMod val="75000"/>
            </a:schemeClr>
          </a:solidFill>
        </p:spPr>
        <p:txBody>
          <a:bodyPr wrap="square" rtlCol="0">
            <a:spAutoFit/>
          </a:bodyPr>
          <a:lstStyle/>
          <a:p>
            <a:pPr algn="ctr"/>
            <a:r>
              <a:rPr lang="en-US" sz="6600" dirty="0" smtClean="0"/>
              <a:t>Jesus RAISED</a:t>
            </a:r>
            <a:endParaRPr lang="en-US" sz="6600" dirty="0"/>
          </a:p>
        </p:txBody>
      </p:sp>
      <p:sp>
        <p:nvSpPr>
          <p:cNvPr id="19" name="TextBox 18"/>
          <p:cNvSpPr txBox="1"/>
          <p:nvPr/>
        </p:nvSpPr>
        <p:spPr>
          <a:xfrm>
            <a:off x="302364" y="788360"/>
            <a:ext cx="8425885" cy="1107996"/>
          </a:xfrm>
          <a:prstGeom prst="rect">
            <a:avLst/>
          </a:prstGeom>
          <a:solidFill>
            <a:schemeClr val="accent2"/>
          </a:solidFill>
        </p:spPr>
        <p:txBody>
          <a:bodyPr wrap="square" rtlCol="0">
            <a:spAutoFit/>
          </a:bodyPr>
          <a:lstStyle/>
          <a:p>
            <a:pPr algn="ctr"/>
            <a:r>
              <a:rPr lang="en-US" sz="6600" dirty="0" smtClean="0"/>
              <a:t>Moral Standards</a:t>
            </a:r>
            <a:endParaRPr lang="en-US" sz="6600" dirty="0"/>
          </a:p>
        </p:txBody>
      </p:sp>
    </p:spTree>
    <p:extLst>
      <p:ext uri="{BB962C8B-B14F-4D97-AF65-F5344CB8AC3E}">
        <p14:creationId xmlns:p14="http://schemas.microsoft.com/office/powerpoint/2010/main" val="1900258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TextBox 4"/>
          <p:cNvSpPr txBox="1"/>
          <p:nvPr/>
        </p:nvSpPr>
        <p:spPr>
          <a:xfrm>
            <a:off x="302364" y="5220344"/>
            <a:ext cx="8425885" cy="1107996"/>
          </a:xfrm>
          <a:prstGeom prst="rect">
            <a:avLst/>
          </a:prstGeom>
          <a:solidFill>
            <a:schemeClr val="accent5">
              <a:lumMod val="50000"/>
            </a:schemeClr>
          </a:solidFill>
        </p:spPr>
        <p:txBody>
          <a:bodyPr wrap="square" rtlCol="0">
            <a:spAutoFit/>
          </a:bodyPr>
          <a:lstStyle/>
          <a:p>
            <a:pPr algn="ctr"/>
            <a:r>
              <a:rPr lang="en-US" sz="6600" dirty="0" smtClean="0"/>
              <a:t>God (exists / character</a:t>
            </a:r>
            <a:endParaRPr lang="en-US" sz="6600" dirty="0"/>
          </a:p>
        </p:txBody>
      </p:sp>
      <p:sp>
        <p:nvSpPr>
          <p:cNvPr id="16" name="TextBox 15"/>
          <p:cNvSpPr txBox="1"/>
          <p:nvPr/>
        </p:nvSpPr>
        <p:spPr>
          <a:xfrm>
            <a:off x="302364" y="4112348"/>
            <a:ext cx="8425885" cy="1107996"/>
          </a:xfrm>
          <a:prstGeom prst="rect">
            <a:avLst/>
          </a:prstGeom>
          <a:solidFill>
            <a:srgbClr val="008000"/>
          </a:solidFill>
        </p:spPr>
        <p:txBody>
          <a:bodyPr wrap="square" rtlCol="0">
            <a:spAutoFit/>
          </a:bodyPr>
          <a:lstStyle/>
          <a:p>
            <a:pPr algn="ctr"/>
            <a:r>
              <a:rPr lang="en-US" sz="6600" dirty="0" smtClean="0"/>
              <a:t>Bible = God’s Word</a:t>
            </a:r>
            <a:endParaRPr lang="en-US" sz="6600" dirty="0"/>
          </a:p>
        </p:txBody>
      </p:sp>
      <p:sp>
        <p:nvSpPr>
          <p:cNvPr id="17" name="TextBox 16"/>
          <p:cNvSpPr txBox="1"/>
          <p:nvPr/>
        </p:nvSpPr>
        <p:spPr>
          <a:xfrm>
            <a:off x="302364" y="3004352"/>
            <a:ext cx="8425885" cy="1107996"/>
          </a:xfrm>
          <a:prstGeom prst="rect">
            <a:avLst/>
          </a:prstGeom>
          <a:solidFill>
            <a:schemeClr val="accent6">
              <a:lumMod val="75000"/>
            </a:schemeClr>
          </a:solidFill>
        </p:spPr>
        <p:txBody>
          <a:bodyPr wrap="square" rtlCol="0">
            <a:spAutoFit/>
          </a:bodyPr>
          <a:lstStyle/>
          <a:p>
            <a:pPr algn="ctr"/>
            <a:r>
              <a:rPr lang="en-US" sz="6600" dirty="0" smtClean="0"/>
              <a:t>Jesus RAISED</a:t>
            </a:r>
            <a:endParaRPr lang="en-US" sz="6600" dirty="0"/>
          </a:p>
        </p:txBody>
      </p:sp>
      <p:sp>
        <p:nvSpPr>
          <p:cNvPr id="18" name="TextBox 17"/>
          <p:cNvSpPr txBox="1"/>
          <p:nvPr/>
        </p:nvSpPr>
        <p:spPr>
          <a:xfrm>
            <a:off x="302364" y="1896356"/>
            <a:ext cx="8425885" cy="1107996"/>
          </a:xfrm>
          <a:prstGeom prst="rect">
            <a:avLst/>
          </a:prstGeom>
          <a:solidFill>
            <a:srgbClr val="0000FF"/>
          </a:solidFill>
        </p:spPr>
        <p:txBody>
          <a:bodyPr wrap="square" rtlCol="0">
            <a:spAutoFit/>
          </a:bodyPr>
          <a:lstStyle/>
          <a:p>
            <a:pPr algn="ctr"/>
            <a:r>
              <a:rPr lang="en-US" sz="6600" dirty="0" smtClean="0"/>
              <a:t>WE apply!</a:t>
            </a:r>
            <a:endParaRPr lang="en-US" sz="6600" dirty="0"/>
          </a:p>
        </p:txBody>
      </p:sp>
      <p:sp>
        <p:nvSpPr>
          <p:cNvPr id="19" name="TextBox 18"/>
          <p:cNvSpPr txBox="1"/>
          <p:nvPr/>
        </p:nvSpPr>
        <p:spPr>
          <a:xfrm>
            <a:off x="302364" y="788360"/>
            <a:ext cx="8425885" cy="1107996"/>
          </a:xfrm>
          <a:prstGeom prst="rect">
            <a:avLst/>
          </a:prstGeom>
          <a:solidFill>
            <a:schemeClr val="accent2"/>
          </a:solidFill>
        </p:spPr>
        <p:txBody>
          <a:bodyPr wrap="square" rtlCol="0">
            <a:spAutoFit/>
          </a:bodyPr>
          <a:lstStyle/>
          <a:p>
            <a:pPr algn="ctr"/>
            <a:r>
              <a:rPr lang="en-US" sz="6600" dirty="0" smtClean="0"/>
              <a:t>Moral Standards</a:t>
            </a:r>
            <a:endParaRPr lang="en-US" sz="6600" dirty="0"/>
          </a:p>
        </p:txBody>
      </p:sp>
    </p:spTree>
    <p:extLst>
      <p:ext uri="{BB962C8B-B14F-4D97-AF65-F5344CB8AC3E}">
        <p14:creationId xmlns:p14="http://schemas.microsoft.com/office/powerpoint/2010/main" val="12522884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TextBox 4"/>
          <p:cNvSpPr txBox="1"/>
          <p:nvPr/>
        </p:nvSpPr>
        <p:spPr>
          <a:xfrm>
            <a:off x="302364" y="5220344"/>
            <a:ext cx="8425885" cy="1107996"/>
          </a:xfrm>
          <a:prstGeom prst="rect">
            <a:avLst/>
          </a:prstGeom>
          <a:solidFill>
            <a:schemeClr val="accent5">
              <a:lumMod val="50000"/>
            </a:schemeClr>
          </a:solidFill>
        </p:spPr>
        <p:txBody>
          <a:bodyPr wrap="square" rtlCol="0">
            <a:spAutoFit/>
          </a:bodyPr>
          <a:lstStyle/>
          <a:p>
            <a:pPr algn="ctr"/>
            <a:r>
              <a:rPr lang="en-US" sz="6600" dirty="0" smtClean="0"/>
              <a:t>God (exists / character)</a:t>
            </a:r>
            <a:endParaRPr lang="en-US" sz="6600" dirty="0"/>
          </a:p>
        </p:txBody>
      </p:sp>
      <p:sp>
        <p:nvSpPr>
          <p:cNvPr id="19" name="TextBox 18"/>
          <p:cNvSpPr txBox="1"/>
          <p:nvPr/>
        </p:nvSpPr>
        <p:spPr>
          <a:xfrm>
            <a:off x="302364" y="788360"/>
            <a:ext cx="8425885" cy="1107996"/>
          </a:xfrm>
          <a:prstGeom prst="rect">
            <a:avLst/>
          </a:prstGeom>
          <a:solidFill>
            <a:schemeClr val="accent2"/>
          </a:solidFill>
        </p:spPr>
        <p:txBody>
          <a:bodyPr wrap="square" rtlCol="0">
            <a:spAutoFit/>
          </a:bodyPr>
          <a:lstStyle/>
          <a:p>
            <a:pPr algn="ctr"/>
            <a:r>
              <a:rPr lang="en-US" sz="6600" dirty="0" smtClean="0"/>
              <a:t>Moral Standards</a:t>
            </a:r>
            <a:endParaRPr lang="en-US" sz="6600" dirty="0"/>
          </a:p>
        </p:txBody>
      </p:sp>
    </p:spTree>
    <p:extLst>
      <p:ext uri="{BB962C8B-B14F-4D97-AF65-F5344CB8AC3E}">
        <p14:creationId xmlns:p14="http://schemas.microsoft.com/office/powerpoint/2010/main" val="9461894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title"/>
          </p:nvPr>
        </p:nvSpPr>
        <p:spPr/>
        <p:txBody>
          <a:bodyPr/>
          <a:lstStyle/>
          <a:p>
            <a:r>
              <a:rPr lang="en-US" sz="8000" dirty="0" smtClean="0"/>
              <a:t>God &amp; Creation</a:t>
            </a:r>
            <a:endParaRPr lang="en-US" sz="8000" dirty="0"/>
          </a:p>
        </p:txBody>
      </p:sp>
      <p:sp>
        <p:nvSpPr>
          <p:cNvPr id="4" name="Content Placeholder 3"/>
          <p:cNvSpPr>
            <a:spLocks noGrp="1"/>
          </p:cNvSpPr>
          <p:nvPr>
            <p:ph idx="1"/>
          </p:nvPr>
        </p:nvSpPr>
        <p:spPr>
          <a:xfrm>
            <a:off x="187739" y="1391478"/>
            <a:ext cx="8790609" cy="1258427"/>
          </a:xfrm>
        </p:spPr>
        <p:txBody>
          <a:bodyPr/>
          <a:lstStyle/>
          <a:p>
            <a:r>
              <a:rPr lang="en-US" dirty="0" smtClean="0"/>
              <a:t> God Created EVERYTHING</a:t>
            </a:r>
            <a:endParaRPr lang="en-US" dirty="0"/>
          </a:p>
        </p:txBody>
      </p:sp>
      <p:sp>
        <p:nvSpPr>
          <p:cNvPr id="3" name="TextBox 2"/>
          <p:cNvSpPr txBox="1"/>
          <p:nvPr/>
        </p:nvSpPr>
        <p:spPr>
          <a:xfrm>
            <a:off x="658462" y="5143010"/>
            <a:ext cx="7766068" cy="830997"/>
          </a:xfrm>
          <a:prstGeom prst="rect">
            <a:avLst/>
          </a:prstGeom>
          <a:noFill/>
        </p:spPr>
        <p:txBody>
          <a:bodyPr wrap="none" rtlCol="0">
            <a:spAutoFit/>
          </a:bodyPr>
          <a:lstStyle/>
          <a:p>
            <a:r>
              <a:rPr lang="en-US" sz="4800" dirty="0" smtClean="0"/>
              <a:t>Gen. 1:1; Rev. 4:11; Ps. 33:6, 9</a:t>
            </a:r>
            <a:endParaRPr lang="en-US" sz="48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title"/>
          </p:nvPr>
        </p:nvSpPr>
        <p:spPr/>
        <p:txBody>
          <a:bodyPr/>
          <a:lstStyle/>
          <a:p>
            <a:r>
              <a:rPr lang="en-US" sz="8000" dirty="0" smtClean="0"/>
              <a:t>God &amp; Creation</a:t>
            </a:r>
            <a:endParaRPr lang="en-US" sz="8000" dirty="0"/>
          </a:p>
        </p:txBody>
      </p:sp>
      <p:sp>
        <p:nvSpPr>
          <p:cNvPr id="4" name="Content Placeholder 3"/>
          <p:cNvSpPr>
            <a:spLocks noGrp="1"/>
          </p:cNvSpPr>
          <p:nvPr>
            <p:ph idx="1"/>
          </p:nvPr>
        </p:nvSpPr>
        <p:spPr/>
        <p:txBody>
          <a:bodyPr/>
          <a:lstStyle/>
          <a:p>
            <a:r>
              <a:rPr lang="en-US" dirty="0" smtClean="0"/>
              <a:t> God Created EVERYTHING</a:t>
            </a:r>
          </a:p>
          <a:p>
            <a:r>
              <a:rPr lang="en-US" dirty="0"/>
              <a:t> </a:t>
            </a:r>
            <a:r>
              <a:rPr lang="en-US" dirty="0" smtClean="0"/>
              <a:t>God created LIFE</a:t>
            </a:r>
            <a:endParaRPr lang="en-US" dirty="0"/>
          </a:p>
        </p:txBody>
      </p:sp>
      <p:sp>
        <p:nvSpPr>
          <p:cNvPr id="7" name="TextBox 6"/>
          <p:cNvSpPr txBox="1"/>
          <p:nvPr/>
        </p:nvSpPr>
        <p:spPr>
          <a:xfrm>
            <a:off x="3684252" y="5143010"/>
            <a:ext cx="1809209" cy="830997"/>
          </a:xfrm>
          <a:prstGeom prst="rect">
            <a:avLst/>
          </a:prstGeom>
          <a:noFill/>
        </p:spPr>
        <p:txBody>
          <a:bodyPr wrap="none" rtlCol="0">
            <a:spAutoFit/>
          </a:bodyPr>
          <a:lstStyle/>
          <a:p>
            <a:r>
              <a:rPr lang="en-US" sz="4800" dirty="0" smtClean="0"/>
              <a:t>Gen. 1</a:t>
            </a:r>
            <a:endParaRPr lang="en-US" sz="4800" dirty="0"/>
          </a:p>
        </p:txBody>
      </p:sp>
    </p:spTree>
    <p:extLst>
      <p:ext uri="{BB962C8B-B14F-4D97-AF65-F5344CB8AC3E}">
        <p14:creationId xmlns:p14="http://schemas.microsoft.com/office/powerpoint/2010/main" val="24956799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title"/>
          </p:nvPr>
        </p:nvSpPr>
        <p:spPr/>
        <p:txBody>
          <a:bodyPr/>
          <a:lstStyle/>
          <a:p>
            <a:r>
              <a:rPr lang="en-US" sz="8000" dirty="0" smtClean="0"/>
              <a:t>God &amp; Creation</a:t>
            </a:r>
            <a:endParaRPr lang="en-US" sz="8000" dirty="0"/>
          </a:p>
        </p:txBody>
      </p:sp>
      <p:sp>
        <p:nvSpPr>
          <p:cNvPr id="4" name="Content Placeholder 3"/>
          <p:cNvSpPr>
            <a:spLocks noGrp="1"/>
          </p:cNvSpPr>
          <p:nvPr>
            <p:ph idx="1"/>
          </p:nvPr>
        </p:nvSpPr>
        <p:spPr/>
        <p:txBody>
          <a:bodyPr/>
          <a:lstStyle/>
          <a:p>
            <a:r>
              <a:rPr lang="en-US" dirty="0" smtClean="0"/>
              <a:t> God Created EVERYTHING</a:t>
            </a:r>
          </a:p>
          <a:p>
            <a:r>
              <a:rPr lang="en-US" dirty="0"/>
              <a:t> </a:t>
            </a:r>
            <a:r>
              <a:rPr lang="en-US" dirty="0" smtClean="0"/>
              <a:t>God created LIFE</a:t>
            </a:r>
          </a:p>
          <a:p>
            <a:r>
              <a:rPr lang="en-US" dirty="0"/>
              <a:t> </a:t>
            </a:r>
            <a:r>
              <a:rPr lang="en-US" dirty="0" smtClean="0"/>
              <a:t>God Created MAN in His image</a:t>
            </a:r>
            <a:endParaRPr lang="en-US" dirty="0"/>
          </a:p>
        </p:txBody>
      </p:sp>
    </p:spTree>
    <p:extLst>
      <p:ext uri="{BB962C8B-B14F-4D97-AF65-F5344CB8AC3E}">
        <p14:creationId xmlns:p14="http://schemas.microsoft.com/office/powerpoint/2010/main" val="19375610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title"/>
          </p:nvPr>
        </p:nvSpPr>
        <p:spPr/>
        <p:txBody>
          <a:bodyPr/>
          <a:lstStyle/>
          <a:p>
            <a:r>
              <a:rPr lang="en-US" sz="8000" dirty="0" smtClean="0"/>
              <a:t>God &amp; Creation</a:t>
            </a:r>
            <a:endParaRPr lang="en-US" sz="8000" dirty="0"/>
          </a:p>
        </p:txBody>
      </p:sp>
      <p:sp>
        <p:nvSpPr>
          <p:cNvPr id="4" name="Content Placeholder 3"/>
          <p:cNvSpPr>
            <a:spLocks noGrp="1"/>
          </p:cNvSpPr>
          <p:nvPr>
            <p:ph idx="1"/>
          </p:nvPr>
        </p:nvSpPr>
        <p:spPr/>
        <p:txBody>
          <a:bodyPr/>
          <a:lstStyle/>
          <a:p>
            <a:r>
              <a:rPr lang="en-US" dirty="0" smtClean="0"/>
              <a:t> God Created EVERYTHING</a:t>
            </a:r>
          </a:p>
          <a:p>
            <a:r>
              <a:rPr lang="en-US" dirty="0"/>
              <a:t> </a:t>
            </a:r>
            <a:r>
              <a:rPr lang="en-US" dirty="0" smtClean="0"/>
              <a:t>God created LIFE</a:t>
            </a:r>
          </a:p>
          <a:p>
            <a:r>
              <a:rPr lang="en-US" dirty="0"/>
              <a:t> </a:t>
            </a:r>
            <a:r>
              <a:rPr lang="en-US" dirty="0" smtClean="0"/>
              <a:t>God Created MAN in His image</a:t>
            </a:r>
          </a:p>
          <a:p>
            <a:r>
              <a:rPr lang="en-US" dirty="0"/>
              <a:t> </a:t>
            </a:r>
            <a:r>
              <a:rPr lang="en-US" dirty="0" smtClean="0"/>
              <a:t>God governs LIFE</a:t>
            </a:r>
            <a:endParaRPr lang="en-US" dirty="0"/>
          </a:p>
        </p:txBody>
      </p:sp>
    </p:spTree>
    <p:extLst>
      <p:ext uri="{BB962C8B-B14F-4D97-AF65-F5344CB8AC3E}">
        <p14:creationId xmlns:p14="http://schemas.microsoft.com/office/powerpoint/2010/main" val="5935581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Foundations</a:t>
            </a:r>
            <a:br>
              <a:rPr lang="en-US" sz="8000" dirty="0" smtClean="0"/>
            </a:br>
            <a:r>
              <a:rPr lang="en-US" sz="8000" dirty="0" smtClean="0"/>
              <a:t>for</a:t>
            </a:r>
            <a:br>
              <a:rPr lang="en-US" sz="8000" dirty="0" smtClean="0"/>
            </a:br>
            <a:r>
              <a:rPr lang="en-US" sz="8000" dirty="0" smtClean="0"/>
              <a:t>Troubled Times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86325402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Murder is </a:t>
            </a:r>
            <a:r>
              <a:rPr lang="en-US" sz="8000" dirty="0" smtClean="0"/>
              <a:t>wrong BECAUSE </a:t>
            </a:r>
            <a:r>
              <a:rPr lang="en-US" sz="8000" dirty="0" smtClean="0"/>
              <a:t>MAN is </a:t>
            </a:r>
            <a:r>
              <a:rPr lang="en-US" sz="8000" dirty="0" smtClean="0"/>
              <a:t>in the image</a:t>
            </a:r>
            <a:br>
              <a:rPr lang="en-US" sz="8000" dirty="0" smtClean="0"/>
            </a:br>
            <a:r>
              <a:rPr lang="en-US" sz="8000" dirty="0" smtClean="0"/>
              <a:t>of God.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Gen. 9:6</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dirty="0" smtClean="0"/>
              <a:t>“</a:t>
            </a:r>
            <a:r>
              <a:rPr lang="en-US" dirty="0"/>
              <a:t>whoever sheds the blood of man, by man shall his blood be shed; </a:t>
            </a:r>
            <a:r>
              <a:rPr lang="en-US" i="1" dirty="0">
                <a:solidFill>
                  <a:srgbClr val="FFFF00"/>
                </a:solidFill>
              </a:rPr>
              <a:t>for God made man in his own image” </a:t>
            </a:r>
          </a:p>
        </p:txBody>
      </p:sp>
      <p:sp>
        <p:nvSpPr>
          <p:cNvPr id="3" name="Subtitle 2"/>
          <p:cNvSpPr>
            <a:spLocks noGrp="1"/>
          </p:cNvSpPr>
          <p:nvPr>
            <p:ph type="subTitle" idx="1"/>
          </p:nvPr>
        </p:nvSpPr>
        <p:spPr>
          <a:xfrm>
            <a:off x="0" y="5785886"/>
            <a:ext cx="9144000" cy="1072114"/>
          </a:xfrm>
        </p:spPr>
        <p:txBody>
          <a:bodyPr/>
          <a:lstStyle/>
          <a:p>
            <a:r>
              <a:rPr lang="en-US" b="1" dirty="0"/>
              <a:t>Gen 9:6 </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God</a:t>
            </a:r>
            <a:br>
              <a:rPr lang="en-US" sz="8000" dirty="0" smtClean="0"/>
            </a:br>
            <a:r>
              <a:rPr lang="en-US" sz="8000" dirty="0" smtClean="0"/>
              <a:t>means</a:t>
            </a:r>
            <a:br>
              <a:rPr lang="en-US" sz="8000" dirty="0" smtClean="0"/>
            </a:br>
            <a:r>
              <a:rPr lang="en-US" sz="8000" dirty="0" smtClean="0"/>
              <a:t>no image of God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Man JUST an ‘elevated’</a:t>
            </a:r>
            <a:br>
              <a:rPr lang="en-US" sz="8000" dirty="0" smtClean="0"/>
            </a:br>
            <a:r>
              <a:rPr lang="en-US" sz="8000" dirty="0" smtClean="0"/>
              <a:t>animal</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6600" dirty="0"/>
              <a:t>“the life of a fetus is of no greater value than the life of a nonhuman animal.…</a:t>
            </a:r>
          </a:p>
        </p:txBody>
      </p:sp>
      <p:sp>
        <p:nvSpPr>
          <p:cNvPr id="3" name="Subtitle 2"/>
          <p:cNvSpPr>
            <a:spLocks noGrp="1"/>
          </p:cNvSpPr>
          <p:nvPr>
            <p:ph type="subTitle" idx="1"/>
          </p:nvPr>
        </p:nvSpPr>
        <p:spPr>
          <a:xfrm>
            <a:off x="0" y="5785886"/>
            <a:ext cx="9144000" cy="1072114"/>
          </a:xfrm>
        </p:spPr>
        <p:txBody>
          <a:bodyPr/>
          <a:lstStyle/>
          <a:p>
            <a:r>
              <a:rPr lang="en-US" dirty="0" smtClean="0"/>
              <a:t>Peter Singer</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6600" dirty="0"/>
              <a:t>So “the life of a newborn baby is of less value than the life of a pig, a dog, or a chimpanzee.”  </a:t>
            </a:r>
          </a:p>
        </p:txBody>
      </p:sp>
      <p:sp>
        <p:nvSpPr>
          <p:cNvPr id="3" name="Subtitle 2"/>
          <p:cNvSpPr>
            <a:spLocks noGrp="1"/>
          </p:cNvSpPr>
          <p:nvPr>
            <p:ph type="subTitle" idx="1"/>
          </p:nvPr>
        </p:nvSpPr>
        <p:spPr>
          <a:xfrm>
            <a:off x="0" y="5785886"/>
            <a:ext cx="9144000" cy="1072114"/>
          </a:xfrm>
        </p:spPr>
        <p:txBody>
          <a:bodyPr/>
          <a:lstStyle/>
          <a:p>
            <a:r>
              <a:rPr lang="en-US" dirty="0" smtClean="0"/>
              <a:t>Peter Singer</a:t>
            </a:r>
            <a:endParaRPr lang="en-US" dirty="0"/>
          </a:p>
        </p:txBody>
      </p:sp>
    </p:spTree>
    <p:extLst>
      <p:ext uri="{BB962C8B-B14F-4D97-AF65-F5344CB8AC3E}">
        <p14:creationId xmlns:p14="http://schemas.microsoft.com/office/powerpoint/2010/main" val="151867988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God and Moral Law</a:t>
            </a:r>
            <a:endParaRPr lang="en-US" dirty="0"/>
          </a:p>
        </p:txBody>
      </p:sp>
      <p:sp>
        <p:nvSpPr>
          <p:cNvPr id="5" name="Content Placeholder 4"/>
          <p:cNvSpPr>
            <a:spLocks noGrp="1"/>
          </p:cNvSpPr>
          <p:nvPr>
            <p:ph idx="1"/>
          </p:nvPr>
        </p:nvSpPr>
        <p:spPr/>
        <p:txBody>
          <a:bodyPr/>
          <a:lstStyle/>
          <a:p>
            <a:pPr marL="0" indent="0" algn="ctr">
              <a:buNone/>
            </a:pPr>
            <a:r>
              <a:rPr lang="en-US" sz="6000" dirty="0" smtClean="0">
                <a:solidFill>
                  <a:srgbClr val="FFFF00"/>
                </a:solidFill>
              </a:rPr>
              <a:t>“I am the LORD your God”</a:t>
            </a:r>
          </a:p>
          <a:p>
            <a:r>
              <a:rPr lang="en-US" dirty="0"/>
              <a:t> </a:t>
            </a:r>
            <a:r>
              <a:rPr lang="en-US" dirty="0" smtClean="0"/>
              <a:t>You shall have no other gods before me</a:t>
            </a:r>
            <a:r>
              <a:rPr lang="is-IS" dirty="0" smtClean="0"/>
              <a:t>…</a:t>
            </a:r>
          </a:p>
          <a:p>
            <a:r>
              <a:rPr lang="is-IS" dirty="0"/>
              <a:t> </a:t>
            </a:r>
            <a:r>
              <a:rPr lang="is-IS" dirty="0" smtClean="0"/>
              <a:t>You shall not kill...</a:t>
            </a:r>
          </a:p>
          <a:p>
            <a:r>
              <a:rPr lang="is-IS" dirty="0"/>
              <a:t> </a:t>
            </a:r>
            <a:r>
              <a:rPr lang="is-IS" dirty="0" smtClean="0"/>
              <a:t>You shall not commit adultery</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4800" dirty="0"/>
              <a:t>“</a:t>
            </a:r>
            <a:r>
              <a:rPr lang="en-US" sz="4800" i="1" dirty="0"/>
              <a:t>Fifth</a:t>
            </a:r>
            <a:r>
              <a:rPr lang="en-US" sz="4800" dirty="0"/>
              <a:t>: Humanism asserts that the nature of the universe depicted by modern science makes unacceptable any supernatural or cosmic guarantee of human values.” </a:t>
            </a:r>
          </a:p>
        </p:txBody>
      </p:sp>
      <p:sp>
        <p:nvSpPr>
          <p:cNvPr id="3" name="Subtitle 2"/>
          <p:cNvSpPr>
            <a:spLocks noGrp="1"/>
          </p:cNvSpPr>
          <p:nvPr>
            <p:ph type="subTitle" idx="1"/>
          </p:nvPr>
        </p:nvSpPr>
        <p:spPr>
          <a:xfrm>
            <a:off x="0" y="5785886"/>
            <a:ext cx="9144000" cy="1072114"/>
          </a:xfrm>
        </p:spPr>
        <p:txBody>
          <a:bodyPr/>
          <a:lstStyle/>
          <a:p>
            <a:r>
              <a:rPr lang="en-US" dirty="0" smtClean="0"/>
              <a:t>Humanist Manifest 1 (1933)</a:t>
            </a:r>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4800" i="1" dirty="0"/>
              <a:t>“Third</a:t>
            </a:r>
            <a:r>
              <a:rPr lang="en-US" sz="4800" dirty="0"/>
              <a:t>: We affirm that moral values derive their source from human experience. Ethics is </a:t>
            </a:r>
            <a:r>
              <a:rPr lang="en-US" sz="4800" i="1" dirty="0"/>
              <a:t>autonomous</a:t>
            </a:r>
            <a:r>
              <a:rPr lang="en-US" sz="4800" dirty="0"/>
              <a:t> and </a:t>
            </a:r>
            <a:r>
              <a:rPr lang="en-US" sz="4800" i="1" dirty="0"/>
              <a:t>situational,</a:t>
            </a:r>
            <a:r>
              <a:rPr lang="en-US" sz="4800" dirty="0"/>
              <a:t> needing no theological or ideological sanction.</a:t>
            </a:r>
            <a:r>
              <a:rPr lang="en-US" sz="4800" dirty="0" smtClean="0"/>
              <a:t>”</a:t>
            </a:r>
            <a:endParaRPr lang="en-US" sz="4800" dirty="0"/>
          </a:p>
        </p:txBody>
      </p:sp>
      <p:sp>
        <p:nvSpPr>
          <p:cNvPr id="3" name="Subtitle 2"/>
          <p:cNvSpPr>
            <a:spLocks noGrp="1"/>
          </p:cNvSpPr>
          <p:nvPr>
            <p:ph type="subTitle" idx="1"/>
          </p:nvPr>
        </p:nvSpPr>
        <p:spPr>
          <a:xfrm>
            <a:off x="0" y="5785886"/>
            <a:ext cx="9144000" cy="1072114"/>
          </a:xfrm>
        </p:spPr>
        <p:txBody>
          <a:bodyPr/>
          <a:lstStyle/>
          <a:p>
            <a:r>
              <a:rPr lang="en-US" dirty="0" smtClean="0"/>
              <a:t>Humanist Manifesto II  (1973)</a:t>
            </a:r>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4800" dirty="0"/>
              <a:t>“Sixth: In the area of sexuality, we believe that intolerant attitudes, often cultivated by orthodox religions and puritanical cultures, unduly repress sexual conduct.” </a:t>
            </a:r>
          </a:p>
        </p:txBody>
      </p:sp>
      <p:sp>
        <p:nvSpPr>
          <p:cNvPr id="3" name="Subtitle 2"/>
          <p:cNvSpPr>
            <a:spLocks noGrp="1"/>
          </p:cNvSpPr>
          <p:nvPr>
            <p:ph type="subTitle" idx="1"/>
          </p:nvPr>
        </p:nvSpPr>
        <p:spPr>
          <a:xfrm>
            <a:off x="0" y="5785886"/>
            <a:ext cx="9144000" cy="1072114"/>
          </a:xfrm>
        </p:spPr>
        <p:txBody>
          <a:bodyPr/>
          <a:lstStyle/>
          <a:p>
            <a:r>
              <a:rPr lang="en-US" dirty="0" smtClean="0"/>
              <a:t>Humanist Manifesto II</a:t>
            </a:r>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5400" dirty="0"/>
              <a:t>There is no purpose or meaning in the universe ... We are insignificant and the future is miserable (Krauss). </a:t>
            </a:r>
            <a:endParaRPr lang="en-US" sz="54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4800" dirty="0"/>
              <a:t> They also permit any form of “sexual behavior between consenting adults,” for “a civilized society should be a </a:t>
            </a:r>
            <a:r>
              <a:rPr lang="en-US" sz="4800" i="1" dirty="0"/>
              <a:t>tolerant</a:t>
            </a:r>
            <a:r>
              <a:rPr lang="en-US" sz="4800" dirty="0"/>
              <a:t> one.” </a:t>
            </a:r>
          </a:p>
        </p:txBody>
      </p:sp>
      <p:sp>
        <p:nvSpPr>
          <p:cNvPr id="3" name="Subtitle 2"/>
          <p:cNvSpPr>
            <a:spLocks noGrp="1"/>
          </p:cNvSpPr>
          <p:nvPr>
            <p:ph type="subTitle" idx="1"/>
          </p:nvPr>
        </p:nvSpPr>
        <p:spPr>
          <a:xfrm>
            <a:off x="0" y="5785886"/>
            <a:ext cx="9144000" cy="1072114"/>
          </a:xfrm>
        </p:spPr>
        <p:txBody>
          <a:bodyPr/>
          <a:lstStyle/>
          <a:p>
            <a:r>
              <a:rPr lang="en-US" dirty="0" smtClean="0"/>
              <a:t>Humanist Manifesto II</a:t>
            </a:r>
            <a:endParaRPr lang="en-US" dirty="0"/>
          </a:p>
        </p:txBody>
      </p:sp>
    </p:spTree>
    <p:extLst>
      <p:ext uri="{BB962C8B-B14F-4D97-AF65-F5344CB8AC3E}">
        <p14:creationId xmlns:p14="http://schemas.microsoft.com/office/powerpoint/2010/main" val="225022626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85091" y="1"/>
            <a:ext cx="8487965" cy="5676126"/>
          </a:xfrm>
        </p:spPr>
        <p:txBody>
          <a:bodyPr/>
          <a:lstStyle/>
          <a:p>
            <a:r>
              <a:rPr lang="en-US" sz="4800" dirty="0" smtClean="0"/>
              <a:t>...they </a:t>
            </a:r>
            <a:r>
              <a:rPr lang="en-US" sz="4800" dirty="0"/>
              <a:t>claim, “short of harming others or compelling them to do likewise, individuals should be permitted to express their sexual proclivities and pursue their life-styles as they desire.”</a:t>
            </a:r>
          </a:p>
        </p:txBody>
      </p:sp>
      <p:sp>
        <p:nvSpPr>
          <p:cNvPr id="3" name="Subtitle 2"/>
          <p:cNvSpPr>
            <a:spLocks noGrp="1"/>
          </p:cNvSpPr>
          <p:nvPr>
            <p:ph type="subTitle" idx="1"/>
          </p:nvPr>
        </p:nvSpPr>
        <p:spPr>
          <a:xfrm>
            <a:off x="0" y="5785886"/>
            <a:ext cx="9144000" cy="1072114"/>
          </a:xfrm>
        </p:spPr>
        <p:txBody>
          <a:bodyPr/>
          <a:lstStyle/>
          <a:p>
            <a:r>
              <a:rPr lang="en-US" dirty="0" smtClean="0"/>
              <a:t>Humanist Manifesto II</a:t>
            </a:r>
            <a:endParaRPr lang="en-US" dirty="0"/>
          </a:p>
        </p:txBody>
      </p:sp>
    </p:spTree>
    <p:extLst>
      <p:ext uri="{BB962C8B-B14F-4D97-AF65-F5344CB8AC3E}">
        <p14:creationId xmlns:p14="http://schemas.microsoft.com/office/powerpoint/2010/main" val="249263080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dirty="0">
                <a:latin typeface="+mn-lt"/>
              </a:rPr>
              <a:t>As the great Russian novelist Fyodor Dostoevsky said, if God does not exist, then everything is permitted</a:t>
            </a:r>
            <a:r>
              <a:rPr lang="en-US" dirty="0" smtClean="0">
                <a:latin typeface="+mn-lt"/>
              </a:rPr>
              <a:t>.</a:t>
            </a:r>
            <a:endParaRPr lang="en-US" dirty="0">
              <a:latin typeface="+mn-lt"/>
            </a:endParaRP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dirty="0"/>
              <a:t>Everything is permitted if God does not exist (Sartre). </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55955168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TextBox 4"/>
          <p:cNvSpPr txBox="1"/>
          <p:nvPr/>
        </p:nvSpPr>
        <p:spPr>
          <a:xfrm>
            <a:off x="302364" y="5220344"/>
            <a:ext cx="8425885" cy="1107996"/>
          </a:xfrm>
          <a:prstGeom prst="rect">
            <a:avLst/>
          </a:prstGeom>
          <a:solidFill>
            <a:schemeClr val="accent5">
              <a:lumMod val="50000"/>
            </a:schemeClr>
          </a:solidFill>
        </p:spPr>
        <p:txBody>
          <a:bodyPr wrap="square" rtlCol="0">
            <a:spAutoFit/>
          </a:bodyPr>
          <a:lstStyle/>
          <a:p>
            <a:pPr algn="ctr"/>
            <a:r>
              <a:rPr lang="en-US" sz="6600" dirty="0" smtClean="0"/>
              <a:t>God (exists / character)</a:t>
            </a:r>
            <a:endParaRPr lang="en-US" sz="6600" dirty="0"/>
          </a:p>
        </p:txBody>
      </p:sp>
      <p:sp>
        <p:nvSpPr>
          <p:cNvPr id="19" name="TextBox 18"/>
          <p:cNvSpPr txBox="1"/>
          <p:nvPr/>
        </p:nvSpPr>
        <p:spPr>
          <a:xfrm>
            <a:off x="302364" y="788360"/>
            <a:ext cx="8425885" cy="1107996"/>
          </a:xfrm>
          <a:prstGeom prst="rect">
            <a:avLst/>
          </a:prstGeom>
          <a:solidFill>
            <a:schemeClr val="accent2"/>
          </a:solidFill>
        </p:spPr>
        <p:txBody>
          <a:bodyPr wrap="square" rtlCol="0">
            <a:spAutoFit/>
          </a:bodyPr>
          <a:lstStyle/>
          <a:p>
            <a:pPr algn="ctr"/>
            <a:r>
              <a:rPr lang="en-US" sz="6600" dirty="0" smtClean="0"/>
              <a:t>Moral Standards</a:t>
            </a:r>
            <a:endParaRPr lang="en-US" sz="6600" dirty="0"/>
          </a:p>
        </p:txBody>
      </p:sp>
    </p:spTree>
    <p:extLst>
      <p:ext uri="{BB962C8B-B14F-4D97-AF65-F5344CB8AC3E}">
        <p14:creationId xmlns:p14="http://schemas.microsoft.com/office/powerpoint/2010/main" val="50908392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dirty="0"/>
              <a:t>Everything is permitted if God does not exist (Sartre). </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3237379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dirty="0"/>
              <a:t>At bottom, there is no good or evil, only pitiless indifference (Dawkins). </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3237379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5400" dirty="0"/>
              <a:t>Free will is an illusion (Coyne, Harris). </a:t>
            </a:r>
            <a:r>
              <a:rPr lang="en-US" sz="5400" dirty="0" smtClean="0"/>
              <a:t/>
            </a:r>
            <a:br>
              <a:rPr lang="en-US" sz="5400" dirty="0" smtClean="0"/>
            </a:br>
            <a:r>
              <a:rPr lang="en-US" sz="5400" dirty="0" smtClean="0"/>
              <a:t/>
            </a:r>
            <a:br>
              <a:rPr lang="en-US" sz="5400" dirty="0" smtClean="0"/>
            </a:br>
            <a:r>
              <a:rPr lang="en-US" sz="5400" dirty="0" smtClean="0"/>
              <a:t>Morality </a:t>
            </a:r>
            <a:r>
              <a:rPr lang="en-US" sz="5400" dirty="0"/>
              <a:t>is an illusion (Ruse). </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3237379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5400" dirty="0"/>
              <a:t>Biology teaches that life is absurd ... there is no intrinsic, evolutionary meaning to being alive (</a:t>
            </a:r>
            <a:r>
              <a:rPr lang="en-US" sz="5400" dirty="0" err="1"/>
              <a:t>Barash</a:t>
            </a:r>
            <a:r>
              <a:rPr lang="en-US" sz="5400" dirty="0"/>
              <a:t>).</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3237379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5400" dirty="0"/>
              <a:t>Only on the firm foundation of unyielding despair can the soul's habitation be safely built (Russell). </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3237379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dirty="0"/>
              <a:t>Everything is permitted if God does not exist (Sartre). </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0386070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3409</TotalTime>
  <Words>2839</Words>
  <Application>Microsoft Macintosh PowerPoint</Application>
  <PresentationFormat>On-screen Show (4:3)</PresentationFormat>
  <Paragraphs>404</Paragraphs>
  <Slides>38</Slides>
  <Notes>37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 Black </vt:lpstr>
      <vt:lpstr>PowerPoint Presentation</vt:lpstr>
      <vt:lpstr>Foundations for Troubled Times</vt:lpstr>
      <vt:lpstr>There is no purpose or meaning in the universe ... We are insignificant and the future is miserable (Krauss). </vt:lpstr>
      <vt:lpstr>Everything is permitted if God does not exist (Sartre). </vt:lpstr>
      <vt:lpstr>At bottom, there is no good or evil, only pitiless indifference (Dawkins). </vt:lpstr>
      <vt:lpstr>Free will is an illusion (Coyne, Harris).   Morality is an illusion (Ruse). </vt:lpstr>
      <vt:lpstr>Biology teaches that life is absurd ... there is no intrinsic, evolutionary meaning to being alive (Barash).</vt:lpstr>
      <vt:lpstr>Only on the firm foundation of unyielding despair can the soul's habitation be safely built (Russell). </vt:lpstr>
      <vt:lpstr>Everything is permitted if God does not exist (Sartre). </vt:lpstr>
      <vt:lpstr>PowerPoint Presentation</vt:lpstr>
      <vt:lpstr>PowerPoint Presentation</vt:lpstr>
      <vt:lpstr>PowerPoint Presentation</vt:lpstr>
      <vt:lpstr>PowerPoint Presentation</vt:lpstr>
      <vt:lpstr>PowerPoint Presentation</vt:lpstr>
      <vt:lpstr>PowerPoint Presentation</vt:lpstr>
      <vt:lpstr>God &amp; Creation</vt:lpstr>
      <vt:lpstr>God &amp; Creation</vt:lpstr>
      <vt:lpstr>God &amp; Creation</vt:lpstr>
      <vt:lpstr>God &amp; Creation</vt:lpstr>
      <vt:lpstr>Murder is wrong BECAUSE MAN is in the image of God.</vt:lpstr>
      <vt:lpstr>“whoever sheds the blood of man, by man shall his blood be shed; for God made man in his own image” </vt:lpstr>
      <vt:lpstr>No God means no image of God</vt:lpstr>
      <vt:lpstr>Man JUST an ‘elevated’ animal</vt:lpstr>
      <vt:lpstr>“the life of a fetus is of no greater value than the life of a nonhuman animal.…</vt:lpstr>
      <vt:lpstr>So “the life of a newborn baby is of less value than the life of a pig, a dog, or a chimpanzee.”  </vt:lpstr>
      <vt:lpstr>God and Moral Law</vt:lpstr>
      <vt:lpstr>“Fifth: Humanism asserts that the nature of the universe depicted by modern science makes unacceptable any supernatural or cosmic guarantee of human values.” </vt:lpstr>
      <vt:lpstr>“Third: We affirm that moral values derive their source from human experience. Ethics is autonomous and situational, needing no theological or ideological sanction.”</vt:lpstr>
      <vt:lpstr>“Sixth: In the area of sexuality, we believe that intolerant attitudes, often cultivated by orthodox religions and puritanical cultures, unduly repress sexual conduct.” </vt:lpstr>
      <vt:lpstr> They also permit any form of “sexual behavior between consenting adults,” for “a civilized society should be a tolerant one.” </vt:lpstr>
      <vt:lpstr>...they claim, “short of harming others or compelling them to do likewise, individuals should be permitted to express their sexual proclivities and pursue their life-styles as they desire.”</vt:lpstr>
      <vt:lpstr>As the great Russian novelist Fyodor Dostoevsky said, if God does not exist, then everything is permitted.</vt:lpstr>
      <vt:lpstr>Everything is permitted if God does not exist (Sartre).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44</cp:revision>
  <dcterms:created xsi:type="dcterms:W3CDTF">2014-01-26T20:19:07Z</dcterms:created>
  <dcterms:modified xsi:type="dcterms:W3CDTF">2016-07-31T12:45:32Z</dcterms:modified>
</cp:coreProperties>
</file>