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8" r:id="rId2"/>
    <p:sldId id="304" r:id="rId3"/>
    <p:sldId id="312" r:id="rId4"/>
    <p:sldId id="320" r:id="rId5"/>
    <p:sldId id="321" r:id="rId6"/>
    <p:sldId id="322" r:id="rId7"/>
    <p:sldId id="314" r:id="rId8"/>
    <p:sldId id="319" r:id="rId9"/>
    <p:sldId id="315" r:id="rId10"/>
    <p:sldId id="316" r:id="rId11"/>
    <p:sldId id="317" r:id="rId12"/>
    <p:sldId id="318" r:id="rId13"/>
    <p:sldId id="305" r:id="rId14"/>
    <p:sldId id="306" r:id="rId15"/>
    <p:sldId id="307" r:id="rId16"/>
    <p:sldId id="308" r:id="rId17"/>
    <p:sldId id="309" r:id="rId18"/>
    <p:sldId id="310" r:id="rId19"/>
    <p:sldId id="311" r:id="rId20"/>
    <p:sldId id="29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514" autoAdjust="0"/>
    <p:restoredTop sz="49522" autoAdjust="0"/>
  </p:normalViewPr>
  <p:slideViewPr>
    <p:cSldViewPr snapToGrid="0" snapToObjects="1">
      <p:cViewPr varScale="1">
        <p:scale>
          <a:sx n="64" d="100"/>
          <a:sy n="64" d="100"/>
        </p:scale>
        <p:origin x="-228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8/6/16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Learning the Messiah = renewing the mind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Literally, verse 20 reads: “You did not learn the Christ this way.”</a:t>
            </a:r>
          </a:p>
          <a:p>
            <a:r>
              <a:rPr lang="en-US" sz="1200" b="1" kern="1200" dirty="0" smtClean="0">
                <a:solidFill>
                  <a:schemeClr val="tx1"/>
                </a:solidFill>
                <a:effectLst/>
                <a:latin typeface="+mn-lt"/>
                <a:ea typeface="+mn-ea"/>
                <a:cs typeface="+mn-cs"/>
              </a:rPr>
              <a:t>Learn to think</a:t>
            </a:r>
            <a:r>
              <a:rPr lang="en-US" sz="1200" kern="1200" dirty="0" smtClean="0">
                <a:solidFill>
                  <a:schemeClr val="tx1"/>
                </a:solidFill>
                <a:effectLst/>
                <a:latin typeface="+mn-lt"/>
                <a:ea typeface="+mn-ea"/>
                <a:cs typeface="+mn-cs"/>
              </a:rPr>
              <a:t>. If the problem is distorted reasoning, we need a wholesale restructuring of the mind. </a:t>
            </a:r>
          </a:p>
          <a:p>
            <a:endParaRPr lang="en-US" dirty="0" smtClean="0"/>
          </a:p>
          <a:p>
            <a:endParaRPr lang="en-US" dirty="0" smtClean="0"/>
          </a:p>
          <a:p>
            <a:r>
              <a:rPr lang="en-US" dirty="0" smtClean="0"/>
              <a:t>Have the mind of Christ – </a:t>
            </a:r>
          </a:p>
          <a:p>
            <a:r>
              <a:rPr lang="en-US" dirty="0" smtClean="0"/>
              <a:t>Word of Christ dwell in –</a:t>
            </a:r>
          </a:p>
          <a:p>
            <a:r>
              <a:rPr lang="en-US" dirty="0" smtClean="0"/>
              <a:t>Receive with meekness the engrafted word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passage is a rejection of the Gentile way of life, not a rejection of the Gentiles as persons (which would be strange for one who saw himself as the apostle to the Gentiles, cf. 3:1). Paul’s statements here are both a rejection of the dominant lifestyle of the society in which the readers lived and a call for them to reject it.</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Put off – Put On --  the changing of our ACTIONS</a:t>
            </a:r>
            <a:r>
              <a:rPr lang="is-IS" dirty="0" smtClean="0"/>
              <a:t>…</a:t>
            </a:r>
          </a:p>
          <a:p>
            <a:r>
              <a:rPr lang="is-IS" dirty="0" smtClean="0"/>
              <a:t>This comes from changing our THINKING ... </a:t>
            </a:r>
          </a:p>
          <a:p>
            <a:endParaRPr lang="is-IS" dirty="0" smtClean="0"/>
          </a:p>
          <a:p>
            <a:r>
              <a:rPr lang="is-IS" dirty="0" smtClean="0">
                <a:sym typeface="Wingdings"/>
              </a:rPr>
              <a:t>  Coupled with such is the changing of our DESIRES...  ‘godly sorrow’ – ‘joy in the LORD’ -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 change of the MIND - learning DESIRE of right things.</a:t>
            </a:r>
            <a:r>
              <a:rPr lang="en-US" sz="1200" kern="1200" dirty="0" smtClean="0">
                <a:solidFill>
                  <a:schemeClr val="tx1"/>
                </a:solidFill>
                <a:effectLst/>
                <a:latin typeface="+mn-lt"/>
                <a:ea typeface="+mn-ea"/>
                <a:cs typeface="+mn-cs"/>
              </a:rPr>
              <a:t> Thus, the 'list' of outward actions is NOT the focus, but the fact that we tend to do what we desire. THUS, when the DESIRE changes, the outward acts change. The outward then is a BARAMOTER telling us where our desires actually lie!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Ancient Greeks like the Cynics and Stoics knew that desires corrupt and destroy life; they therefore sought to be free of desire. In fact, they viewed passions as diseases of the mind. Living free of desire was considered the mark of wisdom and maturity. But no one can live free of desire, and the solution is not the rejection of desires, but their subjection to God.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will be no desire of one and fulfilling of the other - Jesus, Matt. 6:    cannot SERVE two masters..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have given themselves over to sensuality for the practice of every kind of impurity with greediness.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swinging tide of ‘moral thought’ – </a:t>
            </a:r>
          </a:p>
          <a:p>
            <a:r>
              <a:rPr lang="en-US" dirty="0" smtClean="0"/>
              <a:t>Ethics NOW seem to be in the hands of </a:t>
            </a:r>
          </a:p>
          <a:p>
            <a:pPr marL="171450" indent="-171450">
              <a:buFont typeface="Arial"/>
              <a:buChar char="•"/>
            </a:pPr>
            <a:r>
              <a:rPr lang="en-US" sz="1200" dirty="0" smtClean="0"/>
              <a:t>Entertainment</a:t>
            </a:r>
          </a:p>
          <a:p>
            <a:pPr marL="171450" indent="-171450">
              <a:buFont typeface="Arial"/>
              <a:buChar char="•"/>
            </a:pPr>
            <a:r>
              <a:rPr lang="en-US" sz="1200" dirty="0" smtClean="0"/>
              <a:t> News</a:t>
            </a:r>
          </a:p>
          <a:p>
            <a:pPr marL="171450" indent="-171450">
              <a:buFont typeface="Arial"/>
              <a:buChar char="•"/>
            </a:pPr>
            <a:r>
              <a:rPr lang="en-US" sz="1200" dirty="0" smtClean="0"/>
              <a:t> “Science”</a:t>
            </a:r>
          </a:p>
          <a:p>
            <a:pPr marL="171450" indent="-171450">
              <a:buFont typeface="Arial"/>
              <a:buChar char="•"/>
            </a:pPr>
            <a:r>
              <a:rPr lang="en-US" sz="1200" dirty="0" smtClean="0"/>
              <a:t> Politicians / courts</a:t>
            </a:r>
          </a:p>
          <a:p>
            <a:pPr marL="171450" indent="-171450">
              <a:buFont typeface="Arial"/>
              <a:buChar char="•"/>
            </a:pPr>
            <a:r>
              <a:rPr lang="en-US" sz="1200" dirty="0" smtClean="0"/>
              <a:t>Political Correctness</a:t>
            </a:r>
          </a:p>
          <a:p>
            <a:pPr marL="0" indent="0">
              <a:buFont typeface="Arial"/>
              <a:buNone/>
            </a:pPr>
            <a:r>
              <a:rPr lang="en-US" dirty="0" smtClean="0"/>
              <a:t>Politically</a:t>
            </a:r>
            <a:r>
              <a:rPr lang="en-US" baseline="0" dirty="0" smtClean="0"/>
              <a:t> correct ? Means majority opinion? </a:t>
            </a:r>
          </a:p>
          <a:p>
            <a:endParaRPr lang="en-US" baseline="0" dirty="0" smtClean="0"/>
          </a:p>
          <a:p>
            <a:r>
              <a:rPr lang="en-US" baseline="0" dirty="0" smtClean="0"/>
              <a:t>Still our problem – how we THINK.</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problem with the OLD life is not the 'sin', but the wrongheadedness of its thinking!</a:t>
            </a:r>
          </a:p>
          <a:p>
            <a:r>
              <a:rPr lang="en-US" sz="1200" b="1" kern="1200" dirty="0" smtClean="0">
                <a:solidFill>
                  <a:schemeClr val="tx1"/>
                </a:solidFill>
                <a:effectLst/>
                <a:latin typeface="+mn-lt"/>
                <a:ea typeface="+mn-ea"/>
                <a:cs typeface="+mn-cs"/>
              </a:rPr>
              <a:t>Sin as futility of the mind</a:t>
            </a:r>
            <a:r>
              <a:rPr lang="en-US" sz="1200" kern="1200" dirty="0" smtClean="0">
                <a:solidFill>
                  <a:schemeClr val="tx1"/>
                </a:solidFill>
                <a:effectLst/>
                <a:latin typeface="+mn-lt"/>
                <a:ea typeface="+mn-ea"/>
                <a:cs typeface="+mn-cs"/>
              </a:rPr>
              <a:t>. Paul’s primary concern is not with a list of specific sins, but with a distortion and disorientation of the mind. Several expressions convey this thought:</a:t>
            </a:r>
          </a:p>
          <a:p>
            <a:r>
              <a:rPr lang="en-US" sz="1200" kern="1200" dirty="0" smtClean="0">
                <a:solidFill>
                  <a:schemeClr val="tx1"/>
                </a:solidFill>
                <a:effectLst/>
                <a:latin typeface="+mn-lt"/>
                <a:ea typeface="+mn-ea"/>
                <a:cs typeface="+mn-cs"/>
              </a:rPr>
              <a:t>(1) 	“futility of their thinking” (v. 17)</a:t>
            </a:r>
          </a:p>
          <a:p>
            <a:r>
              <a:rPr lang="en-US" sz="1200" kern="1200" dirty="0" smtClean="0">
                <a:solidFill>
                  <a:schemeClr val="tx1"/>
                </a:solidFill>
                <a:effectLst/>
                <a:latin typeface="+mn-lt"/>
                <a:ea typeface="+mn-ea"/>
                <a:cs typeface="+mn-cs"/>
              </a:rPr>
              <a:t>(2) 	“darkened in their understanding” (v. 18)</a:t>
            </a:r>
          </a:p>
          <a:p>
            <a:r>
              <a:rPr lang="en-US" sz="1200" kern="1200" dirty="0" smtClean="0">
                <a:solidFill>
                  <a:schemeClr val="tx1"/>
                </a:solidFill>
                <a:effectLst/>
                <a:latin typeface="+mn-lt"/>
                <a:ea typeface="+mn-ea"/>
                <a:cs typeface="+mn-cs"/>
              </a:rPr>
              <a:t>(3) 	“ignorance that is in them” (v. 18)</a:t>
            </a:r>
          </a:p>
          <a:p>
            <a:r>
              <a:rPr lang="en-US" sz="1200" kern="1200" dirty="0" smtClean="0">
                <a:solidFill>
                  <a:schemeClr val="tx1"/>
                </a:solidFill>
                <a:effectLst/>
                <a:latin typeface="+mn-lt"/>
                <a:ea typeface="+mn-ea"/>
                <a:cs typeface="+mn-cs"/>
              </a:rPr>
              <a:t>(4) 	“due to the hardening of their hearts” (v. 18)</a:t>
            </a:r>
          </a:p>
          <a:p>
            <a:r>
              <a:rPr lang="en-US" sz="1200" kern="1200" dirty="0" smtClean="0">
                <a:solidFill>
                  <a:schemeClr val="tx1"/>
                </a:solidFill>
                <a:effectLst/>
                <a:latin typeface="+mn-lt"/>
                <a:ea typeface="+mn-ea"/>
                <a:cs typeface="+mn-cs"/>
              </a:rPr>
              <a:t>(5) 	“continual lust” (v. 19)</a:t>
            </a:r>
          </a:p>
          <a:p>
            <a:r>
              <a:rPr lang="en-US" sz="1200" kern="1200" dirty="0" smtClean="0">
                <a:solidFill>
                  <a:schemeClr val="tx1"/>
                </a:solidFill>
                <a:effectLst/>
                <a:latin typeface="+mn-lt"/>
                <a:ea typeface="+mn-ea"/>
                <a:cs typeface="+mn-cs"/>
              </a:rPr>
              <a:t>(6) 	“deceitful desires” (v. 22).</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word translated “futility” (</a:t>
            </a:r>
            <a:r>
              <a:rPr lang="en-US" sz="1200" i="1" kern="1200" dirty="0" err="1" smtClean="0">
                <a:solidFill>
                  <a:schemeClr val="tx1"/>
                </a:solidFill>
                <a:effectLst/>
                <a:latin typeface="+mn-lt"/>
                <a:ea typeface="+mn-ea"/>
                <a:cs typeface="+mn-cs"/>
              </a:rPr>
              <a:t>mataiotes</a:t>
            </a:r>
            <a:r>
              <a:rPr lang="en-US" sz="1200" kern="1200" dirty="0" smtClean="0">
                <a:solidFill>
                  <a:schemeClr val="tx1"/>
                </a:solidFill>
                <a:effectLst/>
                <a:latin typeface="+mn-lt"/>
                <a:ea typeface="+mn-ea"/>
                <a:cs typeface="+mn-cs"/>
              </a:rPr>
              <a:t>) expresses meaninglessness, uselessness, worthlessness, or emptiness. The majority of the occurrences of this word in the LXX are in Ecclesiastes to express the meaninglessness of life.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Result of such ‘thinking’ - </a:t>
            </a:r>
          </a:p>
          <a:p>
            <a:endParaRPr lang="en-US" sz="1200" dirty="0" smtClean="0"/>
          </a:p>
          <a:p>
            <a:r>
              <a:rPr lang="en-US" sz="1200" dirty="0" smtClean="0"/>
              <a:t>have given themselves over to sensuality for the practice of every kind of impurity with greediness. </a:t>
            </a:r>
          </a:p>
          <a:p>
            <a:endParaRPr lang="en-US" sz="1200" b="1" dirty="0" smtClean="0"/>
          </a:p>
          <a:p>
            <a:r>
              <a:rPr lang="en-US" sz="1200" b="1" dirty="0" smtClean="0">
                <a:sym typeface="Wingdings"/>
              </a:rPr>
              <a:t>  </a:t>
            </a:r>
            <a:r>
              <a:rPr lang="en-US" sz="1200" b="1" dirty="0" smtClean="0"/>
              <a:t>BUT NOW WE ARE TO BE DIFFERENT!</a:t>
            </a:r>
          </a:p>
          <a:p>
            <a:r>
              <a:rPr lang="en-US" sz="1200" b="1" dirty="0" smtClean="0"/>
              <a:t>But you did not learn Christ in this way,</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BUT NOW WE ARE TO BE DIFFERENT!</a:t>
            </a:r>
          </a:p>
          <a:p>
            <a:r>
              <a:rPr lang="en-US" sz="1200" dirty="0" smtClean="0"/>
              <a:t>But you did not learn Christ in this way, </a:t>
            </a:r>
          </a:p>
          <a:p>
            <a:endParaRPr lang="en-US" sz="1200" dirty="0" smtClean="0"/>
          </a:p>
          <a:p>
            <a:r>
              <a:rPr lang="en-US" sz="1200" dirty="0" smtClean="0">
                <a:sym typeface="Wingdings"/>
              </a:rPr>
              <a:t> PUT OFF and ‘put on’ – change in our way of life.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Put off - Put On -- both 'aorist', NOT past tense, but 'timeless' in this text...</a:t>
            </a:r>
          </a:p>
          <a:p>
            <a:r>
              <a:rPr lang="en-US" sz="1200" kern="1200" dirty="0" smtClean="0">
                <a:solidFill>
                  <a:schemeClr val="tx1"/>
                </a:solidFill>
                <a:effectLst/>
                <a:latin typeface="+mn-lt"/>
                <a:ea typeface="+mn-ea"/>
                <a:cs typeface="+mn-cs"/>
              </a:rPr>
              <a:t>Renewed in the spirit of your mind - the ACTION that produces the put-off / put on!</a:t>
            </a:r>
          </a:p>
          <a:p>
            <a:r>
              <a:rPr lang="en-US" sz="1200" kern="1200" dirty="0" smtClean="0">
                <a:solidFill>
                  <a:schemeClr val="tx1"/>
                </a:solidFill>
                <a:effectLst/>
                <a:latin typeface="+mn-lt"/>
                <a:ea typeface="+mn-ea"/>
                <a:cs typeface="+mn-cs"/>
              </a:rPr>
              <a:t>The present tense, which shows ongoing action, describes the continual corruption of the old being (v. 22) and the continual renewing of the mind (v. 23). Both items are important. The old being is in a state of ever-deepening corruption, and the Christian life is an ever-increasing renewal of the mind (see 2 Cor. 3:18; 4:16).</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a:t>
            </a:r>
            <a:r>
              <a:rPr lang="en-US" sz="1200" b="1" kern="1200" dirty="0" smtClean="0">
                <a:solidFill>
                  <a:schemeClr val="tx1"/>
                </a:solidFill>
                <a:effectLst/>
                <a:latin typeface="+mn-lt"/>
                <a:ea typeface="+mn-ea"/>
                <a:cs typeface="+mn-cs"/>
              </a:rPr>
              <a:t>Renewing Our Minds </a:t>
            </a:r>
            <a:r>
              <a:rPr lang="en-US" sz="1200" b="1" kern="1200" dirty="0" err="1" smtClean="0">
                <a:solidFill>
                  <a:schemeClr val="tx1"/>
                </a:solidFill>
                <a:effectLst/>
                <a:latin typeface="+mn-lt"/>
                <a:ea typeface="+mn-ea"/>
                <a:cs typeface="+mn-cs"/>
              </a:rPr>
              <a:t>Eph</a:t>
            </a:r>
            <a:r>
              <a:rPr lang="en-US" sz="1200" b="1" kern="1200" dirty="0" smtClean="0">
                <a:solidFill>
                  <a:schemeClr val="tx1"/>
                </a:solidFill>
                <a:effectLst/>
                <a:latin typeface="+mn-lt"/>
                <a:ea typeface="+mn-ea"/>
                <a:cs typeface="+mn-cs"/>
              </a:rPr>
              <a:t> 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transition of 'theology' and 'Christian living' is at the core of this section. In fact, the rest (4:25 - 6:24) is commentary on what this looks like as it is accomplished.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Renewing Our Minds </a:t>
            </a:r>
            <a:r>
              <a:rPr lang="en-US" sz="1200" b="1" kern="1200" dirty="0" err="1" smtClean="0">
                <a:solidFill>
                  <a:schemeClr val="tx1"/>
                </a:solidFill>
                <a:effectLst/>
                <a:latin typeface="+mn-lt"/>
                <a:ea typeface="+mn-ea"/>
                <a:cs typeface="+mn-cs"/>
              </a:rPr>
              <a:t>Eph</a:t>
            </a:r>
            <a:r>
              <a:rPr lang="en-US" sz="1200" b="1" kern="1200" dirty="0" smtClean="0">
                <a:solidFill>
                  <a:schemeClr val="tx1"/>
                </a:solidFill>
                <a:effectLst/>
                <a:latin typeface="+mn-lt"/>
                <a:ea typeface="+mn-ea"/>
                <a:cs typeface="+mn-cs"/>
              </a:rPr>
              <a:t> 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transition of 'theology' and 'Christian living' is at the core of this section. In fact, the rest (4:25 - 6:24) is commentary on what this looks like as it is accomplished.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Put off - Put On -- both 'aorist', NOT past tense, but 'timeless' in this text...</a:t>
            </a:r>
          </a:p>
          <a:p>
            <a:r>
              <a:rPr lang="en-US" sz="1200" kern="1200" dirty="0" smtClean="0">
                <a:solidFill>
                  <a:schemeClr val="tx1"/>
                </a:solidFill>
                <a:effectLst/>
                <a:latin typeface="+mn-lt"/>
                <a:ea typeface="+mn-ea"/>
                <a:cs typeface="+mn-cs"/>
              </a:rPr>
              <a:t>Renewed in the spirit of your mind - the ACTION that produces the put-off / put on!</a:t>
            </a:r>
          </a:p>
          <a:p>
            <a:r>
              <a:rPr lang="en-US" sz="1200" kern="1200" dirty="0" smtClean="0">
                <a:solidFill>
                  <a:schemeClr val="tx1"/>
                </a:solidFill>
                <a:effectLst/>
                <a:latin typeface="+mn-lt"/>
                <a:ea typeface="+mn-ea"/>
                <a:cs typeface="+mn-cs"/>
              </a:rPr>
              <a:t>The present tense, which shows ongoing action, describes the continual corruption of the old being (v. 22) and the continual renewing of the mind (v. 23). Both items are important. The old being is in a state of ever-deepening corruption, and the Christian life is an ever-increasing renewal of the mind (see 2 Cor. 3:18; 4:16).</a:t>
            </a:r>
          </a:p>
          <a:p>
            <a:endParaRPr lang="en-US" dirty="0" smtClean="0"/>
          </a:p>
          <a:p>
            <a:pPr rtl="0"/>
            <a:r>
              <a:rPr lang="en-US" sz="1200" dirty="0" smtClean="0"/>
              <a:t>	</a:t>
            </a:r>
            <a:r>
              <a:rPr lang="en-US" sz="1200" b="1" dirty="0" smtClean="0"/>
              <a:t>20 	But you did not learn Christ in this way,</a:t>
            </a:r>
          </a:p>
          <a:p>
            <a:pPr rtl="0"/>
            <a:r>
              <a:rPr lang="en-US" sz="1200" dirty="0" smtClean="0"/>
              <a:t>	</a:t>
            </a:r>
            <a:r>
              <a:rPr lang="en-US" sz="1200" b="1" dirty="0" smtClean="0"/>
              <a:t>21 	if indeed you have heard Him and have been taught in Him, just as truth is in Jesus,</a:t>
            </a:r>
          </a:p>
          <a:p>
            <a:pPr rtl="0"/>
            <a:r>
              <a:rPr lang="en-US" sz="1200" dirty="0" smtClean="0"/>
              <a:t>	</a:t>
            </a:r>
            <a:r>
              <a:rPr lang="en-US" sz="1200" b="1" dirty="0" smtClean="0"/>
              <a:t>22 	that, in reference to your former manner of life, you lay aside the old self, which is being corrupted in accordance with the lusts of deceit,</a:t>
            </a:r>
          </a:p>
          <a:p>
            <a:pPr rtl="0"/>
            <a:r>
              <a:rPr lang="en-US" sz="1200" dirty="0" smtClean="0"/>
              <a:t>	</a:t>
            </a:r>
            <a:r>
              <a:rPr lang="en-US" sz="1200" b="1" dirty="0" smtClean="0"/>
              <a:t>23 	and that you be renewed in the spirit of your mind,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problem with the OLD life is not the 'sin', but the wrongheadedness of its thinking!</a:t>
            </a:r>
          </a:p>
          <a:p>
            <a:r>
              <a:rPr lang="en-US" sz="1200" b="1" kern="1200" dirty="0" smtClean="0">
                <a:solidFill>
                  <a:schemeClr val="tx1"/>
                </a:solidFill>
                <a:effectLst/>
                <a:latin typeface="+mn-lt"/>
                <a:ea typeface="+mn-ea"/>
                <a:cs typeface="+mn-cs"/>
              </a:rPr>
              <a:t>Sin as futility of the mind</a:t>
            </a:r>
            <a:r>
              <a:rPr lang="en-US" sz="1200" kern="1200" dirty="0" smtClean="0">
                <a:solidFill>
                  <a:schemeClr val="tx1"/>
                </a:solidFill>
                <a:effectLst/>
                <a:latin typeface="+mn-lt"/>
                <a:ea typeface="+mn-ea"/>
                <a:cs typeface="+mn-cs"/>
              </a:rPr>
              <a:t>. Paul’s primary concern is not with a list of specific sins, but with a distortion and disorientation of the mind. Several expressions convey this thought:</a:t>
            </a:r>
          </a:p>
          <a:p>
            <a:r>
              <a:rPr lang="en-US" sz="1200" kern="1200" dirty="0" smtClean="0">
                <a:solidFill>
                  <a:schemeClr val="tx1"/>
                </a:solidFill>
                <a:effectLst/>
                <a:latin typeface="+mn-lt"/>
                <a:ea typeface="+mn-ea"/>
                <a:cs typeface="+mn-cs"/>
              </a:rPr>
              <a:t>(1) 	“futility of their thinking” (v. 17)</a:t>
            </a:r>
          </a:p>
          <a:p>
            <a:r>
              <a:rPr lang="en-US" sz="1200" kern="1200" dirty="0" smtClean="0">
                <a:solidFill>
                  <a:schemeClr val="tx1"/>
                </a:solidFill>
                <a:effectLst/>
                <a:latin typeface="+mn-lt"/>
                <a:ea typeface="+mn-ea"/>
                <a:cs typeface="+mn-cs"/>
              </a:rPr>
              <a:t>(2) 	“darkened in their understanding” (v. 18)</a:t>
            </a:r>
          </a:p>
          <a:p>
            <a:r>
              <a:rPr lang="en-US" sz="1200" kern="1200" dirty="0" smtClean="0">
                <a:solidFill>
                  <a:schemeClr val="tx1"/>
                </a:solidFill>
                <a:effectLst/>
                <a:latin typeface="+mn-lt"/>
                <a:ea typeface="+mn-ea"/>
                <a:cs typeface="+mn-cs"/>
              </a:rPr>
              <a:t>(3) 	“ignorance that is in them” (v. 18)</a:t>
            </a:r>
          </a:p>
          <a:p>
            <a:r>
              <a:rPr lang="en-US" sz="1200" kern="1200" dirty="0" smtClean="0">
                <a:solidFill>
                  <a:schemeClr val="tx1"/>
                </a:solidFill>
                <a:effectLst/>
                <a:latin typeface="+mn-lt"/>
                <a:ea typeface="+mn-ea"/>
                <a:cs typeface="+mn-cs"/>
              </a:rPr>
              <a:t>(4) 	“due to the hardening of their hearts” (v. 18)</a:t>
            </a:r>
          </a:p>
          <a:p>
            <a:r>
              <a:rPr lang="en-US" sz="1200" kern="1200" dirty="0" smtClean="0">
                <a:solidFill>
                  <a:schemeClr val="tx1"/>
                </a:solidFill>
                <a:effectLst/>
                <a:latin typeface="+mn-lt"/>
                <a:ea typeface="+mn-ea"/>
                <a:cs typeface="+mn-cs"/>
              </a:rPr>
              <a:t>(5) 	“continual lust” (v. 19)</a:t>
            </a:r>
          </a:p>
          <a:p>
            <a:r>
              <a:rPr lang="en-US" sz="1200" kern="1200" dirty="0" smtClean="0">
                <a:solidFill>
                  <a:schemeClr val="tx1"/>
                </a:solidFill>
                <a:effectLst/>
                <a:latin typeface="+mn-lt"/>
                <a:ea typeface="+mn-ea"/>
                <a:cs typeface="+mn-cs"/>
              </a:rPr>
              <a:t>(6) 	“deceitful desires” (v. 22).</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word translated “futility” (</a:t>
            </a:r>
            <a:r>
              <a:rPr lang="en-US" sz="1200" i="1" kern="1200" dirty="0" err="1" smtClean="0">
                <a:solidFill>
                  <a:schemeClr val="tx1"/>
                </a:solidFill>
                <a:effectLst/>
                <a:latin typeface="+mn-lt"/>
                <a:ea typeface="+mn-ea"/>
                <a:cs typeface="+mn-cs"/>
              </a:rPr>
              <a:t>mataiotes</a:t>
            </a:r>
            <a:r>
              <a:rPr lang="en-US" sz="1200" kern="1200" dirty="0" smtClean="0">
                <a:solidFill>
                  <a:schemeClr val="tx1"/>
                </a:solidFill>
                <a:effectLst/>
                <a:latin typeface="+mn-lt"/>
                <a:ea typeface="+mn-ea"/>
                <a:cs typeface="+mn-cs"/>
              </a:rPr>
              <a:t>) expresses meaninglessness, uselessness, worthlessness, or emptiness. The majority of the occurrences of this word in the LXX are in Ecclesiastes to express the meaninglessness of life.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Learn Christ</a:t>
            </a:r>
            <a:br>
              <a:rPr lang="en-US" sz="9600" dirty="0" smtClean="0"/>
            </a:br>
            <a:r>
              <a:rPr lang="en-US" sz="9600" dirty="0" smtClean="0"/>
              <a:t>Learn to Think</a:t>
            </a:r>
            <a:endParaRPr lang="en-US" sz="9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Change our Thinking to change our actions.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Change our</a:t>
            </a:r>
            <a:br>
              <a:rPr lang="en-US" sz="8000" dirty="0" smtClean="0"/>
            </a:br>
            <a:r>
              <a:rPr lang="en-US" sz="8000" dirty="0" smtClean="0"/>
              <a:t>Desires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Renewing</a:t>
            </a:r>
            <a:br>
              <a:rPr lang="en-US" sz="8000" dirty="0" smtClean="0"/>
            </a:br>
            <a:r>
              <a:rPr lang="en-US" sz="8000" dirty="0" smtClean="0"/>
              <a:t>our </a:t>
            </a:r>
            <a:br>
              <a:rPr lang="en-US" sz="8000" dirty="0" smtClean="0"/>
            </a:br>
            <a:r>
              <a:rPr lang="en-US" sz="8000" dirty="0" smtClean="0"/>
              <a:t>Thinking</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Eph. 4:17-24</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a:xfrm>
            <a:off x="457200" y="31680"/>
            <a:ext cx="8229600" cy="1455317"/>
          </a:xfrm>
        </p:spPr>
        <p:txBody>
          <a:bodyPr/>
          <a:lstStyle/>
          <a:p>
            <a:r>
              <a:rPr lang="en-US" sz="7200" dirty="0" smtClean="0">
                <a:solidFill>
                  <a:srgbClr val="FFFF00"/>
                </a:solidFill>
              </a:rPr>
              <a:t>Morals / Ethics ?</a:t>
            </a:r>
            <a:endParaRPr lang="en-US" sz="7200" dirty="0">
              <a:solidFill>
                <a:srgbClr val="FFFF00"/>
              </a:solidFill>
            </a:endParaRPr>
          </a:p>
        </p:txBody>
      </p:sp>
      <p:sp>
        <p:nvSpPr>
          <p:cNvPr id="5" name="Content Placeholder 4"/>
          <p:cNvSpPr>
            <a:spLocks noGrp="1"/>
          </p:cNvSpPr>
          <p:nvPr>
            <p:ph idx="1"/>
          </p:nvPr>
        </p:nvSpPr>
        <p:spPr>
          <a:xfrm>
            <a:off x="736600" y="1486997"/>
            <a:ext cx="8241748" cy="5234479"/>
          </a:xfrm>
        </p:spPr>
        <p:txBody>
          <a:bodyPr>
            <a:normAutofit fontScale="92500" lnSpcReduction="10000"/>
          </a:bodyPr>
          <a:lstStyle/>
          <a:p>
            <a:r>
              <a:rPr lang="en-US" sz="6600" dirty="0" smtClean="0"/>
              <a:t> Entertainment</a:t>
            </a:r>
          </a:p>
          <a:p>
            <a:r>
              <a:rPr lang="en-US" sz="6600" dirty="0"/>
              <a:t> </a:t>
            </a:r>
            <a:r>
              <a:rPr lang="en-US" sz="6600" dirty="0" smtClean="0"/>
              <a:t>News</a:t>
            </a:r>
          </a:p>
          <a:p>
            <a:r>
              <a:rPr lang="en-US" sz="6600" dirty="0"/>
              <a:t> </a:t>
            </a:r>
            <a:r>
              <a:rPr lang="en-US" sz="6600" dirty="0" smtClean="0"/>
              <a:t>“Science”</a:t>
            </a:r>
          </a:p>
          <a:p>
            <a:r>
              <a:rPr lang="en-US" sz="6600" dirty="0"/>
              <a:t> </a:t>
            </a:r>
            <a:r>
              <a:rPr lang="en-US" sz="6600" dirty="0" smtClean="0"/>
              <a:t>Politicians / courts</a:t>
            </a:r>
          </a:p>
          <a:p>
            <a:r>
              <a:rPr lang="en-US" sz="6600" dirty="0" smtClean="0"/>
              <a:t> Political </a:t>
            </a:r>
            <a:r>
              <a:rPr lang="en-US" sz="6600" dirty="0"/>
              <a:t>Correctness</a:t>
            </a:r>
          </a:p>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OLD Ways</a:t>
            </a:r>
            <a:endParaRPr lang="en-US" dirty="0"/>
          </a:p>
        </p:txBody>
      </p:sp>
      <p:sp>
        <p:nvSpPr>
          <p:cNvPr id="5" name="Content Placeholder 4"/>
          <p:cNvSpPr>
            <a:spLocks noGrp="1"/>
          </p:cNvSpPr>
          <p:nvPr>
            <p:ph idx="1"/>
          </p:nvPr>
        </p:nvSpPr>
        <p:spPr/>
        <p:txBody>
          <a:bodyPr>
            <a:normAutofit fontScale="92500"/>
          </a:bodyPr>
          <a:lstStyle/>
          <a:p>
            <a:pPr marL="0" indent="0">
              <a:buNone/>
            </a:pPr>
            <a:r>
              <a:rPr lang="en-US" dirty="0" smtClean="0"/>
              <a:t>17 “</a:t>
            </a:r>
            <a:r>
              <a:rPr lang="en-US" dirty="0"/>
              <a:t>futility of their thinking</a:t>
            </a:r>
            <a:r>
              <a:rPr lang="en-US" dirty="0" smtClean="0"/>
              <a:t>”</a:t>
            </a:r>
            <a:endParaRPr lang="en-US" dirty="0"/>
          </a:p>
          <a:p>
            <a:pPr marL="0" indent="0">
              <a:buNone/>
            </a:pPr>
            <a:r>
              <a:rPr lang="en-US" dirty="0" smtClean="0"/>
              <a:t>18 “</a:t>
            </a:r>
            <a:r>
              <a:rPr lang="en-US" dirty="0"/>
              <a:t>darkened in their understanding</a:t>
            </a:r>
            <a:r>
              <a:rPr lang="en-US" dirty="0" smtClean="0"/>
              <a:t>”</a:t>
            </a:r>
            <a:endParaRPr lang="en-US" dirty="0"/>
          </a:p>
          <a:p>
            <a:pPr marL="0" indent="0">
              <a:buNone/>
            </a:pPr>
            <a:r>
              <a:rPr lang="en-US" dirty="0" smtClean="0"/>
              <a:t>18 “</a:t>
            </a:r>
            <a:r>
              <a:rPr lang="en-US" dirty="0"/>
              <a:t>ignorance that is in them</a:t>
            </a:r>
            <a:r>
              <a:rPr lang="en-US" dirty="0" smtClean="0"/>
              <a:t>”</a:t>
            </a:r>
            <a:endParaRPr lang="en-US" dirty="0"/>
          </a:p>
          <a:p>
            <a:pPr marL="0" indent="0">
              <a:buNone/>
            </a:pPr>
            <a:r>
              <a:rPr lang="en-US" dirty="0" smtClean="0"/>
              <a:t>18 “the </a:t>
            </a:r>
            <a:r>
              <a:rPr lang="en-US" dirty="0"/>
              <a:t>hardening of their hearts” </a:t>
            </a:r>
          </a:p>
          <a:p>
            <a:pPr marL="0" indent="0">
              <a:buNone/>
            </a:pPr>
            <a:r>
              <a:rPr lang="en-US" dirty="0" smtClean="0"/>
              <a:t>19 “</a:t>
            </a:r>
            <a:r>
              <a:rPr lang="en-US" dirty="0"/>
              <a:t>continual lust” </a:t>
            </a:r>
          </a:p>
          <a:p>
            <a:pPr marL="0" indent="0">
              <a:buNone/>
            </a:pPr>
            <a:r>
              <a:rPr lang="en-US" dirty="0" smtClean="0"/>
              <a:t>22 “</a:t>
            </a:r>
            <a:r>
              <a:rPr lang="en-US" dirty="0"/>
              <a:t>deceitful desires</a:t>
            </a:r>
            <a:r>
              <a:rPr lang="en-US" dirty="0" smtClean="0"/>
              <a:t>”</a:t>
            </a:r>
            <a:endParaRPr lang="en-US" dirty="0"/>
          </a:p>
        </p:txBody>
      </p:sp>
    </p:spTree>
    <p:extLst>
      <p:ext uri="{BB962C8B-B14F-4D97-AF65-F5344CB8AC3E}">
        <p14:creationId xmlns:p14="http://schemas.microsoft.com/office/powerpoint/2010/main" val="2261648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03200" y="0"/>
            <a:ext cx="8686800" cy="6857999"/>
          </a:xfrm>
        </p:spPr>
        <p:txBody>
          <a:bodyPr/>
          <a:lstStyle/>
          <a:p>
            <a:r>
              <a:rPr lang="en-US" sz="7200" dirty="0"/>
              <a:t>have given themselves over to sensuality for the practice of every kind of impurity with greediness</a:t>
            </a:r>
            <a:r>
              <a:rPr lang="en-US" sz="7200" dirty="0" smtClean="0"/>
              <a:t>.</a:t>
            </a:r>
            <a:endParaRPr lang="en-US" sz="7200" dirty="0"/>
          </a:p>
        </p:txBody>
      </p:sp>
    </p:spTree>
    <p:extLst>
      <p:ext uri="{BB962C8B-B14F-4D97-AF65-F5344CB8AC3E}">
        <p14:creationId xmlns:p14="http://schemas.microsoft.com/office/powerpoint/2010/main" val="34275386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03200" y="0"/>
            <a:ext cx="8686800" cy="6857999"/>
          </a:xfrm>
        </p:spPr>
        <p:txBody>
          <a:bodyPr/>
          <a:lstStyle/>
          <a:p>
            <a:r>
              <a:rPr lang="en-US" sz="8000" dirty="0"/>
              <a:t>But you did not learn Christ in this way,</a:t>
            </a:r>
            <a:endParaRPr lang="en-US" sz="8000" dirty="0"/>
          </a:p>
        </p:txBody>
      </p:sp>
    </p:spTree>
    <p:extLst>
      <p:ext uri="{BB962C8B-B14F-4D97-AF65-F5344CB8AC3E}">
        <p14:creationId xmlns:p14="http://schemas.microsoft.com/office/powerpoint/2010/main" val="18944867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endParaRPr lang="en-US"/>
          </a:p>
        </p:txBody>
      </p:sp>
      <p:sp>
        <p:nvSpPr>
          <p:cNvPr id="5" name="TextBox 4"/>
          <p:cNvSpPr txBox="1"/>
          <p:nvPr/>
        </p:nvSpPr>
        <p:spPr>
          <a:xfrm>
            <a:off x="254000" y="1512397"/>
            <a:ext cx="3121367" cy="1323439"/>
          </a:xfrm>
          <a:prstGeom prst="rect">
            <a:avLst/>
          </a:prstGeom>
          <a:solidFill>
            <a:schemeClr val="accent2"/>
          </a:solidFill>
        </p:spPr>
        <p:txBody>
          <a:bodyPr wrap="none" rtlCol="0">
            <a:spAutoFit/>
          </a:bodyPr>
          <a:lstStyle/>
          <a:p>
            <a:r>
              <a:rPr lang="en-US" sz="8000" dirty="0" smtClean="0"/>
              <a:t>Put Off</a:t>
            </a:r>
            <a:endParaRPr lang="en-US" sz="8000" dirty="0"/>
          </a:p>
        </p:txBody>
      </p:sp>
      <p:sp>
        <p:nvSpPr>
          <p:cNvPr id="9" name="TextBox 8"/>
          <p:cNvSpPr txBox="1"/>
          <p:nvPr/>
        </p:nvSpPr>
        <p:spPr>
          <a:xfrm>
            <a:off x="5565433" y="1528833"/>
            <a:ext cx="3047529" cy="1323439"/>
          </a:xfrm>
          <a:prstGeom prst="rect">
            <a:avLst/>
          </a:prstGeom>
          <a:solidFill>
            <a:schemeClr val="accent2"/>
          </a:solidFill>
        </p:spPr>
        <p:txBody>
          <a:bodyPr wrap="none" rtlCol="0">
            <a:spAutoFit/>
          </a:bodyPr>
          <a:lstStyle/>
          <a:p>
            <a:r>
              <a:rPr lang="en-US" sz="8000" dirty="0" smtClean="0"/>
              <a:t>Put On</a:t>
            </a:r>
            <a:endParaRPr lang="en-US" sz="8000" dirty="0"/>
          </a:p>
        </p:txBody>
      </p:sp>
      <p:sp>
        <p:nvSpPr>
          <p:cNvPr id="7" name="Right Arrow 6"/>
          <p:cNvSpPr/>
          <p:nvPr/>
        </p:nvSpPr>
        <p:spPr>
          <a:xfrm>
            <a:off x="3708400" y="1716843"/>
            <a:ext cx="1600200" cy="78879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endParaRPr lang="en-US"/>
          </a:p>
        </p:txBody>
      </p:sp>
      <p:sp>
        <p:nvSpPr>
          <p:cNvPr id="5" name="TextBox 4"/>
          <p:cNvSpPr txBox="1"/>
          <p:nvPr/>
        </p:nvSpPr>
        <p:spPr>
          <a:xfrm>
            <a:off x="254000" y="1512397"/>
            <a:ext cx="3121367" cy="1323439"/>
          </a:xfrm>
          <a:prstGeom prst="rect">
            <a:avLst/>
          </a:prstGeom>
          <a:solidFill>
            <a:schemeClr val="accent2"/>
          </a:solidFill>
        </p:spPr>
        <p:txBody>
          <a:bodyPr wrap="none" rtlCol="0">
            <a:spAutoFit/>
          </a:bodyPr>
          <a:lstStyle/>
          <a:p>
            <a:r>
              <a:rPr lang="en-US" sz="8000" dirty="0" smtClean="0"/>
              <a:t>Put Off</a:t>
            </a:r>
            <a:endParaRPr lang="en-US" sz="8000" dirty="0"/>
          </a:p>
        </p:txBody>
      </p:sp>
      <p:sp>
        <p:nvSpPr>
          <p:cNvPr id="9" name="TextBox 8"/>
          <p:cNvSpPr txBox="1"/>
          <p:nvPr/>
        </p:nvSpPr>
        <p:spPr>
          <a:xfrm>
            <a:off x="5565433" y="1528833"/>
            <a:ext cx="3047529" cy="1323439"/>
          </a:xfrm>
          <a:prstGeom prst="rect">
            <a:avLst/>
          </a:prstGeom>
          <a:solidFill>
            <a:schemeClr val="accent2"/>
          </a:solidFill>
        </p:spPr>
        <p:txBody>
          <a:bodyPr wrap="none" rtlCol="0">
            <a:spAutoFit/>
          </a:bodyPr>
          <a:lstStyle/>
          <a:p>
            <a:r>
              <a:rPr lang="en-US" sz="8000" dirty="0" smtClean="0"/>
              <a:t>Put On</a:t>
            </a:r>
            <a:endParaRPr lang="en-US" sz="8000" dirty="0"/>
          </a:p>
        </p:txBody>
      </p:sp>
      <p:sp>
        <p:nvSpPr>
          <p:cNvPr id="7" name="Right Arrow 6"/>
          <p:cNvSpPr/>
          <p:nvPr/>
        </p:nvSpPr>
        <p:spPr>
          <a:xfrm rot="2823331">
            <a:off x="990599" y="2877739"/>
            <a:ext cx="1600200" cy="78879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60745" y="3984476"/>
            <a:ext cx="7952217" cy="2554545"/>
          </a:xfrm>
          <a:prstGeom prst="rect">
            <a:avLst/>
          </a:prstGeom>
          <a:solidFill>
            <a:schemeClr val="accent2"/>
          </a:solidFill>
        </p:spPr>
        <p:txBody>
          <a:bodyPr wrap="none" rtlCol="0">
            <a:spAutoFit/>
          </a:bodyPr>
          <a:lstStyle/>
          <a:p>
            <a:pPr algn="ctr"/>
            <a:r>
              <a:rPr lang="en-US" sz="8000" dirty="0" smtClean="0"/>
              <a:t>Renewed in the</a:t>
            </a:r>
          </a:p>
          <a:p>
            <a:pPr algn="ctr"/>
            <a:r>
              <a:rPr lang="en-US" sz="8000" dirty="0" smtClean="0"/>
              <a:t>Spirit of your mind</a:t>
            </a:r>
            <a:endParaRPr lang="en-US" sz="8000" dirty="0"/>
          </a:p>
        </p:txBody>
      </p:sp>
      <p:sp>
        <p:nvSpPr>
          <p:cNvPr id="11" name="Right Arrow 10"/>
          <p:cNvSpPr/>
          <p:nvPr/>
        </p:nvSpPr>
        <p:spPr>
          <a:xfrm rot="19329172">
            <a:off x="5639117" y="2929780"/>
            <a:ext cx="1600200" cy="78879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37218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OLD</a:t>
            </a:r>
            <a:endParaRPr lang="en-US" dirty="0"/>
          </a:p>
        </p:txBody>
      </p:sp>
      <p:sp>
        <p:nvSpPr>
          <p:cNvPr id="5" name="Content Placeholder 4"/>
          <p:cNvSpPr>
            <a:spLocks noGrp="1"/>
          </p:cNvSpPr>
          <p:nvPr>
            <p:ph idx="1"/>
          </p:nvPr>
        </p:nvSpPr>
        <p:spPr/>
        <p:txBody>
          <a:bodyPr>
            <a:normAutofit fontScale="92500"/>
          </a:bodyPr>
          <a:lstStyle/>
          <a:p>
            <a:pPr marL="0" indent="0">
              <a:buNone/>
            </a:pPr>
            <a:r>
              <a:rPr lang="en-US" dirty="0" smtClean="0"/>
              <a:t>17 “</a:t>
            </a:r>
            <a:r>
              <a:rPr lang="en-US" dirty="0"/>
              <a:t>futility of their thinking</a:t>
            </a:r>
            <a:r>
              <a:rPr lang="en-US" dirty="0" smtClean="0"/>
              <a:t>”</a:t>
            </a:r>
            <a:endParaRPr lang="en-US" dirty="0"/>
          </a:p>
          <a:p>
            <a:pPr marL="0" indent="0">
              <a:buNone/>
            </a:pPr>
            <a:r>
              <a:rPr lang="en-US" dirty="0" smtClean="0"/>
              <a:t>18 “</a:t>
            </a:r>
            <a:r>
              <a:rPr lang="en-US" dirty="0"/>
              <a:t>darkened in their understanding</a:t>
            </a:r>
            <a:r>
              <a:rPr lang="en-US" dirty="0" smtClean="0"/>
              <a:t>”</a:t>
            </a:r>
            <a:endParaRPr lang="en-US" dirty="0"/>
          </a:p>
          <a:p>
            <a:pPr marL="0" indent="0">
              <a:buNone/>
            </a:pPr>
            <a:r>
              <a:rPr lang="en-US" dirty="0" smtClean="0"/>
              <a:t>18 “</a:t>
            </a:r>
            <a:r>
              <a:rPr lang="en-US" dirty="0"/>
              <a:t>ignorance that is in them</a:t>
            </a:r>
            <a:r>
              <a:rPr lang="en-US" dirty="0" smtClean="0"/>
              <a:t>”</a:t>
            </a:r>
            <a:endParaRPr lang="en-US" dirty="0"/>
          </a:p>
          <a:p>
            <a:pPr marL="0" indent="0">
              <a:buNone/>
            </a:pPr>
            <a:r>
              <a:rPr lang="en-US" dirty="0" smtClean="0"/>
              <a:t>18 “the </a:t>
            </a:r>
            <a:r>
              <a:rPr lang="en-US" dirty="0"/>
              <a:t>hardening of their hearts” </a:t>
            </a:r>
          </a:p>
          <a:p>
            <a:pPr marL="0" indent="0">
              <a:buNone/>
            </a:pPr>
            <a:r>
              <a:rPr lang="en-US" dirty="0" smtClean="0"/>
              <a:t>19 “</a:t>
            </a:r>
            <a:r>
              <a:rPr lang="en-US" dirty="0"/>
              <a:t>continual lust” </a:t>
            </a:r>
          </a:p>
          <a:p>
            <a:pPr marL="0" indent="0">
              <a:buNone/>
            </a:pPr>
            <a:r>
              <a:rPr lang="en-US" dirty="0" smtClean="0"/>
              <a:t>22 “</a:t>
            </a:r>
            <a:r>
              <a:rPr lang="en-US" dirty="0"/>
              <a:t>deceitful desires</a:t>
            </a:r>
            <a:r>
              <a:rPr lang="en-US" dirty="0" smtClean="0"/>
              <a:t>”</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3802</TotalTime>
  <Words>879</Words>
  <Application>Microsoft Macintosh PowerPoint</Application>
  <PresentationFormat>On-screen Show (4:3)</PresentationFormat>
  <Paragraphs>168</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 Black </vt:lpstr>
      <vt:lpstr>PowerPoint Presentation</vt:lpstr>
      <vt:lpstr>Renewing our  Thinking</vt:lpstr>
      <vt:lpstr>Morals / Ethics ?</vt:lpstr>
      <vt:lpstr>OLD Ways</vt:lpstr>
      <vt:lpstr>have given themselves over to sensuality for the practice of every kind of impurity with greediness.</vt:lpstr>
      <vt:lpstr>But you did not learn Christ in this way,</vt:lpstr>
      <vt:lpstr>PowerPoint Presentation</vt:lpstr>
      <vt:lpstr>PowerPoint Presentation</vt:lpstr>
      <vt:lpstr>OLD</vt:lpstr>
      <vt:lpstr>Learn Christ Learn to Think</vt:lpstr>
      <vt:lpstr>Change our Thinking to change our actions. </vt:lpstr>
      <vt:lpstr>Change our Desires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42</cp:revision>
  <dcterms:created xsi:type="dcterms:W3CDTF">2014-01-26T20:19:07Z</dcterms:created>
  <dcterms:modified xsi:type="dcterms:W3CDTF">2016-08-06T20:40:13Z</dcterms:modified>
</cp:coreProperties>
</file>