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5"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4" r:id="rId19"/>
    <p:sldId id="305" r:id="rId20"/>
    <p:sldId id="307" r:id="rId21"/>
    <p:sldId id="308" r:id="rId22"/>
    <p:sldId id="309" r:id="rId23"/>
    <p:sldId id="300" r:id="rId24"/>
    <p:sldId id="306" r:id="rId25"/>
    <p:sldId id="301" r:id="rId26"/>
    <p:sldId id="310" r:id="rId27"/>
    <p:sldId id="316" r:id="rId28"/>
    <p:sldId id="311" r:id="rId29"/>
    <p:sldId id="312" r:id="rId30"/>
    <p:sldId id="313" r:id="rId31"/>
    <p:sldId id="314" r:id="rId32"/>
    <p:sldId id="302" r:id="rId33"/>
    <p:sldId id="30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80" autoAdjust="0"/>
    <p:restoredTop sz="69428" autoAdjust="0"/>
  </p:normalViewPr>
  <p:slideViewPr>
    <p:cSldViewPr snapToGrid="0" snapToObjects="1">
      <p:cViewPr varScale="1">
        <p:scale>
          <a:sx n="70" d="100"/>
          <a:sy n="70" d="100"/>
        </p:scale>
        <p:origin x="-2056" y="-10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From notes by Derek </a:t>
            </a:r>
            <a:r>
              <a:rPr lang="en-US" sz="1200" kern="1200" dirty="0" err="1" smtClean="0">
                <a:solidFill>
                  <a:schemeClr val="tx1"/>
                </a:solidFill>
                <a:effectLst/>
                <a:latin typeface="+mn-lt"/>
                <a:ea typeface="+mn-ea"/>
                <a:cs typeface="+mn-cs"/>
              </a:rPr>
              <a:t>Kidner</a:t>
            </a:r>
            <a:r>
              <a:rPr lang="en-US" sz="1200" kern="1200" dirty="0" smtClean="0">
                <a:solidFill>
                  <a:schemeClr val="tx1"/>
                </a:solidFill>
                <a:effectLst/>
                <a:latin typeface="+mn-lt"/>
                <a:ea typeface="+mn-ea"/>
                <a:cs typeface="+mn-cs"/>
              </a:rPr>
              <a:t> in his</a:t>
            </a:r>
            <a:r>
              <a:rPr lang="en-US" sz="1200" kern="1200" baseline="0" dirty="0" smtClean="0">
                <a:solidFill>
                  <a:schemeClr val="tx1"/>
                </a:solidFill>
                <a:effectLst/>
                <a:latin typeface="+mn-lt"/>
                <a:ea typeface="+mn-ea"/>
                <a:cs typeface="+mn-cs"/>
              </a:rPr>
              <a:t> commentary -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Proverbs 17:16 — 16</a:t>
            </a:r>
            <a:r>
              <a:rPr lang="en-US" sz="1200" kern="1200" dirty="0" smtClean="0">
                <a:solidFill>
                  <a:schemeClr val="tx1"/>
                </a:solidFill>
                <a:effectLst/>
                <a:latin typeface="+mn-lt"/>
                <a:ea typeface="+mn-ea"/>
                <a:cs typeface="+mn-cs"/>
              </a:rPr>
              <a:t> Why should a fool have money in his hand to buy wisdom when he has no sense?</a:t>
            </a:r>
            <a:r>
              <a:rPr lang="en-US" dirty="0" smtClean="0">
                <a:effectLst/>
              </a:rPr>
              <a:t> </a:t>
            </a:r>
          </a:p>
          <a:p>
            <a:r>
              <a:rPr lang="en-US" sz="1200" kern="1200" dirty="0" smtClean="0">
                <a:solidFill>
                  <a:schemeClr val="tx1"/>
                </a:solidFill>
                <a:effectLst/>
                <a:latin typeface="+mn-lt"/>
                <a:ea typeface="+mn-ea"/>
                <a:cs typeface="+mn-cs"/>
              </a:rPr>
              <a:t>but imagines it can be handed out to him over the counter (‘Why does a fool offer the sage a fee, when he has no mind to learn?’ 17:16, Moffatt).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Thus ‘laps up his opinion’ without discretion!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sz="1200" kern="1200" dirty="0" smtClean="0">
                <a:solidFill>
                  <a:schemeClr val="tx1"/>
                </a:solidFill>
                <a:effectLst/>
                <a:latin typeface="+mn-lt"/>
                <a:ea typeface="+mn-ea"/>
                <a:cs typeface="+mn-cs"/>
                <a:sym typeface="Wingdings"/>
              </a:rPr>
              <a:t>Thus ‘laps up his opinion’ without discretion! </a:t>
            </a: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en-US" sz="1200" b="1" kern="1200" dirty="0" smtClean="0">
                <a:solidFill>
                  <a:schemeClr val="tx1"/>
                </a:solidFill>
                <a:effectLst/>
                <a:latin typeface="+mn-lt"/>
                <a:ea typeface="+mn-ea"/>
                <a:cs typeface="+mn-cs"/>
              </a:rPr>
              <a:t>Proverbs 15:14 — 14</a:t>
            </a:r>
            <a:r>
              <a:rPr lang="en-US" sz="1200" kern="1200" dirty="0" smtClean="0">
                <a:solidFill>
                  <a:schemeClr val="tx1"/>
                </a:solidFill>
                <a:effectLst/>
                <a:latin typeface="+mn-lt"/>
                <a:ea typeface="+mn-ea"/>
                <a:cs typeface="+mn-cs"/>
              </a:rPr>
              <a:t> The heart of him who has understanding seeks knowledge, but the mouths of fools feed on folly.</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sym typeface="Wingdings"/>
              </a:rPr>
              <a:t> and pours it out just a freely !...  15:2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sz="1200" kern="1200" dirty="0" smtClean="0">
                <a:solidFill>
                  <a:schemeClr val="tx1"/>
                </a:solidFill>
                <a:effectLst/>
                <a:latin typeface="+mn-lt"/>
                <a:ea typeface="+mn-ea"/>
                <a:cs typeface="+mn-cs"/>
                <a:sym typeface="Wingdings"/>
              </a:rPr>
              <a:t> and pours it out just a freely !...  15:2</a:t>
            </a:r>
          </a:p>
          <a:p>
            <a:pPr marL="0" marR="0" indent="0" algn="l" defTabSz="457200" rtl="0" eaLnBrk="1" fontAlgn="auto" latinLnBrk="0" hangingPunct="1">
              <a:lnSpc>
                <a:spcPct val="100000"/>
              </a:lnSpc>
              <a:spcBef>
                <a:spcPts val="0"/>
              </a:spcBef>
              <a:spcAft>
                <a:spcPts val="0"/>
              </a:spcAft>
              <a:buClrTx/>
              <a:buSzTx/>
              <a:buFont typeface="Wingdings" charset="0"/>
              <a:buNone/>
              <a:tabLst/>
              <a:defRPr/>
            </a:pPr>
            <a:r>
              <a:rPr lang="en-US" sz="1200" b="1" kern="1200" dirty="0" smtClean="0">
                <a:solidFill>
                  <a:schemeClr val="tx1"/>
                </a:solidFill>
                <a:effectLst/>
                <a:latin typeface="+mn-lt"/>
                <a:ea typeface="+mn-ea"/>
                <a:cs typeface="+mn-cs"/>
              </a:rPr>
              <a:t>Proverbs 15:2 — 2</a:t>
            </a:r>
            <a:r>
              <a:rPr lang="en-US" sz="1200" kern="1200" dirty="0" smtClean="0">
                <a:solidFill>
                  <a:schemeClr val="tx1"/>
                </a:solidFill>
                <a:effectLst/>
                <a:latin typeface="+mn-lt"/>
                <a:ea typeface="+mn-ea"/>
                <a:cs typeface="+mn-cs"/>
              </a:rPr>
              <a:t> The tongue of the wise commends knowledge, but the mouths of fools pour out folly.</a:t>
            </a:r>
          </a:p>
          <a:p>
            <a:pPr marL="0" indent="0">
              <a:buFont typeface="Wingdings" charset="0"/>
              <a:buNone/>
            </a:pPr>
            <a:endParaRPr lang="en-US" sz="1200" kern="1200" dirty="0" smtClean="0">
              <a:solidFill>
                <a:schemeClr val="tx1"/>
              </a:solidFill>
              <a:effectLst/>
              <a:latin typeface="+mn-lt"/>
              <a:ea typeface="+mn-ea"/>
              <a:cs typeface="+mn-cs"/>
            </a:endParaRPr>
          </a:p>
          <a:p>
            <a:pPr marL="0" indent="0">
              <a:buFont typeface="Wingdings" charset="0"/>
              <a:buNone/>
            </a:pPr>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Even rebuke and punishment make no impression – 17:10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sz="1200" kern="1200" dirty="0" smtClean="0">
                <a:solidFill>
                  <a:schemeClr val="tx1"/>
                </a:solidFill>
                <a:effectLst/>
                <a:latin typeface="+mn-lt"/>
                <a:ea typeface="+mn-ea"/>
                <a:cs typeface="+mn-cs"/>
              </a:rPr>
              <a:t>Even rebuke and punishment make no impression – 17:10</a:t>
            </a:r>
          </a:p>
          <a:p>
            <a:pPr marL="0" marR="0" indent="0" algn="l" defTabSz="457200" rtl="0" eaLnBrk="1" fontAlgn="auto" latinLnBrk="0" hangingPunct="1">
              <a:lnSpc>
                <a:spcPct val="100000"/>
              </a:lnSpc>
              <a:spcBef>
                <a:spcPts val="0"/>
              </a:spcBef>
              <a:spcAft>
                <a:spcPts val="0"/>
              </a:spcAft>
              <a:buClrTx/>
              <a:buSzTx/>
              <a:buFont typeface="Wingdings" charset="0"/>
              <a:buNone/>
              <a:tabLst/>
              <a:defRPr/>
            </a:pPr>
            <a:r>
              <a:rPr lang="en-US" sz="1200" b="1" kern="1200" dirty="0" smtClean="0">
                <a:solidFill>
                  <a:schemeClr val="tx1"/>
                </a:solidFill>
                <a:effectLst/>
                <a:latin typeface="+mn-lt"/>
                <a:ea typeface="+mn-ea"/>
                <a:cs typeface="+mn-cs"/>
              </a:rPr>
              <a:t>Proverbs 17:10 — 10</a:t>
            </a:r>
            <a:r>
              <a:rPr lang="en-US" sz="1200" kern="1200" dirty="0" smtClean="0">
                <a:solidFill>
                  <a:schemeClr val="tx1"/>
                </a:solidFill>
                <a:effectLst/>
                <a:latin typeface="+mn-lt"/>
                <a:ea typeface="+mn-ea"/>
                <a:cs typeface="+mn-cs"/>
              </a:rPr>
              <a:t> A rebuke goes deeper into a man of understanding than a hundred blows into a fool.</a:t>
            </a:r>
          </a:p>
          <a:p>
            <a:pPr marL="0" indent="0">
              <a:buFont typeface="Wingdings" charset="0"/>
              <a:buNone/>
            </a:pPr>
            <a:r>
              <a:rPr lang="en-US" sz="1200" kern="1200" dirty="0" smtClean="0">
                <a:solidFill>
                  <a:schemeClr val="tx1"/>
                </a:solidFill>
                <a:effectLst/>
                <a:latin typeface="+mn-lt"/>
                <a:ea typeface="+mn-ea"/>
                <a:cs typeface="+mn-cs"/>
              </a:rPr>
              <a:t>AGAIN</a:t>
            </a:r>
            <a:r>
              <a:rPr lang="en-US" sz="1200" kern="1200" baseline="0" dirty="0" smtClean="0">
                <a:solidFill>
                  <a:schemeClr val="tx1"/>
                </a:solidFill>
                <a:effectLst/>
                <a:latin typeface="+mn-lt"/>
                <a:ea typeface="+mn-ea"/>
                <a:cs typeface="+mn-cs"/>
              </a:rPr>
              <a:t> – is not that he CANNOT learn – but he WILL NOT. </a:t>
            </a:r>
          </a:p>
          <a:p>
            <a:pPr marL="0" indent="0">
              <a:buFont typeface="Wingdings" charset="0"/>
              <a:buNone/>
            </a:pPr>
            <a:r>
              <a:rPr lang="en-US" sz="1200" b="1" kern="1200" baseline="0" dirty="0" smtClean="0">
                <a:solidFill>
                  <a:schemeClr val="tx1"/>
                </a:solidFill>
                <a:effectLst/>
                <a:latin typeface="+mn-lt"/>
                <a:ea typeface="+mn-ea"/>
                <a:cs typeface="+mn-cs"/>
                <a:sym typeface="Wingdings"/>
              </a:rPr>
              <a:t>  </a:t>
            </a:r>
            <a:r>
              <a:rPr lang="en-US" sz="1200" b="1" kern="1200" baseline="0" dirty="0" smtClean="0">
                <a:solidFill>
                  <a:schemeClr val="tx1"/>
                </a:solidFill>
                <a:effectLst/>
                <a:latin typeface="+mn-lt"/>
                <a:ea typeface="+mn-ea"/>
                <a:cs typeface="+mn-cs"/>
              </a:rPr>
              <a:t>He turns NOT from his ‘folly’ – for he LIKES HIS FOLLY -  26:11</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Doesn’t turn</a:t>
            </a:r>
            <a:r>
              <a:rPr lang="en-US" sz="1200" b="1" kern="1200" baseline="0" dirty="0" smtClean="0">
                <a:solidFill>
                  <a:schemeClr val="tx1"/>
                </a:solidFill>
                <a:effectLst/>
                <a:latin typeface="+mn-lt"/>
                <a:ea typeface="+mn-ea"/>
                <a:cs typeface="+mn-cs"/>
              </a:rPr>
              <a:t> from his folly – for he likes it…  </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 26:11 — 11</a:t>
            </a:r>
            <a:r>
              <a:rPr lang="en-US" sz="1200" kern="1200" dirty="0" smtClean="0">
                <a:solidFill>
                  <a:schemeClr val="tx1"/>
                </a:solidFill>
                <a:effectLst/>
                <a:latin typeface="+mn-lt"/>
                <a:ea typeface="+mn-ea"/>
                <a:cs typeface="+mn-cs"/>
              </a:rPr>
              <a:t> Like a dog that returns to his vomit is a fool who repeats his folly.</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dirty="0" smtClean="0"/>
              <a:t>29 	Because they hated knowledge </a:t>
            </a:r>
          </a:p>
          <a:p>
            <a:pPr rtl="0"/>
            <a:r>
              <a:rPr lang="en-US" sz="1200" dirty="0" smtClean="0"/>
              <a:t>and did not choose the fear of the Lord, </a:t>
            </a:r>
          </a:p>
          <a:p>
            <a:pPr rtl="0"/>
            <a:r>
              <a:rPr lang="en-US" sz="1200" b="1" dirty="0" smtClean="0"/>
              <a:t>30 	would have none of my counsel </a:t>
            </a:r>
          </a:p>
          <a:p>
            <a:pPr rtl="0"/>
            <a:r>
              <a:rPr lang="en-US" sz="1200" dirty="0" smtClean="0"/>
              <a:t>and despised all my reproof, </a:t>
            </a:r>
          </a:p>
          <a:p>
            <a:pPr rtl="0"/>
            <a:r>
              <a:rPr lang="en-US" sz="1200" b="1" dirty="0" smtClean="0"/>
              <a:t>31 	therefore they shall eat the fruit of their way, </a:t>
            </a:r>
          </a:p>
          <a:p>
            <a:pPr rtl="0"/>
            <a:r>
              <a:rPr lang="en-US" sz="1200" dirty="0" smtClean="0"/>
              <a:t>and have their fill of their own devices. </a:t>
            </a:r>
          </a:p>
          <a:p>
            <a:pPr rtl="0"/>
            <a:r>
              <a:rPr lang="en-US" sz="1200" b="1" dirty="0" smtClean="0"/>
              <a:t>32 	For the simple are killed by their turning away, </a:t>
            </a:r>
          </a:p>
          <a:p>
            <a:pPr rtl="0"/>
            <a:r>
              <a:rPr lang="en-US" sz="1200" dirty="0" smtClean="0"/>
              <a:t>and the complacency of fools destroys them; </a:t>
            </a:r>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dirty="0" smtClean="0"/>
              <a:t>29 	Because they hated knowledge </a:t>
            </a:r>
          </a:p>
          <a:p>
            <a:pPr rtl="0"/>
            <a:r>
              <a:rPr lang="en-US" sz="1200" dirty="0" smtClean="0"/>
              <a:t>and did not choose the fear of the Lord, </a:t>
            </a:r>
          </a:p>
          <a:p>
            <a:pPr rtl="0"/>
            <a:r>
              <a:rPr lang="en-US" sz="1200" b="1" dirty="0" smtClean="0"/>
              <a:t>30 	would have none of my counsel </a:t>
            </a:r>
          </a:p>
          <a:p>
            <a:pPr rtl="0"/>
            <a:r>
              <a:rPr lang="en-US" sz="1200" dirty="0" smtClean="0"/>
              <a:t>and despised all my reproof, </a:t>
            </a:r>
          </a:p>
          <a:p>
            <a:pPr rtl="0"/>
            <a:r>
              <a:rPr lang="en-US" sz="1200" b="1" dirty="0" smtClean="0"/>
              <a:t>31 	therefore they shall eat the fruit of their way, </a:t>
            </a:r>
          </a:p>
          <a:p>
            <a:pPr rtl="0"/>
            <a:r>
              <a:rPr lang="en-US" sz="1200" dirty="0" smtClean="0"/>
              <a:t>and have their fill of their own devices. </a:t>
            </a:r>
          </a:p>
          <a:p>
            <a:pPr rtl="0"/>
            <a:r>
              <a:rPr lang="en-US" sz="1200" b="1" dirty="0" smtClean="0"/>
              <a:t>32 	For the simple are killed by their turning away, [from fear of lord, wisdom, counsel. Etc..] </a:t>
            </a:r>
          </a:p>
          <a:p>
            <a:pPr rtl="0"/>
            <a:endParaRPr lang="en-US" sz="1200" b="1" dirty="0" smtClean="0"/>
          </a:p>
          <a:p>
            <a:pPr rtl="0"/>
            <a:r>
              <a:rPr lang="en-US" sz="1200" b="1" dirty="0" smtClean="0"/>
              <a:t>and the complacency of fools destroys them;  </a:t>
            </a:r>
          </a:p>
          <a:p>
            <a:pPr rtl="0"/>
            <a:endParaRPr lang="en-US" sz="1200" b="1" dirty="0" smtClean="0"/>
          </a:p>
          <a:p>
            <a:pPr rtl="0"/>
            <a:r>
              <a:rPr lang="en-US" sz="1200" b="1" dirty="0" smtClean="0">
                <a:sym typeface="Wingdings"/>
              </a:rPr>
              <a:t> Another word = </a:t>
            </a:r>
            <a:r>
              <a:rPr lang="en-US" sz="1200" b="1" i="1" kern="1200" dirty="0" smtClean="0">
                <a:solidFill>
                  <a:schemeClr val="tx1"/>
                </a:solidFill>
                <a:effectLst/>
                <a:latin typeface="+mn-lt"/>
                <a:ea typeface="+mn-ea"/>
                <a:cs typeface="+mn-cs"/>
              </a:rPr>
              <a:t>’</a:t>
            </a:r>
            <a:r>
              <a:rPr lang="en-US" sz="1200" b="1" i="1" kern="1200" dirty="0" err="1" smtClean="0">
                <a:solidFill>
                  <a:schemeClr val="tx1"/>
                </a:solidFill>
                <a:effectLst/>
                <a:latin typeface="+mn-lt"/>
                <a:ea typeface="+mn-ea"/>
                <a:cs typeface="+mn-cs"/>
              </a:rPr>
              <a:t>ĕwîl</a:t>
            </a:r>
            <a:r>
              <a:rPr lang="en-US" sz="1200" b="1" kern="1200" dirty="0" smtClean="0">
                <a:solidFill>
                  <a:schemeClr val="tx1"/>
                </a:solidFill>
                <a:effectLst/>
                <a:latin typeface="+mn-lt"/>
                <a:ea typeface="+mn-ea"/>
                <a:cs typeface="+mn-cs"/>
              </a:rPr>
              <a:t> (19 times).</a:t>
            </a:r>
            <a:r>
              <a:rPr lang="en-US" sz="1200" kern="1200" dirty="0" smtClean="0">
                <a:solidFill>
                  <a:schemeClr val="tx1"/>
                </a:solidFill>
                <a:effectLst/>
                <a:latin typeface="+mn-lt"/>
                <a:ea typeface="+mn-ea"/>
                <a:cs typeface="+mn-cs"/>
              </a:rPr>
              <a:t> </a:t>
            </a:r>
            <a:endParaRPr lang="en-US" sz="1200"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a:t>
            </a:r>
            <a:r>
              <a:rPr lang="en-US" sz="1200" b="1" i="1" kern="1200" dirty="0" smtClean="0">
                <a:solidFill>
                  <a:schemeClr val="tx1"/>
                </a:solidFill>
                <a:effectLst/>
                <a:latin typeface="+mn-lt"/>
                <a:ea typeface="+mn-ea"/>
                <a:cs typeface="+mn-cs"/>
              </a:rPr>
              <a:t>’</a:t>
            </a:r>
            <a:r>
              <a:rPr lang="en-US" sz="1200" b="1" i="1" kern="1200" dirty="0" err="1" smtClean="0">
                <a:solidFill>
                  <a:schemeClr val="tx1"/>
                </a:solidFill>
                <a:effectLst/>
                <a:latin typeface="+mn-lt"/>
                <a:ea typeface="+mn-ea"/>
                <a:cs typeface="+mn-cs"/>
              </a:rPr>
              <a:t>ĕwîl</a:t>
            </a:r>
            <a:r>
              <a:rPr lang="en-US" sz="1200" b="1" kern="1200" dirty="0" smtClean="0">
                <a:solidFill>
                  <a:schemeClr val="tx1"/>
                </a:solidFill>
                <a:effectLst/>
                <a:latin typeface="+mn-lt"/>
                <a:ea typeface="+mn-ea"/>
                <a:cs typeface="+mn-cs"/>
              </a:rPr>
              <a:t> (19 times).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Like </a:t>
            </a:r>
            <a:r>
              <a:rPr lang="en-US" sz="1200" b="1" i="1" kern="1200" dirty="0" err="1" smtClean="0">
                <a:solidFill>
                  <a:schemeClr val="tx1"/>
                </a:solidFill>
                <a:effectLst/>
                <a:latin typeface="+mn-lt"/>
                <a:ea typeface="+mn-ea"/>
                <a:cs typeface="+mn-cs"/>
              </a:rPr>
              <a:t>kĕsîl</a:t>
            </a:r>
            <a:r>
              <a:rPr lang="en-US" sz="1200" b="1" kern="1200" dirty="0" smtClean="0">
                <a:solidFill>
                  <a:schemeClr val="tx1"/>
                </a:solidFill>
                <a:effectLst/>
                <a:latin typeface="+mn-lt"/>
                <a:ea typeface="+mn-ea"/>
                <a:cs typeface="+mn-cs"/>
              </a:rPr>
              <a:t> above, this word suggests stupidity and stubbornness;</a:t>
            </a:r>
            <a:r>
              <a:rPr lang="en-US" sz="1200" kern="1200" dirty="0" smtClean="0">
                <a:solidFill>
                  <a:schemeClr val="tx1"/>
                </a:solidFill>
                <a:effectLst/>
                <a:latin typeface="+mn-lt"/>
                <a:ea typeface="+mn-ea"/>
                <a:cs typeface="+mn-cs"/>
              </a:rPr>
              <a:t> and the fact that the ‘folly’ of the </a:t>
            </a:r>
            <a:r>
              <a:rPr lang="en-US" sz="1200" i="1" kern="1200" dirty="0" err="1" smtClean="0">
                <a:solidFill>
                  <a:schemeClr val="tx1"/>
                </a:solidFill>
                <a:effectLst/>
                <a:latin typeface="+mn-lt"/>
                <a:ea typeface="+mn-ea"/>
                <a:cs typeface="+mn-cs"/>
              </a:rPr>
              <a:t>kĕsîl</a:t>
            </a:r>
            <a:r>
              <a:rPr lang="en-US" sz="1200" kern="1200" dirty="0" smtClean="0">
                <a:solidFill>
                  <a:schemeClr val="tx1"/>
                </a:solidFill>
                <a:effectLst/>
                <a:latin typeface="+mn-lt"/>
                <a:ea typeface="+mn-ea"/>
                <a:cs typeface="+mn-cs"/>
              </a:rPr>
              <a:t> is almost always called </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iwwelet</a:t>
            </a:r>
            <a:r>
              <a:rPr lang="en-US" sz="1200" kern="1200" dirty="0" smtClean="0">
                <a:solidFill>
                  <a:schemeClr val="tx1"/>
                </a:solidFill>
                <a:effectLst/>
                <a:latin typeface="+mn-lt"/>
                <a:ea typeface="+mn-ea"/>
                <a:cs typeface="+mn-cs"/>
              </a:rPr>
              <a:t> (from the same root as </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ĕwîl</a:t>
            </a:r>
            <a:r>
              <a:rPr lang="en-US" sz="1200" kern="1200" dirty="0" smtClean="0">
                <a:solidFill>
                  <a:schemeClr val="tx1"/>
                </a:solidFill>
                <a:effectLst/>
                <a:latin typeface="+mn-lt"/>
                <a:ea typeface="+mn-ea"/>
                <a:cs typeface="+mn-cs"/>
              </a:rPr>
              <a:t>) shows that these two names for ‘fool’ are virtually one. Yet the present term is, if anything, a darker one than </a:t>
            </a:r>
            <a:r>
              <a:rPr lang="en-US" sz="1200" i="1" kern="1200" dirty="0" err="1" smtClean="0">
                <a:solidFill>
                  <a:schemeClr val="tx1"/>
                </a:solidFill>
                <a:effectLst/>
                <a:latin typeface="+mn-lt"/>
                <a:ea typeface="+mn-ea"/>
                <a:cs typeface="+mn-cs"/>
              </a:rPr>
              <a:t>kĕsîl</a:t>
            </a:r>
            <a:r>
              <a:rPr lang="en-US" sz="1200" kern="1200" dirty="0" smtClean="0">
                <a:solidFill>
                  <a:schemeClr val="tx1"/>
                </a:solidFill>
                <a:effectLst/>
                <a:latin typeface="+mn-lt"/>
                <a:ea typeface="+mn-ea"/>
                <a:cs typeface="+mn-cs"/>
              </a:rPr>
              <a:t>, as used in Proverbs.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feature that seems specially prominent is his </a:t>
            </a:r>
            <a:r>
              <a:rPr lang="en-US" sz="1200" i="1" kern="1200" dirty="0" smtClean="0">
                <a:solidFill>
                  <a:schemeClr val="tx1"/>
                </a:solidFill>
                <a:effectLst/>
                <a:latin typeface="+mn-lt"/>
                <a:ea typeface="+mn-ea"/>
                <a:cs typeface="+mn-cs"/>
              </a:rPr>
              <a:t>moral insolence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from his first appearance onwards he is impatient of all advice (1:7; 10:8; 12:15; 15:5), </a:t>
            </a:r>
          </a:p>
          <a:p>
            <a:r>
              <a:rPr lang="en-US" sz="1200" b="1" kern="1200" dirty="0" smtClean="0">
                <a:solidFill>
                  <a:schemeClr val="tx1"/>
                </a:solidFill>
                <a:effectLst/>
                <a:latin typeface="+mn-lt"/>
                <a:ea typeface="+mn-ea"/>
                <a:cs typeface="+mn-cs"/>
              </a:rPr>
              <a:t>Proverbs 1:7 — 7</a:t>
            </a:r>
            <a:r>
              <a:rPr lang="en-US" sz="1200" kern="1200" dirty="0" smtClean="0">
                <a:solidFill>
                  <a:schemeClr val="tx1"/>
                </a:solidFill>
                <a:effectLst/>
                <a:latin typeface="+mn-lt"/>
                <a:ea typeface="+mn-ea"/>
                <a:cs typeface="+mn-cs"/>
              </a:rPr>
              <a:t> The fear of the LORD is the beginning of knowledge; fools despise wisdom and instruction.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AGAIN – 10:8</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 10:8 — 8</a:t>
            </a:r>
            <a:r>
              <a:rPr lang="en-US" sz="1200" kern="1200" dirty="0" smtClean="0">
                <a:solidFill>
                  <a:schemeClr val="tx1"/>
                </a:solidFill>
                <a:effectLst/>
                <a:latin typeface="+mn-lt"/>
                <a:ea typeface="+mn-ea"/>
                <a:cs typeface="+mn-cs"/>
              </a:rPr>
              <a:t> The wise of heart will receive commandments, but a babbling fool will come to ruin.</a:t>
            </a:r>
          </a:p>
          <a:p>
            <a:r>
              <a:rPr lang="en-US" sz="1200" b="1" kern="1200" dirty="0" smtClean="0">
                <a:solidFill>
                  <a:schemeClr val="tx1"/>
                </a:solidFill>
                <a:effectLst/>
                <a:latin typeface="+mn-lt"/>
                <a:ea typeface="+mn-ea"/>
                <a:cs typeface="+mn-cs"/>
              </a:rPr>
              <a:t>Proverbs 12:15 — 15</a:t>
            </a:r>
            <a:r>
              <a:rPr lang="en-US" sz="1200" kern="1200" dirty="0" smtClean="0">
                <a:solidFill>
                  <a:schemeClr val="tx1"/>
                </a:solidFill>
                <a:effectLst/>
                <a:latin typeface="+mn-lt"/>
                <a:ea typeface="+mn-ea"/>
                <a:cs typeface="+mn-cs"/>
              </a:rPr>
              <a:t> The way of a fool is right in his own eyes, but a wise man listens to advice.</a:t>
            </a:r>
          </a:p>
          <a:p>
            <a:r>
              <a:rPr lang="en-US" sz="1200" b="1" kern="1200" dirty="0" smtClean="0">
                <a:solidFill>
                  <a:schemeClr val="tx1"/>
                </a:solidFill>
                <a:effectLst/>
                <a:latin typeface="+mn-lt"/>
                <a:ea typeface="+mn-ea"/>
                <a:cs typeface="+mn-cs"/>
              </a:rPr>
              <a:t>Proverbs 15:5 — 5</a:t>
            </a:r>
            <a:r>
              <a:rPr lang="en-US" sz="1200" kern="1200" dirty="0" smtClean="0">
                <a:solidFill>
                  <a:schemeClr val="tx1"/>
                </a:solidFill>
                <a:effectLst/>
                <a:latin typeface="+mn-lt"/>
                <a:ea typeface="+mn-ea"/>
                <a:cs typeface="+mn-cs"/>
              </a:rPr>
              <a:t> A fool despises his father’s instruction, but whoever heeds reproof is prudent.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sym typeface="Wingdings"/>
              </a:rPr>
              <a:t> AGAIN  does NOT receive commandments</a:t>
            </a:r>
            <a:r>
              <a:rPr lang="en-US" sz="1200" kern="1200" baseline="0" dirty="0" smtClean="0">
                <a:solidFill>
                  <a:schemeClr val="tx1"/>
                </a:solidFill>
                <a:effectLst/>
                <a:latin typeface="+mn-lt"/>
                <a:ea typeface="+mn-ea"/>
                <a:cs typeface="+mn-cs"/>
                <a:sym typeface="Wingdings"/>
              </a:rPr>
              <a:t> or advice -- </a:t>
            </a:r>
            <a:r>
              <a:rPr lang="en-US" sz="1200" kern="1200" dirty="0" smtClean="0">
                <a:solidFill>
                  <a:schemeClr val="tx1"/>
                </a:solidFill>
                <a:effectLst/>
                <a:latin typeface="+mn-lt"/>
                <a:ea typeface="+mn-ea"/>
                <a:cs typeface="+mn-cs"/>
                <a:sym typeface="Wingdings"/>
              </a:rPr>
              <a:t>– 10:8</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Proverbs 10:8 — 8</a:t>
            </a:r>
            <a:r>
              <a:rPr lang="en-US" sz="1200" kern="1200" dirty="0" smtClean="0">
                <a:solidFill>
                  <a:schemeClr val="tx1"/>
                </a:solidFill>
                <a:effectLst/>
                <a:latin typeface="+mn-lt"/>
                <a:ea typeface="+mn-ea"/>
                <a:cs typeface="+mn-cs"/>
              </a:rPr>
              <a:t> The wise of heart will receive commandments, but a babbling fool will come to ruin.</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sym typeface="Wingdings"/>
              </a:rPr>
              <a:t>Because right in his own eyes..  </a:t>
            </a:r>
            <a:r>
              <a:rPr lang="en-US" sz="1200" b="1" kern="1200" dirty="0" smtClean="0">
                <a:solidFill>
                  <a:schemeClr val="tx1"/>
                </a:solidFill>
                <a:effectLst/>
                <a:latin typeface="+mn-lt"/>
                <a:ea typeface="+mn-ea"/>
                <a:cs typeface="+mn-cs"/>
              </a:rPr>
              <a:t>Proverbs 12:15 — </a:t>
            </a:r>
          </a:p>
          <a:p>
            <a:pPr marL="171450" indent="-171450">
              <a:buFont typeface="Wingdings" charset="0"/>
              <a:buChar char="à"/>
            </a:pPr>
            <a:endParaRPr lang="en-US" sz="1200" b="1"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way of a fool is right in his own eyes, but a wise man listens to advice.</a:t>
            </a:r>
          </a:p>
          <a:p>
            <a:r>
              <a:rPr lang="en-US" sz="1200" b="1" kern="1200" dirty="0" smtClean="0">
                <a:solidFill>
                  <a:schemeClr val="tx1"/>
                </a:solidFill>
                <a:effectLst/>
                <a:latin typeface="+mn-lt"/>
                <a:ea typeface="+mn-ea"/>
                <a:cs typeface="+mn-cs"/>
              </a:rPr>
              <a:t>Proverbs 15:5 — 5</a:t>
            </a:r>
            <a:r>
              <a:rPr lang="en-US" sz="1200" kern="1200" dirty="0" smtClean="0">
                <a:solidFill>
                  <a:schemeClr val="tx1"/>
                </a:solidFill>
                <a:effectLst/>
                <a:latin typeface="+mn-lt"/>
                <a:ea typeface="+mn-ea"/>
                <a:cs typeface="+mn-cs"/>
              </a:rPr>
              <a:t> A fool despises his father’s instruction, but whoever heeds reproof is prudent.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charset="0"/>
              <a:buNone/>
            </a:pPr>
            <a:r>
              <a:rPr lang="en-US" sz="1200" b="1" kern="1200" dirty="0" smtClean="0">
                <a:solidFill>
                  <a:schemeClr val="tx1"/>
                </a:solidFill>
                <a:effectLst/>
                <a:latin typeface="+mn-lt"/>
                <a:ea typeface="+mn-ea"/>
                <a:cs typeface="+mn-cs"/>
                <a:sym typeface="Wingdings"/>
              </a:rPr>
              <a:t>Because right in his own eyes..  </a:t>
            </a:r>
            <a:r>
              <a:rPr lang="en-US" sz="1200" b="1" kern="1200" dirty="0" smtClean="0">
                <a:solidFill>
                  <a:schemeClr val="tx1"/>
                </a:solidFill>
                <a:effectLst/>
                <a:latin typeface="+mn-lt"/>
                <a:ea typeface="+mn-ea"/>
                <a:cs typeface="+mn-cs"/>
              </a:rPr>
              <a:t>Proverbs 12:15 — </a:t>
            </a:r>
          </a:p>
          <a:p>
            <a:pPr marL="171450" indent="-171450">
              <a:buFont typeface="Wingdings" charset="0"/>
              <a:buChar char="à"/>
            </a:pPr>
            <a:endParaRPr lang="en-US" sz="1200" b="1"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The way of a fool is right in his own eyes, but a wise man listens to advice.</a:t>
            </a:r>
          </a:p>
          <a:p>
            <a:r>
              <a:rPr lang="en-US" sz="1200" b="1" kern="1200" dirty="0" smtClean="0">
                <a:solidFill>
                  <a:schemeClr val="tx1"/>
                </a:solidFill>
                <a:effectLst/>
                <a:latin typeface="+mn-lt"/>
                <a:ea typeface="+mn-ea"/>
                <a:cs typeface="+mn-cs"/>
              </a:rPr>
              <a:t>Proverbs 15:5 — 5</a:t>
            </a:r>
            <a:r>
              <a:rPr lang="en-US" sz="1200" kern="1200" dirty="0" smtClean="0">
                <a:solidFill>
                  <a:schemeClr val="tx1"/>
                </a:solidFill>
                <a:effectLst/>
                <a:latin typeface="+mn-lt"/>
                <a:ea typeface="+mn-ea"/>
                <a:cs typeface="+mn-cs"/>
              </a:rPr>
              <a:t> A fool despises his father’s instruction, but whoever heeds reproof is prudent.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err="1" smtClean="0">
                <a:solidFill>
                  <a:schemeClr val="tx1"/>
                </a:solidFill>
                <a:effectLst/>
                <a:latin typeface="+mn-lt"/>
                <a:ea typeface="+mn-ea"/>
                <a:cs typeface="+mn-cs"/>
                <a:sym typeface="Wingdings"/>
              </a:rPr>
              <a:t>Nabal</a:t>
            </a:r>
            <a:r>
              <a:rPr lang="en-US" sz="1200" kern="1200" dirty="0" smtClean="0">
                <a:solidFill>
                  <a:schemeClr val="tx1"/>
                </a:solidFill>
                <a:effectLst/>
                <a:latin typeface="+mn-lt"/>
                <a:ea typeface="+mn-ea"/>
                <a:cs typeface="+mn-cs"/>
                <a:sym typeface="Wingdings"/>
              </a:rPr>
              <a:t> -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 1:22</a:t>
            </a:r>
          </a:p>
          <a:p>
            <a:pPr rtl="0"/>
            <a:r>
              <a:rPr lang="en-US" sz="1200" dirty="0" smtClean="0"/>
              <a:t>“How long, O simple ones, will you love being simple? </a:t>
            </a:r>
          </a:p>
          <a:p>
            <a:pPr rtl="0"/>
            <a:r>
              <a:rPr lang="en-US" sz="1200" dirty="0" smtClean="0"/>
              <a:t>How long will scoffers delight in their scoffing </a:t>
            </a:r>
          </a:p>
          <a:p>
            <a:pPr rtl="0"/>
            <a:r>
              <a:rPr lang="en-US" sz="1200" dirty="0" smtClean="0"/>
              <a:t>and fools hate knowledge? </a:t>
            </a:r>
          </a:p>
          <a:p>
            <a:endParaRPr lang="en-US" dirty="0" smtClean="0"/>
          </a:p>
          <a:p>
            <a:r>
              <a:rPr lang="en-US" dirty="0" smtClean="0"/>
              <a:t>Book that teaches right living – get wisdom, understanding, fear the Lord, etc.</a:t>
            </a:r>
          </a:p>
          <a:p>
            <a:r>
              <a:rPr lang="en-US" dirty="0" smtClean="0"/>
              <a:t>SOME do not!   --  but Proverbs</a:t>
            </a:r>
            <a:r>
              <a:rPr lang="en-US" baseline="0" dirty="0" smtClean="0"/>
              <a:t> shows some differences by using different words for them.</a:t>
            </a:r>
          </a:p>
          <a:p>
            <a:r>
              <a:rPr lang="en-US" baseline="0" dirty="0" smtClean="0">
                <a:sym typeface="Wingdings"/>
              </a:rPr>
              <a:t> The Simple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310259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charset="0"/>
              <a:buNone/>
            </a:pPr>
            <a:r>
              <a:rPr lang="en-US" sz="1200" b="1" kern="1200" dirty="0" smtClean="0">
                <a:solidFill>
                  <a:schemeClr val="tx1"/>
                </a:solidFill>
                <a:effectLst/>
                <a:latin typeface="+mn-lt"/>
                <a:ea typeface="+mn-ea"/>
                <a:cs typeface="+mn-cs"/>
                <a:sym typeface="Wingdings"/>
              </a:rPr>
              <a:t>3</a:t>
            </a:r>
            <a:r>
              <a:rPr lang="en-US" sz="1200" b="1" kern="1200" baseline="30000" dirty="0" smtClean="0">
                <a:solidFill>
                  <a:schemeClr val="tx1"/>
                </a:solidFill>
                <a:effectLst/>
                <a:latin typeface="+mn-lt"/>
                <a:ea typeface="+mn-ea"/>
                <a:cs typeface="+mn-cs"/>
                <a:sym typeface="Wingdings"/>
              </a:rPr>
              <a:t>rd</a:t>
            </a:r>
            <a:r>
              <a:rPr lang="en-US" sz="1200" b="1" kern="1200" dirty="0" smtClean="0">
                <a:solidFill>
                  <a:schemeClr val="tx1"/>
                </a:solidFill>
                <a:effectLst/>
                <a:latin typeface="+mn-lt"/>
                <a:ea typeface="+mn-ea"/>
                <a:cs typeface="+mn-cs"/>
                <a:sym typeface="Wingdings"/>
              </a:rPr>
              <a:t> word – </a:t>
            </a:r>
            <a:r>
              <a:rPr lang="en-US" sz="1200" b="1" kern="1200" dirty="0" err="1" smtClean="0">
                <a:solidFill>
                  <a:schemeClr val="tx1"/>
                </a:solidFill>
                <a:effectLst/>
                <a:latin typeface="+mn-lt"/>
                <a:ea typeface="+mn-ea"/>
                <a:cs typeface="+mn-cs"/>
                <a:sym typeface="Wingdings"/>
              </a:rPr>
              <a:t>Nabal</a:t>
            </a:r>
            <a:r>
              <a:rPr lang="en-US" sz="1200" b="1" kern="1200" baseline="0" dirty="0" smtClean="0">
                <a:solidFill>
                  <a:schemeClr val="tx1"/>
                </a:solidFill>
                <a:effectLst/>
                <a:latin typeface="+mn-lt"/>
                <a:ea typeface="+mn-ea"/>
                <a:cs typeface="+mn-cs"/>
                <a:sym typeface="Wingdings"/>
              </a:rPr>
              <a:t> – but only 3 times, and those add LITTLE to the picture,</a:t>
            </a:r>
          </a:p>
          <a:p>
            <a:pPr marL="0" indent="0">
              <a:buFont typeface="Wingdings" charset="0"/>
              <a:buNone/>
            </a:pPr>
            <a:r>
              <a:rPr lang="en-US" sz="1200" b="1" kern="1200" baseline="0" dirty="0" smtClean="0">
                <a:solidFill>
                  <a:schemeClr val="tx1"/>
                </a:solidFill>
                <a:effectLst/>
                <a:latin typeface="+mn-lt"/>
                <a:ea typeface="+mn-ea"/>
                <a:cs typeface="+mn-cs"/>
                <a:sym typeface="Wingdings"/>
              </a:rPr>
              <a:t>Except – used also </a:t>
            </a:r>
          </a:p>
          <a:p>
            <a:pPr marL="0" indent="0">
              <a:buFont typeface="Wingdings" charset="0"/>
              <a:buNone/>
            </a:pPr>
            <a:r>
              <a:rPr lang="en-US" sz="1200" b="1" kern="1200" baseline="0" dirty="0" err="1" smtClean="0">
                <a:solidFill>
                  <a:schemeClr val="tx1"/>
                </a:solidFill>
                <a:effectLst/>
                <a:latin typeface="+mn-lt"/>
                <a:ea typeface="+mn-ea"/>
                <a:cs typeface="+mn-cs"/>
                <a:sym typeface="Wingdings"/>
              </a:rPr>
              <a:t>Abigal’s</a:t>
            </a:r>
            <a:r>
              <a:rPr lang="en-US" sz="1200" b="1" kern="1200" baseline="0" dirty="0" smtClean="0">
                <a:solidFill>
                  <a:schemeClr val="tx1"/>
                </a:solidFill>
                <a:effectLst/>
                <a:latin typeface="+mn-lt"/>
                <a:ea typeface="+mn-ea"/>
                <a:cs typeface="+mn-cs"/>
                <a:sym typeface="Wingdings"/>
              </a:rPr>
              <a:t> husband who ‘blew off’ David’s request…  1 Sam. 25:17 --  </a:t>
            </a:r>
          </a:p>
          <a:p>
            <a:pPr marL="0" indent="0">
              <a:buFont typeface="Wingdings" charset="0"/>
              <a:buNone/>
            </a:pPr>
            <a:endParaRPr lang="en-US" sz="1200" b="1" kern="1200" baseline="0" dirty="0" smtClean="0">
              <a:solidFill>
                <a:schemeClr val="tx1"/>
              </a:solidFill>
              <a:effectLst/>
              <a:latin typeface="+mn-lt"/>
              <a:ea typeface="+mn-ea"/>
              <a:cs typeface="+mn-cs"/>
              <a:sym typeface="Wingdings"/>
            </a:endParaRPr>
          </a:p>
          <a:p>
            <a:pPr marL="0" indent="0">
              <a:buFont typeface="Wingdings"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charset="0"/>
              <a:buNone/>
            </a:pPr>
            <a:r>
              <a:rPr lang="en-US" sz="1200" b="1" kern="1200" baseline="0" dirty="0" err="1" smtClean="0">
                <a:solidFill>
                  <a:schemeClr val="tx1"/>
                </a:solidFill>
                <a:effectLst/>
                <a:latin typeface="+mn-lt"/>
                <a:ea typeface="+mn-ea"/>
                <a:cs typeface="+mn-cs"/>
                <a:sym typeface="Wingdings"/>
              </a:rPr>
              <a:t>Abigal’s</a:t>
            </a:r>
            <a:r>
              <a:rPr lang="en-US" sz="1200" b="1" kern="1200" baseline="0" dirty="0" smtClean="0">
                <a:solidFill>
                  <a:schemeClr val="tx1"/>
                </a:solidFill>
                <a:effectLst/>
                <a:latin typeface="+mn-lt"/>
                <a:ea typeface="+mn-ea"/>
                <a:cs typeface="+mn-cs"/>
                <a:sym typeface="Wingdings"/>
              </a:rPr>
              <a:t> husband, </a:t>
            </a:r>
            <a:r>
              <a:rPr lang="en-US" sz="1200" b="1" kern="1200" baseline="0" dirty="0" err="1" smtClean="0">
                <a:solidFill>
                  <a:schemeClr val="tx1"/>
                </a:solidFill>
                <a:effectLst/>
                <a:latin typeface="+mn-lt"/>
                <a:ea typeface="+mn-ea"/>
                <a:cs typeface="+mn-cs"/>
                <a:sym typeface="Wingdings"/>
              </a:rPr>
              <a:t>Nabal</a:t>
            </a:r>
            <a:r>
              <a:rPr lang="en-US" sz="1200" b="1" kern="1200" baseline="0" dirty="0" smtClean="0">
                <a:solidFill>
                  <a:schemeClr val="tx1"/>
                </a:solidFill>
                <a:effectLst/>
                <a:latin typeface="+mn-lt"/>
                <a:ea typeface="+mn-ea"/>
                <a:cs typeface="+mn-cs"/>
                <a:sym typeface="Wingdings"/>
              </a:rPr>
              <a:t>,  who ‘blew off’ David’s request…  1 Sam. 25:17 – </a:t>
            </a:r>
          </a:p>
          <a:p>
            <a:pPr rtl="0"/>
            <a:r>
              <a:rPr lang="en-US" sz="1200" dirty="0" smtClean="0"/>
              <a:t>	</a:t>
            </a:r>
            <a:r>
              <a:rPr lang="en-US" sz="1200" b="0" baseline="0" dirty="0" smtClean="0"/>
              <a:t>14 	But one of the young men told Abigail, </a:t>
            </a:r>
            <a:r>
              <a:rPr lang="en-US" sz="1200" b="0" baseline="0" dirty="0" err="1" smtClean="0"/>
              <a:t>Nabal’s</a:t>
            </a:r>
            <a:r>
              <a:rPr lang="en-US" sz="1200" b="0" baseline="0" dirty="0" smtClean="0"/>
              <a:t> wife, saying, “Behold, David sent messengers from the wilderness to greet our master, and he scorned them.</a:t>
            </a:r>
          </a:p>
          <a:p>
            <a:pPr rtl="0"/>
            <a:r>
              <a:rPr lang="en-US" sz="1200" b="0" baseline="0" dirty="0" smtClean="0"/>
              <a:t>	15 	“Yet the men were very good to us, and we were not insulted, nor did we miss anything as long as we went about with them, while we were in the fields.</a:t>
            </a:r>
          </a:p>
          <a:p>
            <a:pPr rtl="0"/>
            <a:r>
              <a:rPr lang="en-US" sz="1200" b="0" baseline="0" dirty="0" smtClean="0"/>
              <a:t>	16 	“They were a wall to us both by night and by day, all the time we were with them tending the sheep.</a:t>
            </a:r>
          </a:p>
          <a:p>
            <a:pPr rtl="0"/>
            <a:r>
              <a:rPr lang="en-US" sz="1200" b="0" baseline="0" dirty="0" smtClean="0"/>
              <a:t>	17 	“Now therefore, know and consider what you should do, for evil is plotted against our master and against all his household; and he is such a worthless man that no one can speak to him.”</a:t>
            </a:r>
          </a:p>
          <a:p>
            <a:pPr marL="0" indent="0">
              <a:buFont typeface="Wingdings"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charset="0"/>
              <a:buNone/>
            </a:pPr>
            <a:r>
              <a:rPr lang="en-US" sz="1200" b="1" kern="1200" baseline="0" dirty="0" smtClean="0">
                <a:solidFill>
                  <a:schemeClr val="tx1"/>
                </a:solidFill>
                <a:effectLst/>
                <a:latin typeface="+mn-lt"/>
                <a:ea typeface="+mn-ea"/>
                <a:cs typeface="+mn-cs"/>
                <a:sym typeface="Wingdings"/>
              </a:rPr>
              <a:t>‘no one can speak to him’ – will NOT receive instruction or advice… </a:t>
            </a:r>
          </a:p>
          <a:p>
            <a:r>
              <a:rPr lang="en-US" sz="1200" b="1" kern="1200" dirty="0" smtClean="0">
                <a:solidFill>
                  <a:schemeClr val="tx1"/>
                </a:solidFill>
                <a:effectLst/>
                <a:latin typeface="+mn-lt"/>
                <a:ea typeface="+mn-ea"/>
                <a:cs typeface="+mn-cs"/>
              </a:rPr>
              <a:t>Psalm 14:1 — 1</a:t>
            </a:r>
            <a:r>
              <a:rPr lang="en-US" sz="1200" kern="1200" dirty="0" smtClean="0">
                <a:solidFill>
                  <a:schemeClr val="tx1"/>
                </a:solidFill>
                <a:effectLst/>
                <a:latin typeface="+mn-lt"/>
                <a:ea typeface="+mn-ea"/>
                <a:cs typeface="+mn-cs"/>
              </a:rPr>
              <a:t> The fool says in his heart, “There is no God.” They are corrupt, they do abominable deeds, there is none who does good.</a:t>
            </a:r>
          </a:p>
          <a:p>
            <a:pPr marL="0" indent="0">
              <a:buFont typeface="Wingdings" charset="0"/>
              <a:buNone/>
            </a:pPr>
            <a:endParaRPr lang="en-US" sz="1200" kern="1200" dirty="0" smtClean="0">
              <a:solidFill>
                <a:schemeClr val="tx1"/>
              </a:solidFill>
              <a:effectLst/>
              <a:latin typeface="+mn-lt"/>
              <a:ea typeface="+mn-ea"/>
              <a:cs typeface="+mn-cs"/>
            </a:endParaRPr>
          </a:p>
          <a:p>
            <a:pPr marL="0" indent="0">
              <a:buFont typeface="Wingdings" charset="0"/>
              <a:buNone/>
            </a:pPr>
            <a:r>
              <a:rPr lang="en-US" sz="1200" kern="1200" dirty="0" smtClean="0">
                <a:solidFill>
                  <a:schemeClr val="tx1"/>
                </a:solidFill>
                <a:effectLst/>
                <a:latin typeface="+mn-lt"/>
                <a:ea typeface="+mn-ea"/>
                <a:cs typeface="+mn-cs"/>
                <a:sym typeface="Wingdings"/>
              </a:rPr>
              <a:t> Prov. 14:9 – mock at sin / guilt – mock at God and His law &amp; judgment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sz="1200" b="1" kern="1200" dirty="0" smtClean="0">
                <a:solidFill>
                  <a:schemeClr val="tx1"/>
                </a:solidFill>
                <a:effectLst/>
                <a:latin typeface="+mn-lt"/>
                <a:ea typeface="+mn-ea"/>
                <a:cs typeface="+mn-cs"/>
                <a:sym typeface="Wingdings"/>
              </a:rPr>
              <a:t>Mocks SIN – 14:9</a:t>
            </a:r>
          </a:p>
          <a:p>
            <a:pPr rtl="0"/>
            <a:r>
              <a:rPr lang="en-US" sz="1200" b="1" kern="1200" dirty="0" smtClean="0">
                <a:solidFill>
                  <a:schemeClr val="tx1"/>
                </a:solidFill>
                <a:effectLst/>
                <a:latin typeface="+mn-lt"/>
                <a:ea typeface="+mn-ea"/>
                <a:cs typeface="+mn-cs"/>
              </a:rPr>
              <a:t>Proverbs 14:9 — </a:t>
            </a:r>
            <a:r>
              <a:rPr lang="en-US" sz="1200" dirty="0" smtClean="0"/>
              <a:t>	9 	Fools mock at sin, [lit. guilt]</a:t>
            </a:r>
          </a:p>
          <a:p>
            <a:pPr rtl="0"/>
            <a:r>
              <a:rPr lang="en-US" sz="1200" dirty="0" smtClean="0"/>
              <a:t>But among the upright there is good will.</a:t>
            </a:r>
            <a:endParaRPr lang="en-US" sz="1200" b="1"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endParaRPr lang="en-US" sz="1200" b="1"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en-US" sz="1200" b="1" kern="12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Fools mock at the guilt offering, but the upright enjoy acceptance.  </a:t>
            </a:r>
            <a:r>
              <a:rPr lang="en-US" sz="1200" kern="1200" dirty="0" err="1" smtClean="0">
                <a:solidFill>
                  <a:schemeClr val="tx1"/>
                </a:solidFill>
                <a:effectLst/>
                <a:latin typeface="+mn-lt"/>
                <a:ea typeface="+mn-ea"/>
                <a:cs typeface="+mn-cs"/>
              </a:rPr>
              <a:t>esv</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Wingdings" charset="0"/>
              <a:buChar char="à"/>
              <a:tabLst/>
              <a:defRPr/>
            </a:pPr>
            <a:r>
              <a:rPr lang="en-US" sz="1200" b="1" kern="1200" dirty="0" smtClean="0">
                <a:solidFill>
                  <a:schemeClr val="tx1"/>
                </a:solidFill>
                <a:effectLst/>
                <a:latin typeface="+mn-lt"/>
                <a:ea typeface="+mn-ea"/>
                <a:cs typeface="+mn-cs"/>
              </a:rPr>
              <a:t>Simple, the fool, - and the scoffer</a:t>
            </a:r>
          </a:p>
          <a:p>
            <a:pPr marL="171450" indent="-171450">
              <a:buFont typeface="Wingdings" charset="0"/>
              <a:buChar char="à"/>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 the scoffer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scoffer or scorner (</a:t>
            </a:r>
            <a:r>
              <a:rPr lang="en-US" sz="1200" i="1" kern="1200" dirty="0" err="1" smtClean="0">
                <a:solidFill>
                  <a:schemeClr val="tx1"/>
                </a:solidFill>
                <a:effectLst/>
                <a:latin typeface="+mn-lt"/>
                <a:ea typeface="+mn-ea"/>
                <a:cs typeface="+mn-cs"/>
              </a:rPr>
              <a:t>lēs</a:t>
            </a:r>
            <a:r>
              <a:rPr lang="en-US" sz="1200" kern="1200" dirty="0" smtClean="0">
                <a:solidFill>
                  <a:schemeClr val="tx1"/>
                </a:solidFill>
                <a:effectLst/>
                <a:latin typeface="+mn-lt"/>
                <a:ea typeface="+mn-ea"/>
                <a:cs typeface="+mn-cs"/>
              </a:rPr>
              <a:t>) makes about seventeen appearances in the book,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is contrasted with the wise, or coupled with the foolish, often enough to earn a place of his own in the fools’ gallery.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His presence there makes it finally clear that mental attitude, not mental capacity, classifies the man.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Dislikes CORRECTION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310259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shares with his fellows their strong dislike of correction (9:7, 8; 13:1; 15:12), </a:t>
            </a:r>
          </a:p>
          <a:p>
            <a:r>
              <a:rPr lang="en-US" sz="1200" b="1" kern="1200" dirty="0" smtClean="0">
                <a:solidFill>
                  <a:schemeClr val="tx1"/>
                </a:solidFill>
                <a:effectLst/>
                <a:latin typeface="+mn-lt"/>
                <a:ea typeface="+mn-ea"/>
                <a:cs typeface="+mn-cs"/>
              </a:rPr>
              <a:t>Proverbs 9:7–8 — 7</a:t>
            </a:r>
            <a:r>
              <a:rPr lang="en-US" sz="1200" kern="1200" dirty="0" smtClean="0">
                <a:solidFill>
                  <a:schemeClr val="tx1"/>
                </a:solidFill>
                <a:effectLst/>
                <a:latin typeface="+mn-lt"/>
                <a:ea typeface="+mn-ea"/>
                <a:cs typeface="+mn-cs"/>
              </a:rPr>
              <a:t> Whoever corrects a scoffer gets himself abuse, and he who reproves a wicked man incurs injury. </a:t>
            </a:r>
            <a:r>
              <a:rPr lang="en-US" sz="1200" b="1" kern="12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Do not reprove a scoffer, or he will hate you; reprove a wise man, and he will love you.</a:t>
            </a:r>
          </a:p>
          <a:p>
            <a:r>
              <a:rPr lang="en-US" sz="1200" b="1" kern="1200" dirty="0" smtClean="0">
                <a:solidFill>
                  <a:schemeClr val="tx1"/>
                </a:solidFill>
                <a:effectLst/>
                <a:latin typeface="+mn-lt"/>
                <a:ea typeface="+mn-ea"/>
                <a:cs typeface="+mn-cs"/>
              </a:rPr>
              <a:t>Proverbs 13:1 — 1</a:t>
            </a:r>
            <a:r>
              <a:rPr lang="en-US" sz="1200" kern="1200" dirty="0" smtClean="0">
                <a:solidFill>
                  <a:schemeClr val="tx1"/>
                </a:solidFill>
                <a:effectLst/>
                <a:latin typeface="+mn-lt"/>
                <a:ea typeface="+mn-ea"/>
                <a:cs typeface="+mn-cs"/>
              </a:rPr>
              <a:t> A wise son hears his father’s instruction, but a scoffer does not listen to rebuke.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it is this, not any lack of intelligence, that blocks any move he makes towards wisdom (14:6).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shares with his fellows their strong dislike of correction (9:7, 8; 13:1; 15:12), </a:t>
            </a:r>
          </a:p>
          <a:p>
            <a:r>
              <a:rPr lang="en-US" sz="1200" b="1" kern="1200" dirty="0" smtClean="0">
                <a:solidFill>
                  <a:schemeClr val="tx1"/>
                </a:solidFill>
                <a:effectLst/>
                <a:latin typeface="+mn-lt"/>
                <a:ea typeface="+mn-ea"/>
                <a:cs typeface="+mn-cs"/>
              </a:rPr>
              <a:t>Proverbs 9:7–8 — 7</a:t>
            </a:r>
            <a:r>
              <a:rPr lang="en-US" sz="1200" kern="1200" dirty="0" smtClean="0">
                <a:solidFill>
                  <a:schemeClr val="tx1"/>
                </a:solidFill>
                <a:effectLst/>
                <a:latin typeface="+mn-lt"/>
                <a:ea typeface="+mn-ea"/>
                <a:cs typeface="+mn-cs"/>
              </a:rPr>
              <a:t> Whoever corrects a scoffer gets himself abuse, and he who reproves a wicked man incurs injury. </a:t>
            </a:r>
            <a:r>
              <a:rPr lang="en-US" sz="1200" b="1" kern="12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Do not reprove a scoffer, or he will hate you; reprove a wise man, and he will love you.</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Proverbs 13:1 — 1</a:t>
            </a:r>
            <a:r>
              <a:rPr lang="en-US" sz="1200" kern="1200" dirty="0" smtClean="0">
                <a:solidFill>
                  <a:schemeClr val="tx1"/>
                </a:solidFill>
                <a:effectLst/>
                <a:latin typeface="+mn-lt"/>
                <a:ea typeface="+mn-ea"/>
                <a:cs typeface="+mn-cs"/>
              </a:rPr>
              <a:t> A wise son hears his father’s instruction, but a scoffer does not listen to rebuke.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Thus – a trouble-maker…   22:10 and 29:8</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it is this, not any lack of intelligence, that blocks any move he makes towards wisdom (14:6).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shares with his fellows their strong dislike of correction (9:7, 8; 13:1; 15:12), </a:t>
            </a:r>
          </a:p>
          <a:p>
            <a:r>
              <a:rPr lang="en-US" sz="1200" b="1" kern="1200" dirty="0" smtClean="0">
                <a:solidFill>
                  <a:schemeClr val="tx1"/>
                </a:solidFill>
                <a:effectLst/>
                <a:latin typeface="+mn-lt"/>
                <a:ea typeface="+mn-ea"/>
                <a:cs typeface="+mn-cs"/>
              </a:rPr>
              <a:t>Proverbs 9:7–8 — 7</a:t>
            </a:r>
            <a:r>
              <a:rPr lang="en-US" sz="1200" kern="1200" dirty="0" smtClean="0">
                <a:solidFill>
                  <a:schemeClr val="tx1"/>
                </a:solidFill>
                <a:effectLst/>
                <a:latin typeface="+mn-lt"/>
                <a:ea typeface="+mn-ea"/>
                <a:cs typeface="+mn-cs"/>
              </a:rPr>
              <a:t> Whoever corrects a scoffer gets himself abuse, and he who reproves a wicked man incurs injury. </a:t>
            </a:r>
            <a:r>
              <a:rPr lang="en-US" sz="1200" b="1" kern="12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Do not reprove a scoffer, or he will hate you; reprove a wise man, and he will love you.</a:t>
            </a:r>
          </a:p>
          <a:p>
            <a:r>
              <a:rPr lang="en-US" sz="1200" b="1" kern="1200" dirty="0" smtClean="0">
                <a:solidFill>
                  <a:schemeClr val="tx1"/>
                </a:solidFill>
                <a:effectLst/>
                <a:latin typeface="+mn-lt"/>
                <a:ea typeface="+mn-ea"/>
                <a:cs typeface="+mn-cs"/>
              </a:rPr>
              <a:t>Proverbs 13:1 — 1</a:t>
            </a:r>
            <a:r>
              <a:rPr lang="en-US" sz="1200" kern="1200" dirty="0" smtClean="0">
                <a:solidFill>
                  <a:schemeClr val="tx1"/>
                </a:solidFill>
                <a:effectLst/>
                <a:latin typeface="+mn-lt"/>
                <a:ea typeface="+mn-ea"/>
                <a:cs typeface="+mn-cs"/>
              </a:rPr>
              <a:t> A wise son hears his father’s instruction, but a scoffer does not listen to rebuke.</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kern="1200" dirty="0" smtClean="0">
                <a:solidFill>
                  <a:schemeClr val="tx1"/>
                </a:solidFill>
                <a:effectLst/>
                <a:latin typeface="+mn-lt"/>
                <a:ea typeface="+mn-ea"/>
                <a:cs typeface="+mn-cs"/>
              </a:rPr>
              <a:t>Thus a trouble maker – 22:10 / 29:8</a:t>
            </a:r>
          </a:p>
          <a:p>
            <a:pPr marL="171450" indent="-171450">
              <a:buFont typeface="Wingdings" charset="0"/>
              <a:buChar char="à"/>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Thus – a trouble-maker…   22:10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Proverbs 22:10 — 10</a:t>
            </a:r>
            <a:r>
              <a:rPr lang="en-US" sz="1200" kern="1200" dirty="0" smtClean="0">
                <a:solidFill>
                  <a:schemeClr val="tx1"/>
                </a:solidFill>
                <a:effectLst/>
                <a:latin typeface="+mn-lt"/>
                <a:ea typeface="+mn-ea"/>
                <a:cs typeface="+mn-cs"/>
              </a:rPr>
              <a:t> Drive out a scoffer, and strife will go out, and quarreling and abuse will cease.</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and 29:8</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it is this, not any lack of intelligence, that blocks any move he makes towards wisdom (14:6).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charset="0"/>
              <a:buNone/>
            </a:pPr>
            <a:r>
              <a:rPr lang="en-US" sz="1200" b="1" kern="1200" dirty="0" smtClean="0">
                <a:solidFill>
                  <a:schemeClr val="tx1"/>
                </a:solidFill>
                <a:effectLst/>
                <a:latin typeface="+mn-lt"/>
                <a:ea typeface="+mn-ea"/>
                <a:cs typeface="+mn-cs"/>
              </a:rPr>
              <a:t>Prov. 29:8  </a:t>
            </a:r>
            <a:r>
              <a:rPr lang="en-US" sz="1200" dirty="0" smtClean="0"/>
              <a:t>Scoffers set a city aflame, but the wise turn away wrath. </a:t>
            </a:r>
            <a:endParaRPr lang="en-US" sz="1200" b="1"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rPr>
              <a:t> All that is left is condemnation and punishment!</a:t>
            </a:r>
            <a:r>
              <a:rPr lang="en-US" sz="1200" kern="1200" baseline="0" dirty="0" smtClean="0">
                <a:solidFill>
                  <a:schemeClr val="tx1"/>
                </a:solidFill>
                <a:effectLst/>
                <a:latin typeface="+mn-lt"/>
                <a:ea typeface="+mn-ea"/>
                <a:cs typeface="+mn-cs"/>
              </a:rPr>
              <a:t>   19:29</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Book that teaches right living – get wisdom, understanding, fear the Lord, etc.</a:t>
            </a:r>
          </a:p>
          <a:p>
            <a:r>
              <a:rPr lang="en-US" dirty="0" smtClean="0"/>
              <a:t>SOME do not!   --  but Proverbs</a:t>
            </a:r>
            <a:r>
              <a:rPr lang="en-US" baseline="0" dirty="0" smtClean="0"/>
              <a:t> shows some differences by using different words for them. </a:t>
            </a:r>
          </a:p>
          <a:p>
            <a:r>
              <a:rPr lang="en-US" baseline="0" dirty="0" smtClean="0"/>
              <a:t>Hence – the simple, the fool, and the scoffer</a:t>
            </a:r>
          </a:p>
          <a:p>
            <a:endParaRPr lang="en-US" baseline="0" dirty="0" smtClean="0"/>
          </a:p>
          <a:p>
            <a:r>
              <a:rPr lang="en-US" b="1" baseline="0" dirty="0" smtClean="0">
                <a:sym typeface="Wingdings"/>
              </a:rPr>
              <a:t> The Simple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3102596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0"/>
              <a:buChar char="à"/>
            </a:pPr>
            <a:r>
              <a:rPr lang="en-US" sz="1200" b="1" kern="1200" dirty="0" smtClean="0">
                <a:solidFill>
                  <a:schemeClr val="tx1"/>
                </a:solidFill>
                <a:effectLst/>
                <a:latin typeface="+mn-lt"/>
                <a:ea typeface="+mn-ea"/>
                <a:cs typeface="+mn-cs"/>
              </a:rPr>
              <a:t> All that is left is condemnation and punishment!</a:t>
            </a:r>
            <a:r>
              <a:rPr lang="en-US" sz="1200" b="1" kern="1200" baseline="0" dirty="0" smtClean="0">
                <a:solidFill>
                  <a:schemeClr val="tx1"/>
                </a:solidFill>
                <a:effectLst/>
                <a:latin typeface="+mn-lt"/>
                <a:ea typeface="+mn-ea"/>
                <a:cs typeface="+mn-cs"/>
              </a:rPr>
              <a:t>   19:29 </a:t>
            </a:r>
          </a:p>
          <a:p>
            <a:pPr marL="171450" indent="-171450">
              <a:buFont typeface="Wingdings" charset="0"/>
              <a:buChar char="à"/>
            </a:pPr>
            <a:endParaRPr lang="en-US" sz="1200" b="1"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Wingdings" charset="0"/>
              <a:buNone/>
              <a:tabLst/>
              <a:defRPr/>
            </a:pPr>
            <a:r>
              <a:rPr lang="en-US" sz="1200" b="1" kern="1200" dirty="0" smtClean="0">
                <a:solidFill>
                  <a:schemeClr val="tx1"/>
                </a:solidFill>
                <a:effectLst/>
                <a:latin typeface="+mn-lt"/>
                <a:ea typeface="+mn-ea"/>
                <a:cs typeface="+mn-cs"/>
              </a:rPr>
              <a:t>Proverbs 19:29 — 29</a:t>
            </a:r>
            <a:r>
              <a:rPr lang="en-US" sz="1200" kern="1200" dirty="0" smtClean="0">
                <a:solidFill>
                  <a:schemeClr val="tx1"/>
                </a:solidFill>
                <a:effectLst/>
                <a:latin typeface="+mn-lt"/>
                <a:ea typeface="+mn-ea"/>
                <a:cs typeface="+mn-cs"/>
              </a:rPr>
              <a:t> Condemnation is ready for scoffers, and beating for the backs of fools.</a:t>
            </a:r>
          </a:p>
          <a:p>
            <a:pPr marL="0" indent="0">
              <a:buFont typeface="Wingdings" charset="0"/>
              <a:buNone/>
            </a:pPr>
            <a:endParaRPr lang="en-US" sz="1200" b="1" kern="1200" dirty="0" smtClean="0">
              <a:solidFill>
                <a:schemeClr val="tx1"/>
              </a:solidFill>
              <a:effectLst/>
              <a:latin typeface="+mn-lt"/>
              <a:ea typeface="+mn-ea"/>
              <a:cs typeface="+mn-cs"/>
            </a:endParaRPr>
          </a:p>
          <a:p>
            <a:pPr marL="0" indent="0">
              <a:buFont typeface="Wingdings" charset="0"/>
              <a:buNone/>
            </a:pPr>
            <a:r>
              <a:rPr lang="en-US" sz="1200" b="1" kern="1200" dirty="0" smtClean="0">
                <a:solidFill>
                  <a:schemeClr val="tx1"/>
                </a:solidFill>
                <a:effectLst/>
                <a:latin typeface="+mn-lt"/>
                <a:ea typeface="+mn-ea"/>
                <a:cs typeface="+mn-cs"/>
                <a:sym typeface="Wingdings"/>
              </a:rPr>
              <a:t> Review / Conclusion</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fools of Proverbs – </a:t>
            </a:r>
          </a:p>
          <a:p>
            <a:r>
              <a:rPr lang="en-US" dirty="0" smtClean="0"/>
              <a:t>They WILL not listen, </a:t>
            </a:r>
          </a:p>
          <a:p>
            <a:r>
              <a:rPr lang="en-US" dirty="0" smtClean="0"/>
              <a:t>They WILL not be instructed,</a:t>
            </a:r>
          </a:p>
          <a:p>
            <a:r>
              <a:rPr lang="en-US" dirty="0" smtClean="0"/>
              <a:t>They WILL not fear God,</a:t>
            </a:r>
            <a:r>
              <a:rPr lang="en-US" baseline="0" dirty="0" smtClean="0"/>
              <a:t> seek wisdom, store up knowledge – </a:t>
            </a:r>
          </a:p>
          <a:p>
            <a:endParaRPr lang="en-US" baseline="0" dirty="0" smtClean="0"/>
          </a:p>
          <a:p>
            <a:r>
              <a:rPr lang="en-US" baseline="0" dirty="0" smtClean="0"/>
              <a:t>Don’t be foolish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3102596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Proverbs 1:32 — 32</a:t>
            </a:r>
            <a:r>
              <a:rPr lang="en-US" sz="1200" kern="1200" dirty="0" smtClean="0">
                <a:solidFill>
                  <a:schemeClr val="tx1"/>
                </a:solidFill>
                <a:effectLst/>
                <a:latin typeface="+mn-lt"/>
                <a:ea typeface="+mn-ea"/>
                <a:cs typeface="+mn-cs"/>
              </a:rPr>
              <a:t> For the simple are killed by their turning away, and the complacency of fools destroys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Proverbs 2:1-11 -  receive – treasure – attentive – incline your heart – </a:t>
            </a:r>
          </a:p>
          <a:p>
            <a:r>
              <a:rPr lang="en-US" sz="1200" kern="1200" dirty="0" smtClean="0">
                <a:solidFill>
                  <a:schemeClr val="tx1"/>
                </a:solidFill>
                <a:effectLst/>
                <a:latin typeface="+mn-lt"/>
                <a:ea typeface="+mn-ea"/>
                <a:cs typeface="+mn-cs"/>
              </a:rPr>
              <a:t>Cry for discernment – seek – search –</a:t>
            </a:r>
          </a:p>
          <a:p>
            <a:r>
              <a:rPr lang="en-US" sz="1200" kern="1200" dirty="0" smtClean="0">
                <a:solidFill>
                  <a:schemeClr val="tx1"/>
                </a:solidFill>
                <a:effectLst/>
                <a:latin typeface="+mn-lt"/>
                <a:ea typeface="+mn-ea"/>
                <a:cs typeface="+mn-cs"/>
              </a:rPr>
              <a:t>THEN…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Proverbs 1:32 — 32</a:t>
            </a:r>
            <a:r>
              <a:rPr lang="en-US" sz="1200" kern="1200" dirty="0" smtClean="0">
                <a:solidFill>
                  <a:schemeClr val="tx1"/>
                </a:solidFill>
                <a:effectLst/>
                <a:latin typeface="+mn-lt"/>
                <a:ea typeface="+mn-ea"/>
                <a:cs typeface="+mn-cs"/>
              </a:rPr>
              <a:t> For the simple are killed by their turning away, and the complacency of fools destroys them;</a:t>
            </a:r>
          </a:p>
          <a:p>
            <a:endParaRPr lang="en-US" sz="1200" kern="1200" smtClean="0">
              <a:solidFill>
                <a:schemeClr val="tx1"/>
              </a:solidFill>
              <a:effectLst/>
              <a:latin typeface="+mn-lt"/>
              <a:ea typeface="+mn-ea"/>
              <a:cs typeface="+mn-cs"/>
            </a:endParaRPr>
          </a:p>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33</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Hebrew word is </a:t>
            </a:r>
            <a:r>
              <a:rPr lang="en-US" sz="1200" i="1" kern="1200" dirty="0" err="1" smtClean="0">
                <a:solidFill>
                  <a:schemeClr val="tx1"/>
                </a:solidFill>
                <a:effectLst/>
                <a:latin typeface="+mn-lt"/>
                <a:ea typeface="+mn-ea"/>
                <a:cs typeface="+mn-cs"/>
              </a:rPr>
              <a:t>petî</a:t>
            </a:r>
            <a:r>
              <a:rPr lang="en-US" sz="1200" kern="1200" dirty="0" smtClean="0">
                <a:solidFill>
                  <a:schemeClr val="tx1"/>
                </a:solidFill>
                <a:effectLst/>
                <a:latin typeface="+mn-lt"/>
                <a:ea typeface="+mn-ea"/>
                <a:cs typeface="+mn-cs"/>
              </a:rPr>
              <a:t>. The verb formed from this word (like our verb ‘to fool’) means to deceive or seduce (as in 1:10: ‘if sinners entice thee’), and the </a:t>
            </a:r>
            <a:r>
              <a:rPr lang="en-US" sz="1200" i="1" kern="1200" dirty="0" err="1" smtClean="0">
                <a:solidFill>
                  <a:schemeClr val="tx1"/>
                </a:solidFill>
                <a:effectLst/>
                <a:latin typeface="+mn-lt"/>
                <a:ea typeface="+mn-ea"/>
                <a:cs typeface="+mn-cs"/>
              </a:rPr>
              <a:t>petî</a:t>
            </a:r>
            <a:r>
              <a:rPr lang="en-US" sz="1200" kern="1200" dirty="0" smtClean="0">
                <a:solidFill>
                  <a:schemeClr val="tx1"/>
                </a:solidFill>
                <a:effectLst/>
                <a:latin typeface="+mn-lt"/>
                <a:ea typeface="+mn-ea"/>
                <a:cs typeface="+mn-cs"/>
              </a:rPr>
              <a:t>, accordingly, is the kind of person who is easily led, gullible, silly.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Mentally NAÏVE   Prov. 14.15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Morally naïve - </a:t>
            </a:r>
          </a:p>
          <a:p>
            <a:r>
              <a:rPr lang="en-US" sz="1200" b="1" kern="1200" dirty="0" smtClean="0">
                <a:solidFill>
                  <a:schemeClr val="tx1"/>
                </a:solidFill>
                <a:effectLst/>
                <a:latin typeface="+mn-lt"/>
                <a:ea typeface="+mn-ea"/>
                <a:cs typeface="+mn-cs"/>
              </a:rPr>
              <a:t>Proverbs 14:15 — 15</a:t>
            </a:r>
            <a:r>
              <a:rPr lang="en-US" sz="1200" kern="1200" dirty="0" smtClean="0">
                <a:solidFill>
                  <a:schemeClr val="tx1"/>
                </a:solidFill>
                <a:effectLst/>
                <a:latin typeface="+mn-lt"/>
                <a:ea typeface="+mn-ea"/>
                <a:cs typeface="+mn-cs"/>
              </a:rPr>
              <a:t> The simple believes everything, but the prudent gives thought to his steps.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Walk into danger – 22:3</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Proverbs 22:3 — 3</a:t>
            </a:r>
            <a:r>
              <a:rPr lang="en-US" sz="1200" kern="1200" dirty="0" smtClean="0">
                <a:solidFill>
                  <a:schemeClr val="tx1"/>
                </a:solidFill>
                <a:effectLst/>
                <a:latin typeface="+mn-lt"/>
                <a:ea typeface="+mn-ea"/>
                <a:cs typeface="+mn-cs"/>
              </a:rPr>
              <a:t> The prudent sees danger and hides himself, but the simple go on and suffer for 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While mentally</a:t>
            </a:r>
            <a:r>
              <a:rPr lang="en-US" sz="1200" kern="1200" baseline="0" dirty="0" smtClean="0">
                <a:solidFill>
                  <a:schemeClr val="tx1"/>
                </a:solidFill>
                <a:effectLst/>
                <a:latin typeface="+mn-lt"/>
                <a:ea typeface="+mn-ea"/>
                <a:cs typeface="+mn-cs"/>
              </a:rPr>
              <a:t> naïve – </a:t>
            </a:r>
          </a:p>
          <a:p>
            <a:r>
              <a:rPr lang="en-US" sz="1200" kern="1200" baseline="0" dirty="0" smtClean="0">
                <a:solidFill>
                  <a:schemeClr val="tx1"/>
                </a:solidFill>
                <a:effectLst/>
                <a:latin typeface="+mn-lt"/>
                <a:ea typeface="+mn-ea"/>
                <a:cs typeface="+mn-cs"/>
              </a:rPr>
              <a:t>Morally – willful and irresponsible – complacent -  </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sym typeface="Wingdings"/>
              </a:rPr>
              <a:t> Hence chapter 7 [7:7] – and the adulteress</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kern="1200" dirty="0" smtClean="0">
                <a:solidFill>
                  <a:schemeClr val="tx1"/>
                </a:solidFill>
                <a:effectLst/>
                <a:latin typeface="+mn-lt"/>
                <a:ea typeface="+mn-ea"/>
                <a:cs typeface="+mn-cs"/>
              </a:rPr>
              <a:t>Morally – </a:t>
            </a:r>
          </a:p>
          <a:p>
            <a:pPr rtl="0"/>
            <a:endParaRPr lang="en-US" sz="1200" b="1" kern="1200" dirty="0" smtClean="0">
              <a:solidFill>
                <a:schemeClr val="tx1"/>
              </a:solidFill>
              <a:effectLst/>
              <a:latin typeface="+mn-lt"/>
              <a:ea typeface="+mn-ea"/>
              <a:cs typeface="+mn-cs"/>
            </a:endParaRPr>
          </a:p>
          <a:p>
            <a:pPr rtl="0"/>
            <a:r>
              <a:rPr lang="en-US" sz="1200" dirty="0" smtClean="0"/>
              <a:t>For at the window of my house </a:t>
            </a:r>
          </a:p>
          <a:p>
            <a:pPr rtl="0"/>
            <a:r>
              <a:rPr lang="en-US" sz="1200" dirty="0" smtClean="0"/>
              <a:t>I have looked out through my lattice, </a:t>
            </a:r>
          </a:p>
          <a:p>
            <a:pPr rtl="0"/>
            <a:r>
              <a:rPr lang="en-US" sz="1200" b="1" dirty="0" smtClean="0"/>
              <a:t>7 	and I have seen among the simple, </a:t>
            </a:r>
          </a:p>
          <a:p>
            <a:pPr rtl="0"/>
            <a:r>
              <a:rPr lang="en-US" sz="1200" dirty="0" smtClean="0"/>
              <a:t>I have perceived among the youths, </a:t>
            </a:r>
          </a:p>
          <a:p>
            <a:pPr rtl="0"/>
            <a:r>
              <a:rPr lang="en-US" sz="1200" dirty="0" smtClean="0"/>
              <a:t>a young man lacking sense,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READ the episode?  Meets a prostitute – </a:t>
            </a:r>
          </a:p>
          <a:p>
            <a:r>
              <a:rPr lang="en-US" sz="1200" kern="1200" dirty="0" smtClean="0">
                <a:solidFill>
                  <a:schemeClr val="tx1"/>
                </a:solidFill>
                <a:effectLst/>
                <a:latin typeface="+mn-lt"/>
                <a:ea typeface="+mn-ea"/>
                <a:cs typeface="+mn-cs"/>
              </a:rPr>
              <a:t>Vs. 22-23 – a ‘quick end’ to such folly !</a:t>
            </a:r>
          </a:p>
          <a:p>
            <a:r>
              <a:rPr lang="en-US" sz="1200" b="1" kern="1200" dirty="0" smtClean="0">
                <a:solidFill>
                  <a:schemeClr val="tx1"/>
                </a:solidFill>
                <a:effectLst/>
                <a:latin typeface="+mn-lt"/>
                <a:ea typeface="+mn-ea"/>
                <a:cs typeface="+mn-cs"/>
                <a:sym typeface="Wingdings"/>
              </a:rPr>
              <a:t> Need of an ‘object lesson’ – 19:25</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Proverbs 19:25 — 25</a:t>
            </a:r>
            <a:r>
              <a:rPr lang="en-US" sz="1200" kern="1200" dirty="0" smtClean="0">
                <a:solidFill>
                  <a:schemeClr val="tx1"/>
                </a:solidFill>
                <a:effectLst/>
                <a:latin typeface="+mn-lt"/>
                <a:ea typeface="+mn-ea"/>
                <a:cs typeface="+mn-cs"/>
              </a:rPr>
              <a:t> Strike a scoffer, and the simple will learn prudence; reprove a man of understanding, and he will gain knowledge.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In short, the simple (and his elder brother, the fool) is no halfwit; he is a person whose instability could be rectified, but who prefers not to accept discipline in the school of wisdom (1:22–32).</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The Fool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32500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 Proverbs, three words are translated ‘fool’.</a:t>
            </a:r>
          </a:p>
          <a:p>
            <a:pPr marL="228600" indent="-228600">
              <a:buAutoNum type="arabicPeriod"/>
            </a:pPr>
            <a:r>
              <a:rPr lang="en-US" sz="1200" b="1" i="1" kern="1200" dirty="0" err="1" smtClean="0">
                <a:solidFill>
                  <a:schemeClr val="tx1"/>
                </a:solidFill>
                <a:effectLst/>
                <a:latin typeface="+mn-lt"/>
                <a:ea typeface="+mn-ea"/>
                <a:cs typeface="+mn-cs"/>
              </a:rPr>
              <a:t>kĕsîl</a:t>
            </a:r>
            <a:r>
              <a:rPr lang="en-US" sz="1200" b="1" kern="1200" dirty="0" smtClean="0">
                <a:solidFill>
                  <a:schemeClr val="tx1"/>
                </a:solidFill>
                <a:effectLst/>
                <a:latin typeface="+mn-lt"/>
                <a:ea typeface="+mn-ea"/>
                <a:cs typeface="+mn-cs"/>
              </a:rPr>
              <a:t>. This is the commonest of the three terms, occurring nearly 50 times. </a:t>
            </a:r>
          </a:p>
          <a:p>
            <a:pPr marL="228600" indent="-228600">
              <a:buAutoNum type="arabicPeriod"/>
            </a:pPr>
            <a:r>
              <a:rPr lang="en-US" sz="1200" b="1" kern="1200" dirty="0" smtClean="0">
                <a:solidFill>
                  <a:schemeClr val="tx1"/>
                </a:solidFill>
                <a:effectLst/>
                <a:latin typeface="+mn-lt"/>
                <a:ea typeface="+mn-ea"/>
                <a:cs typeface="+mn-cs"/>
              </a:rPr>
              <a:t>By derivation, it seems to mean one who is dull and obstinate;</a:t>
            </a:r>
            <a:r>
              <a:rPr lang="en-US" sz="1200" kern="1200" dirty="0" smtClean="0">
                <a:solidFill>
                  <a:schemeClr val="tx1"/>
                </a:solidFill>
                <a:effectLst/>
                <a:latin typeface="+mn-lt"/>
                <a:ea typeface="+mn-ea"/>
                <a:cs typeface="+mn-cs"/>
              </a:rPr>
              <a:t> </a:t>
            </a:r>
          </a:p>
          <a:p>
            <a:pPr marL="228600" indent="-228600">
              <a:buAutoNum type="arabicPeriod"/>
            </a:pPr>
            <a:r>
              <a:rPr lang="en-US" sz="1200" kern="1200" dirty="0" smtClean="0">
                <a:solidFill>
                  <a:schemeClr val="tx1"/>
                </a:solidFill>
                <a:effectLst/>
                <a:latin typeface="+mn-lt"/>
                <a:ea typeface="+mn-ea"/>
                <a:cs typeface="+mn-cs"/>
              </a:rPr>
              <a:t>but it must always be remembered that the book has in mind a man’s chosen outlook, rather than his mental equipment. We are shown the </a:t>
            </a:r>
            <a:r>
              <a:rPr lang="en-US" sz="1200" i="1" kern="1200" dirty="0" err="1" smtClean="0">
                <a:solidFill>
                  <a:schemeClr val="tx1"/>
                </a:solidFill>
                <a:effectLst/>
                <a:latin typeface="+mn-lt"/>
                <a:ea typeface="+mn-ea"/>
                <a:cs typeface="+mn-cs"/>
              </a:rPr>
              <a:t>kĕsîl</a:t>
            </a:r>
            <a:r>
              <a:rPr lang="en-US" sz="1200" kern="1200" dirty="0" smtClean="0">
                <a:solidFill>
                  <a:schemeClr val="tx1"/>
                </a:solidFill>
                <a:effectLst/>
                <a:latin typeface="+mn-lt"/>
                <a:ea typeface="+mn-ea"/>
                <a:cs typeface="+mn-cs"/>
              </a:rPr>
              <a:t> as he is first in himself, and second in society.  </a:t>
            </a:r>
          </a:p>
          <a:p>
            <a:pPr marL="228600" indent="-228600">
              <a:buAutoNum type="arabicPeriod"/>
            </a:pP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sym typeface="Wingdings"/>
              </a:rPr>
              <a:t> He has </a:t>
            </a:r>
            <a:r>
              <a:rPr lang="en-US" sz="1200" b="1" i="1" u="sng" kern="1200" dirty="0" smtClean="0">
                <a:solidFill>
                  <a:schemeClr val="tx1"/>
                </a:solidFill>
                <a:effectLst/>
                <a:latin typeface="+mn-lt"/>
                <a:ea typeface="+mn-ea"/>
                <a:cs typeface="+mn-cs"/>
                <a:sym typeface="Wingdings"/>
              </a:rPr>
              <a:t>no</a:t>
            </a:r>
            <a:r>
              <a:rPr lang="en-US" sz="1200" kern="1200" dirty="0" smtClean="0">
                <a:solidFill>
                  <a:schemeClr val="tx1"/>
                </a:solidFill>
                <a:effectLst/>
                <a:latin typeface="+mn-lt"/>
                <a:ea typeface="+mn-ea"/>
                <a:cs typeface="+mn-cs"/>
                <a:sym typeface="Wingdings"/>
              </a:rPr>
              <a:t> interest in ‘seeking’, searching, for wisdom – thinks it can ‘just be bought’ – 17:16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3250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8395"/>
            <a:ext cx="9144000" cy="2722056"/>
          </a:xfrm>
        </p:spPr>
        <p:txBody>
          <a:bodyPr/>
          <a:lstStyle/>
          <a:p>
            <a:endParaRPr lang="en-US" sz="9600" dirty="0"/>
          </a:p>
        </p:txBody>
      </p:sp>
      <p:sp>
        <p:nvSpPr>
          <p:cNvPr id="3" name="Subtitle 2"/>
          <p:cNvSpPr>
            <a:spLocks noGrp="1"/>
          </p:cNvSpPr>
          <p:nvPr>
            <p:ph type="subTitle" idx="1"/>
          </p:nvPr>
        </p:nvSpPr>
        <p:spPr>
          <a:xfrm>
            <a:off x="1371600" y="5105400"/>
            <a:ext cx="6400800" cy="1752600"/>
          </a:xfrm>
        </p:spPr>
        <p:txBody>
          <a:bodyPr/>
          <a:lstStyle/>
          <a:p>
            <a:endParaRPr lang="en-US" dirty="0"/>
          </a:p>
        </p:txBody>
      </p:sp>
    </p:spTree>
    <p:extLst>
      <p:ext uri="{BB962C8B-B14F-4D97-AF65-F5344CB8AC3E}">
        <p14:creationId xmlns:p14="http://schemas.microsoft.com/office/powerpoint/2010/main" val="2824191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 Why should a fool have money in his hand to buy wisdom when he has no sense? </a:t>
            </a:r>
          </a:p>
        </p:txBody>
      </p:sp>
      <p:sp>
        <p:nvSpPr>
          <p:cNvPr id="3" name="Subtitle 2"/>
          <p:cNvSpPr>
            <a:spLocks noGrp="1"/>
          </p:cNvSpPr>
          <p:nvPr>
            <p:ph type="subTitle" idx="1"/>
          </p:nvPr>
        </p:nvSpPr>
        <p:spPr>
          <a:xfrm>
            <a:off x="1371600" y="5775158"/>
            <a:ext cx="6400800" cy="1082842"/>
          </a:xfrm>
        </p:spPr>
        <p:txBody>
          <a:bodyPr/>
          <a:lstStyle/>
          <a:p>
            <a:r>
              <a:rPr lang="en-US" dirty="0" smtClean="0"/>
              <a:t>17:16</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heart of him who has understanding seeks knowledge, but the mouths of fools feed on folly</a:t>
            </a:r>
            <a:r>
              <a:rPr lang="en-US" sz="7200" dirty="0" smtClean="0"/>
              <a:t>.</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15:14</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tongue of the wise commends knowledge, but the mouths of fools pour out folly</a:t>
            </a:r>
            <a:r>
              <a:rPr lang="en-US" sz="7200" dirty="0" smtClean="0"/>
              <a:t>.</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15:2</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A rebuke goes deeper into a man of understanding than a hundred blows into a fool</a:t>
            </a:r>
            <a:r>
              <a:rPr lang="en-US" sz="7200" dirty="0" smtClean="0"/>
              <a:t>.</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17:10</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Like a dog that returns to his vomit is a fool who repeats his folly</a:t>
            </a:r>
            <a:r>
              <a:rPr lang="en-US" sz="7200" dirty="0" smtClean="0"/>
              <a:t>.</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26:11</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Because they hated knowledge </a:t>
            </a:r>
            <a:br>
              <a:rPr lang="en-US" sz="7200" dirty="0"/>
            </a:br>
            <a:r>
              <a:rPr lang="en-US" sz="7200" dirty="0"/>
              <a:t>and did not choose the fear of the Lord, </a:t>
            </a:r>
          </a:p>
        </p:txBody>
      </p:sp>
      <p:sp>
        <p:nvSpPr>
          <p:cNvPr id="3" name="Subtitle 2"/>
          <p:cNvSpPr>
            <a:spLocks noGrp="1"/>
          </p:cNvSpPr>
          <p:nvPr>
            <p:ph type="subTitle" idx="1"/>
          </p:nvPr>
        </p:nvSpPr>
        <p:spPr>
          <a:xfrm>
            <a:off x="1371600" y="5775158"/>
            <a:ext cx="6400800" cy="1082842"/>
          </a:xfrm>
        </p:spPr>
        <p:txBody>
          <a:bodyPr/>
          <a:lstStyle/>
          <a:p>
            <a:r>
              <a:rPr lang="en-US" dirty="0" smtClean="0"/>
              <a:t>1:29…</a:t>
            </a:r>
            <a:endParaRPr lang="en-US" dirty="0"/>
          </a:p>
        </p:txBody>
      </p:sp>
    </p:spTree>
    <p:extLst>
      <p:ext uri="{BB962C8B-B14F-4D97-AF65-F5344CB8AC3E}">
        <p14:creationId xmlns:p14="http://schemas.microsoft.com/office/powerpoint/2010/main" val="47990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For the simple are killed by their turning away, </a:t>
            </a:r>
            <a:br>
              <a:rPr lang="en-US" sz="7200" dirty="0"/>
            </a:br>
            <a:r>
              <a:rPr lang="en-US" sz="7200" dirty="0"/>
              <a:t>and </a:t>
            </a:r>
            <a:r>
              <a:rPr lang="en-US" sz="7200" dirty="0">
                <a:solidFill>
                  <a:srgbClr val="FFFF00"/>
                </a:solidFill>
              </a:rPr>
              <a:t>the complacency of fools destroys them; </a:t>
            </a:r>
          </a:p>
        </p:txBody>
      </p:sp>
      <p:sp>
        <p:nvSpPr>
          <p:cNvPr id="3" name="Subtitle 2"/>
          <p:cNvSpPr>
            <a:spLocks noGrp="1"/>
          </p:cNvSpPr>
          <p:nvPr>
            <p:ph type="subTitle" idx="1"/>
          </p:nvPr>
        </p:nvSpPr>
        <p:spPr>
          <a:xfrm>
            <a:off x="1371600" y="5775158"/>
            <a:ext cx="6400800" cy="1082842"/>
          </a:xfrm>
        </p:spPr>
        <p:txBody>
          <a:bodyPr/>
          <a:lstStyle/>
          <a:p>
            <a:r>
              <a:rPr lang="en-US" dirty="0" smtClean="0"/>
              <a:t>1:32</a:t>
            </a:r>
            <a:endParaRPr lang="en-US" dirty="0"/>
          </a:p>
        </p:txBody>
      </p:sp>
    </p:spTree>
    <p:extLst>
      <p:ext uri="{BB962C8B-B14F-4D97-AF65-F5344CB8AC3E}">
        <p14:creationId xmlns:p14="http://schemas.microsoft.com/office/powerpoint/2010/main" val="479906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fear of the LORD is the beginning of knowledge; fools despise wisdom and instruction</a:t>
            </a:r>
            <a:r>
              <a:rPr lang="en-US" sz="7200" dirty="0" smtClean="0"/>
              <a:t>.</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1:7</a:t>
            </a:r>
            <a:endParaRPr lang="en-US" dirty="0"/>
          </a:p>
        </p:txBody>
      </p:sp>
    </p:spTree>
    <p:extLst>
      <p:ext uri="{BB962C8B-B14F-4D97-AF65-F5344CB8AC3E}">
        <p14:creationId xmlns:p14="http://schemas.microsoft.com/office/powerpoint/2010/main" val="47990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smtClean="0"/>
              <a:t>The </a:t>
            </a:r>
            <a:r>
              <a:rPr lang="en-US" sz="7200" dirty="0"/>
              <a:t>wise of heart will receive </a:t>
            </a:r>
            <a:r>
              <a:rPr lang="en-US" sz="7200" dirty="0" smtClean="0"/>
              <a:t>command-</a:t>
            </a:r>
            <a:r>
              <a:rPr lang="en-US" sz="7200" dirty="0" err="1" smtClean="0"/>
              <a:t>ments</a:t>
            </a:r>
            <a:r>
              <a:rPr lang="en-US" sz="7200" dirty="0"/>
              <a:t>, but a babbling fool will come to ruin.</a:t>
            </a:r>
          </a:p>
        </p:txBody>
      </p:sp>
      <p:sp>
        <p:nvSpPr>
          <p:cNvPr id="3" name="Subtitle 2"/>
          <p:cNvSpPr>
            <a:spLocks noGrp="1"/>
          </p:cNvSpPr>
          <p:nvPr>
            <p:ph type="subTitle" idx="1"/>
          </p:nvPr>
        </p:nvSpPr>
        <p:spPr>
          <a:xfrm>
            <a:off x="1371600" y="5775158"/>
            <a:ext cx="6400800" cy="1082842"/>
          </a:xfrm>
        </p:spPr>
        <p:txBody>
          <a:bodyPr/>
          <a:lstStyle/>
          <a:p>
            <a:r>
              <a:rPr lang="en-US" dirty="0" smtClean="0"/>
              <a:t>10:8</a:t>
            </a:r>
            <a:endParaRPr lang="en-US" dirty="0"/>
          </a:p>
        </p:txBody>
      </p:sp>
    </p:spTree>
    <p:extLst>
      <p:ext uri="{BB962C8B-B14F-4D97-AF65-F5344CB8AC3E}">
        <p14:creationId xmlns:p14="http://schemas.microsoft.com/office/powerpoint/2010/main" val="1723668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pPr marL="171450" indent="-171450"/>
            <a:r>
              <a:rPr lang="en-US" sz="7200" dirty="0"/>
              <a:t>The way of a fool is right in his own eyes, but a wise man listens to advice.</a:t>
            </a:r>
          </a:p>
        </p:txBody>
      </p:sp>
      <p:sp>
        <p:nvSpPr>
          <p:cNvPr id="3" name="Subtitle 2"/>
          <p:cNvSpPr>
            <a:spLocks noGrp="1"/>
          </p:cNvSpPr>
          <p:nvPr>
            <p:ph type="subTitle" idx="1"/>
          </p:nvPr>
        </p:nvSpPr>
        <p:spPr>
          <a:xfrm>
            <a:off x="1371600" y="5775158"/>
            <a:ext cx="6400800" cy="1082842"/>
          </a:xfrm>
        </p:spPr>
        <p:txBody>
          <a:bodyPr/>
          <a:lstStyle/>
          <a:p>
            <a:r>
              <a:rPr lang="en-US" dirty="0" smtClean="0"/>
              <a:t>12:15</a:t>
            </a:r>
            <a:endParaRPr lang="en-US" dirty="0"/>
          </a:p>
        </p:txBody>
      </p:sp>
    </p:spTree>
    <p:extLst>
      <p:ext uri="{BB962C8B-B14F-4D97-AF65-F5344CB8AC3E}">
        <p14:creationId xmlns:p14="http://schemas.microsoft.com/office/powerpoint/2010/main" val="217374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739" y="31681"/>
            <a:ext cx="8790609" cy="5698122"/>
          </a:xfrm>
        </p:spPr>
        <p:txBody>
          <a:bodyPr/>
          <a:lstStyle/>
          <a:p>
            <a:r>
              <a:rPr lang="en-US" dirty="0"/>
              <a:t>“How long, O </a:t>
            </a:r>
            <a:r>
              <a:rPr lang="en-US" dirty="0">
                <a:solidFill>
                  <a:srgbClr val="FFFF00"/>
                </a:solidFill>
              </a:rPr>
              <a:t>simple ones</a:t>
            </a:r>
            <a:r>
              <a:rPr lang="en-US" dirty="0"/>
              <a:t>, will you love being simple? </a:t>
            </a:r>
            <a:br>
              <a:rPr lang="en-US" dirty="0"/>
            </a:br>
            <a:r>
              <a:rPr lang="en-US" dirty="0"/>
              <a:t>How long will </a:t>
            </a:r>
            <a:r>
              <a:rPr lang="en-US" dirty="0">
                <a:solidFill>
                  <a:srgbClr val="FFFF00"/>
                </a:solidFill>
              </a:rPr>
              <a:t>scoffers</a:t>
            </a:r>
            <a:r>
              <a:rPr lang="en-US" dirty="0"/>
              <a:t> delight in their scoffing </a:t>
            </a:r>
            <a:br>
              <a:rPr lang="en-US" dirty="0"/>
            </a:br>
            <a:r>
              <a:rPr lang="en-US" dirty="0"/>
              <a:t>and</a:t>
            </a:r>
            <a:r>
              <a:rPr lang="en-US" dirty="0">
                <a:solidFill>
                  <a:srgbClr val="FFFF00"/>
                </a:solidFill>
              </a:rPr>
              <a:t> fools </a:t>
            </a:r>
            <a:r>
              <a:rPr lang="en-US" dirty="0"/>
              <a:t>hate knowledge? </a:t>
            </a:r>
            <a:br>
              <a:rPr lang="en-US" dirty="0"/>
            </a:br>
            <a:endParaRPr lang="en-US" dirty="0"/>
          </a:p>
        </p:txBody>
      </p:sp>
      <p:sp>
        <p:nvSpPr>
          <p:cNvPr id="5" name="Content Placeholder 4"/>
          <p:cNvSpPr>
            <a:spLocks noGrp="1"/>
          </p:cNvSpPr>
          <p:nvPr>
            <p:ph idx="1"/>
          </p:nvPr>
        </p:nvSpPr>
        <p:spPr>
          <a:xfrm>
            <a:off x="187739" y="5850749"/>
            <a:ext cx="8790609" cy="870726"/>
          </a:xfrm>
        </p:spPr>
        <p:txBody>
          <a:bodyPr/>
          <a:lstStyle/>
          <a:p>
            <a:pPr marL="0" indent="0" algn="r">
              <a:buNone/>
            </a:pPr>
            <a:r>
              <a:rPr lang="en-US" dirty="0" smtClean="0"/>
              <a:t>Prov. 1:22</a:t>
            </a:r>
            <a:endParaRPr lang="en-US" dirty="0"/>
          </a:p>
        </p:txBody>
      </p:sp>
    </p:spTree>
    <p:extLst>
      <p:ext uri="{BB962C8B-B14F-4D97-AF65-F5344CB8AC3E}">
        <p14:creationId xmlns:p14="http://schemas.microsoft.com/office/powerpoint/2010/main" val="16877780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pPr marL="171450" indent="-171450"/>
            <a:r>
              <a:rPr lang="en-US" sz="7200" dirty="0" err="1" smtClean="0"/>
              <a:t>Nabal</a:t>
            </a: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30:32, 22; 17:7</a:t>
            </a:r>
            <a:endParaRPr lang="en-US" dirty="0"/>
          </a:p>
        </p:txBody>
      </p:sp>
    </p:spTree>
    <p:extLst>
      <p:ext uri="{BB962C8B-B14F-4D97-AF65-F5344CB8AC3E}">
        <p14:creationId xmlns:p14="http://schemas.microsoft.com/office/powerpoint/2010/main" val="439728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smtClean="0"/>
              <a:t>“… and </a:t>
            </a:r>
            <a:r>
              <a:rPr lang="en-US" sz="7200" dirty="0"/>
              <a:t>he is such a worthless man that no one can speak to him.”</a:t>
            </a:r>
          </a:p>
        </p:txBody>
      </p:sp>
      <p:sp>
        <p:nvSpPr>
          <p:cNvPr id="3" name="Subtitle 2"/>
          <p:cNvSpPr>
            <a:spLocks noGrp="1"/>
          </p:cNvSpPr>
          <p:nvPr>
            <p:ph type="subTitle" idx="1"/>
          </p:nvPr>
        </p:nvSpPr>
        <p:spPr>
          <a:xfrm>
            <a:off x="1371600" y="5775158"/>
            <a:ext cx="6400800" cy="1082842"/>
          </a:xfrm>
        </p:spPr>
        <p:txBody>
          <a:bodyPr/>
          <a:lstStyle/>
          <a:p>
            <a:r>
              <a:rPr lang="en-US" dirty="0" smtClean="0"/>
              <a:t>1 Sam. 25:17</a:t>
            </a:r>
            <a:endParaRPr lang="en-US" dirty="0"/>
          </a:p>
        </p:txBody>
      </p:sp>
    </p:spTree>
    <p:extLst>
      <p:ext uri="{BB962C8B-B14F-4D97-AF65-F5344CB8AC3E}">
        <p14:creationId xmlns:p14="http://schemas.microsoft.com/office/powerpoint/2010/main" val="1956231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fool says in his heart, “There is no God.” </a:t>
            </a:r>
          </a:p>
        </p:txBody>
      </p:sp>
      <p:sp>
        <p:nvSpPr>
          <p:cNvPr id="3" name="Subtitle 2"/>
          <p:cNvSpPr>
            <a:spLocks noGrp="1"/>
          </p:cNvSpPr>
          <p:nvPr>
            <p:ph type="subTitle" idx="1"/>
          </p:nvPr>
        </p:nvSpPr>
        <p:spPr>
          <a:xfrm>
            <a:off x="1371600" y="5775158"/>
            <a:ext cx="6400800" cy="1082842"/>
          </a:xfrm>
        </p:spPr>
        <p:txBody>
          <a:bodyPr/>
          <a:lstStyle/>
          <a:p>
            <a:r>
              <a:rPr lang="en-US" dirty="0" smtClean="0"/>
              <a:t>Psalm 14:1</a:t>
            </a:r>
            <a:endParaRPr lang="en-US" dirty="0"/>
          </a:p>
        </p:txBody>
      </p:sp>
    </p:spTree>
    <p:extLst>
      <p:ext uri="{BB962C8B-B14F-4D97-AF65-F5344CB8AC3E}">
        <p14:creationId xmlns:p14="http://schemas.microsoft.com/office/powerpoint/2010/main" val="3528563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Fools mock at sin, </a:t>
            </a:r>
            <a:r>
              <a:rPr lang="en-US" sz="7200" dirty="0" smtClean="0"/>
              <a:t/>
            </a:r>
            <a:br>
              <a:rPr lang="en-US" sz="7200" dirty="0" smtClean="0"/>
            </a:br>
            <a:r>
              <a:rPr lang="en-US" sz="7200" dirty="0" smtClean="0">
                <a:solidFill>
                  <a:srgbClr val="FFFF00"/>
                </a:solidFill>
              </a:rPr>
              <a:t>[</a:t>
            </a:r>
            <a:r>
              <a:rPr lang="en-US" sz="7200" dirty="0">
                <a:solidFill>
                  <a:srgbClr val="FFFF00"/>
                </a:solidFill>
              </a:rPr>
              <a:t>lit. guilt]</a:t>
            </a:r>
            <a:r>
              <a:rPr lang="en-US" sz="7200" dirty="0"/>
              <a:t/>
            </a:r>
            <a:br>
              <a:rPr lang="en-US" sz="7200" dirty="0"/>
            </a:br>
            <a:r>
              <a:rPr lang="en-US" sz="7200" dirty="0"/>
              <a:t>But among the upright there is good will.</a:t>
            </a:r>
            <a:br>
              <a:rPr lang="en-US" sz="7200" dirty="0"/>
            </a:br>
            <a:endParaRPr lang="en-US" sz="7200" dirty="0"/>
          </a:p>
        </p:txBody>
      </p:sp>
      <p:sp>
        <p:nvSpPr>
          <p:cNvPr id="3" name="Subtitle 2"/>
          <p:cNvSpPr>
            <a:spLocks noGrp="1"/>
          </p:cNvSpPr>
          <p:nvPr>
            <p:ph type="subTitle" idx="1"/>
          </p:nvPr>
        </p:nvSpPr>
        <p:spPr>
          <a:xfrm>
            <a:off x="1371600" y="5775158"/>
            <a:ext cx="6400800" cy="1082842"/>
          </a:xfrm>
        </p:spPr>
        <p:txBody>
          <a:bodyPr/>
          <a:lstStyle/>
          <a:p>
            <a:r>
              <a:rPr lang="en-US" dirty="0" smtClean="0"/>
              <a:t>14:9</a:t>
            </a:r>
            <a:endParaRPr lang="en-US" dirty="0"/>
          </a:p>
        </p:txBody>
      </p:sp>
    </p:spTree>
    <p:extLst>
      <p:ext uri="{BB962C8B-B14F-4D97-AF65-F5344CB8AC3E}">
        <p14:creationId xmlns:p14="http://schemas.microsoft.com/office/powerpoint/2010/main" val="479906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The Fool</a:t>
            </a:r>
            <a:endParaRPr lang="en-US" sz="8000" dirty="0"/>
          </a:p>
        </p:txBody>
      </p:sp>
      <p:sp>
        <p:nvSpPr>
          <p:cNvPr id="3" name="Content Placeholder 2"/>
          <p:cNvSpPr>
            <a:spLocks noGrp="1"/>
          </p:cNvSpPr>
          <p:nvPr>
            <p:ph idx="1"/>
          </p:nvPr>
        </p:nvSpPr>
        <p:spPr>
          <a:xfrm>
            <a:off x="457200" y="1391478"/>
            <a:ext cx="8521148" cy="5329997"/>
          </a:xfrm>
        </p:spPr>
        <p:txBody>
          <a:bodyPr>
            <a:normAutofit/>
          </a:bodyPr>
          <a:lstStyle/>
          <a:p>
            <a:r>
              <a:rPr lang="en-US" sz="8000" dirty="0" smtClean="0"/>
              <a:t> Simple</a:t>
            </a:r>
          </a:p>
          <a:p>
            <a:r>
              <a:rPr lang="en-US" sz="8000" dirty="0"/>
              <a:t> </a:t>
            </a:r>
            <a:r>
              <a:rPr lang="en-US" sz="8000" dirty="0" smtClean="0"/>
              <a:t>Fool</a:t>
            </a:r>
          </a:p>
          <a:p>
            <a:r>
              <a:rPr lang="en-US" sz="8000" dirty="0">
                <a:solidFill>
                  <a:srgbClr val="FFFF00"/>
                </a:solidFill>
              </a:rPr>
              <a:t> </a:t>
            </a:r>
            <a:r>
              <a:rPr lang="en-US" sz="8000" dirty="0" smtClean="0">
                <a:solidFill>
                  <a:srgbClr val="FFFF00"/>
                </a:solidFill>
              </a:rPr>
              <a:t>Scoffer</a:t>
            </a:r>
            <a:endParaRPr lang="en-US" sz="8000" dirty="0">
              <a:solidFill>
                <a:srgbClr val="FFFF00"/>
              </a:solidFill>
            </a:endParaRPr>
          </a:p>
        </p:txBody>
      </p:sp>
    </p:spTree>
    <p:extLst>
      <p:ext uri="{BB962C8B-B14F-4D97-AF65-F5344CB8AC3E}">
        <p14:creationId xmlns:p14="http://schemas.microsoft.com/office/powerpoint/2010/main" val="763835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Whoever corrects a scoffer gets himself abuse, </a:t>
            </a:r>
          </a:p>
        </p:txBody>
      </p:sp>
      <p:sp>
        <p:nvSpPr>
          <p:cNvPr id="3" name="Subtitle 2"/>
          <p:cNvSpPr>
            <a:spLocks noGrp="1"/>
          </p:cNvSpPr>
          <p:nvPr>
            <p:ph type="subTitle" idx="1"/>
          </p:nvPr>
        </p:nvSpPr>
        <p:spPr>
          <a:xfrm>
            <a:off x="1371600" y="5775158"/>
            <a:ext cx="6400800" cy="1082842"/>
          </a:xfrm>
        </p:spPr>
        <p:txBody>
          <a:bodyPr/>
          <a:lstStyle/>
          <a:p>
            <a:r>
              <a:rPr lang="en-US" dirty="0" smtClean="0"/>
              <a:t>9:7</a:t>
            </a:r>
            <a:endParaRPr lang="en-US" dirty="0"/>
          </a:p>
        </p:txBody>
      </p:sp>
    </p:spTree>
    <p:extLst>
      <p:ext uri="{BB962C8B-B14F-4D97-AF65-F5344CB8AC3E}">
        <p14:creationId xmlns:p14="http://schemas.microsoft.com/office/powerpoint/2010/main" val="479906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smtClean="0"/>
              <a:t>Do </a:t>
            </a:r>
            <a:r>
              <a:rPr lang="en-US" sz="7200" dirty="0"/>
              <a:t>not reprove a scoffer, or he will hate you</a:t>
            </a:r>
          </a:p>
        </p:txBody>
      </p:sp>
      <p:sp>
        <p:nvSpPr>
          <p:cNvPr id="3" name="Subtitle 2"/>
          <p:cNvSpPr>
            <a:spLocks noGrp="1"/>
          </p:cNvSpPr>
          <p:nvPr>
            <p:ph type="subTitle" idx="1"/>
          </p:nvPr>
        </p:nvSpPr>
        <p:spPr>
          <a:xfrm>
            <a:off x="1371600" y="5775158"/>
            <a:ext cx="6400800" cy="1082842"/>
          </a:xfrm>
        </p:spPr>
        <p:txBody>
          <a:bodyPr/>
          <a:lstStyle/>
          <a:p>
            <a:r>
              <a:rPr lang="en-US" dirty="0" smtClean="0"/>
              <a:t>9:8</a:t>
            </a:r>
            <a:endParaRPr lang="en-US" dirty="0"/>
          </a:p>
        </p:txBody>
      </p:sp>
    </p:spTree>
    <p:extLst>
      <p:ext uri="{BB962C8B-B14F-4D97-AF65-F5344CB8AC3E}">
        <p14:creationId xmlns:p14="http://schemas.microsoft.com/office/powerpoint/2010/main" val="1830466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A wise son hears his father’s instruction, but a scoffer does not listen to rebuke.</a:t>
            </a:r>
          </a:p>
        </p:txBody>
      </p:sp>
      <p:sp>
        <p:nvSpPr>
          <p:cNvPr id="3" name="Subtitle 2"/>
          <p:cNvSpPr>
            <a:spLocks noGrp="1"/>
          </p:cNvSpPr>
          <p:nvPr>
            <p:ph type="subTitle" idx="1"/>
          </p:nvPr>
        </p:nvSpPr>
        <p:spPr>
          <a:xfrm>
            <a:off x="1371600" y="5775158"/>
            <a:ext cx="6400800" cy="1082842"/>
          </a:xfrm>
        </p:spPr>
        <p:txBody>
          <a:bodyPr/>
          <a:lstStyle/>
          <a:p>
            <a:r>
              <a:rPr lang="en-US" dirty="0" smtClean="0"/>
              <a:t>13:1</a:t>
            </a:r>
            <a:endParaRPr lang="en-US" dirty="0"/>
          </a:p>
        </p:txBody>
      </p:sp>
    </p:spTree>
    <p:extLst>
      <p:ext uri="{BB962C8B-B14F-4D97-AF65-F5344CB8AC3E}">
        <p14:creationId xmlns:p14="http://schemas.microsoft.com/office/powerpoint/2010/main" val="1196901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pPr defTabSz="457200">
              <a:spcBef>
                <a:spcPts val="0"/>
              </a:spcBef>
              <a:defRPr/>
            </a:pPr>
            <a:r>
              <a:rPr lang="en-US" sz="7200" dirty="0"/>
              <a:t>Drive out a scoffer, and strife will go out, and quarreling and abuse will cease.</a:t>
            </a:r>
          </a:p>
        </p:txBody>
      </p:sp>
      <p:sp>
        <p:nvSpPr>
          <p:cNvPr id="3" name="Subtitle 2"/>
          <p:cNvSpPr>
            <a:spLocks noGrp="1"/>
          </p:cNvSpPr>
          <p:nvPr>
            <p:ph type="subTitle" idx="1"/>
          </p:nvPr>
        </p:nvSpPr>
        <p:spPr>
          <a:xfrm>
            <a:off x="1371600" y="5775158"/>
            <a:ext cx="6400800" cy="1082842"/>
          </a:xfrm>
        </p:spPr>
        <p:txBody>
          <a:bodyPr/>
          <a:lstStyle/>
          <a:p>
            <a:r>
              <a:rPr lang="en-US" dirty="0" smtClean="0"/>
              <a:t>22:10</a:t>
            </a:r>
            <a:endParaRPr lang="en-US" dirty="0"/>
          </a:p>
        </p:txBody>
      </p:sp>
    </p:spTree>
    <p:extLst>
      <p:ext uri="{BB962C8B-B14F-4D97-AF65-F5344CB8AC3E}">
        <p14:creationId xmlns:p14="http://schemas.microsoft.com/office/powerpoint/2010/main" val="216440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pPr defTabSz="457200">
              <a:spcBef>
                <a:spcPts val="0"/>
              </a:spcBef>
              <a:defRPr/>
            </a:pPr>
            <a:r>
              <a:rPr lang="en-US" sz="7200" dirty="0" smtClean="0"/>
              <a:t>Scoffers </a:t>
            </a:r>
            <a:r>
              <a:rPr lang="en-US" sz="7200" dirty="0"/>
              <a:t>set a city aflame, but the wise turn away wrath. </a:t>
            </a:r>
          </a:p>
        </p:txBody>
      </p:sp>
      <p:sp>
        <p:nvSpPr>
          <p:cNvPr id="3" name="Subtitle 2"/>
          <p:cNvSpPr>
            <a:spLocks noGrp="1"/>
          </p:cNvSpPr>
          <p:nvPr>
            <p:ph type="subTitle" idx="1"/>
          </p:nvPr>
        </p:nvSpPr>
        <p:spPr>
          <a:xfrm>
            <a:off x="1371600" y="5775158"/>
            <a:ext cx="6400800" cy="1082842"/>
          </a:xfrm>
        </p:spPr>
        <p:txBody>
          <a:bodyPr/>
          <a:lstStyle/>
          <a:p>
            <a:r>
              <a:rPr lang="en-US" dirty="0" smtClean="0"/>
              <a:t>29:8</a:t>
            </a:r>
            <a:endParaRPr lang="en-US" dirty="0"/>
          </a:p>
        </p:txBody>
      </p:sp>
    </p:spTree>
    <p:extLst>
      <p:ext uri="{BB962C8B-B14F-4D97-AF65-F5344CB8AC3E}">
        <p14:creationId xmlns:p14="http://schemas.microsoft.com/office/powerpoint/2010/main" val="385353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The Fool</a:t>
            </a:r>
            <a:endParaRPr lang="en-US" sz="8000" dirty="0"/>
          </a:p>
        </p:txBody>
      </p:sp>
      <p:sp>
        <p:nvSpPr>
          <p:cNvPr id="3" name="Content Placeholder 2"/>
          <p:cNvSpPr>
            <a:spLocks noGrp="1"/>
          </p:cNvSpPr>
          <p:nvPr>
            <p:ph idx="1"/>
          </p:nvPr>
        </p:nvSpPr>
        <p:spPr>
          <a:xfrm>
            <a:off x="457200" y="1391478"/>
            <a:ext cx="8521148" cy="5329997"/>
          </a:xfrm>
        </p:spPr>
        <p:txBody>
          <a:bodyPr>
            <a:normAutofit/>
          </a:bodyPr>
          <a:lstStyle/>
          <a:p>
            <a:r>
              <a:rPr lang="en-US" sz="8000" dirty="0" smtClean="0"/>
              <a:t> Simple</a:t>
            </a:r>
          </a:p>
          <a:p>
            <a:r>
              <a:rPr lang="en-US" sz="8000" dirty="0"/>
              <a:t> </a:t>
            </a:r>
            <a:r>
              <a:rPr lang="en-US" sz="8000" dirty="0" smtClean="0"/>
              <a:t>Fool</a:t>
            </a:r>
          </a:p>
          <a:p>
            <a:r>
              <a:rPr lang="en-US" sz="8000" dirty="0"/>
              <a:t> </a:t>
            </a:r>
            <a:r>
              <a:rPr lang="en-US" sz="8000" dirty="0" smtClean="0"/>
              <a:t>Scoffer</a:t>
            </a:r>
            <a:endParaRPr lang="en-US" sz="8000" dirty="0"/>
          </a:p>
        </p:txBody>
      </p:sp>
    </p:spTree>
    <p:extLst>
      <p:ext uri="{BB962C8B-B14F-4D97-AF65-F5344CB8AC3E}">
        <p14:creationId xmlns:p14="http://schemas.microsoft.com/office/powerpoint/2010/main" val="280068248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pPr defTabSz="457200">
              <a:spcBef>
                <a:spcPts val="0"/>
              </a:spcBef>
              <a:defRPr/>
            </a:pPr>
            <a:r>
              <a:rPr lang="en-US" sz="7200" dirty="0"/>
              <a:t>Condemnation is ready for scoffers, and beating for the backs of fools.</a:t>
            </a:r>
          </a:p>
        </p:txBody>
      </p:sp>
      <p:sp>
        <p:nvSpPr>
          <p:cNvPr id="3" name="Subtitle 2"/>
          <p:cNvSpPr>
            <a:spLocks noGrp="1"/>
          </p:cNvSpPr>
          <p:nvPr>
            <p:ph type="subTitle" idx="1"/>
          </p:nvPr>
        </p:nvSpPr>
        <p:spPr>
          <a:xfrm>
            <a:off x="1371600" y="5775158"/>
            <a:ext cx="6400800" cy="1082842"/>
          </a:xfrm>
        </p:spPr>
        <p:txBody>
          <a:bodyPr/>
          <a:lstStyle/>
          <a:p>
            <a:r>
              <a:rPr lang="en-US" dirty="0" smtClean="0"/>
              <a:t>19:29</a:t>
            </a:r>
            <a:endParaRPr lang="en-US" dirty="0"/>
          </a:p>
        </p:txBody>
      </p:sp>
    </p:spTree>
    <p:extLst>
      <p:ext uri="{BB962C8B-B14F-4D97-AF65-F5344CB8AC3E}">
        <p14:creationId xmlns:p14="http://schemas.microsoft.com/office/powerpoint/2010/main" val="425704793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The Fool</a:t>
            </a:r>
            <a:endParaRPr lang="en-US" sz="8000" dirty="0"/>
          </a:p>
        </p:txBody>
      </p:sp>
      <p:sp>
        <p:nvSpPr>
          <p:cNvPr id="3" name="Content Placeholder 2"/>
          <p:cNvSpPr>
            <a:spLocks noGrp="1"/>
          </p:cNvSpPr>
          <p:nvPr>
            <p:ph idx="1"/>
          </p:nvPr>
        </p:nvSpPr>
        <p:spPr>
          <a:xfrm>
            <a:off x="457200" y="1391478"/>
            <a:ext cx="8521148" cy="5329997"/>
          </a:xfrm>
        </p:spPr>
        <p:txBody>
          <a:bodyPr>
            <a:normAutofit/>
          </a:bodyPr>
          <a:lstStyle/>
          <a:p>
            <a:r>
              <a:rPr lang="en-US" sz="8000" dirty="0" smtClean="0"/>
              <a:t> Simple</a:t>
            </a:r>
          </a:p>
          <a:p>
            <a:r>
              <a:rPr lang="en-US" sz="8000" dirty="0"/>
              <a:t> </a:t>
            </a:r>
            <a:r>
              <a:rPr lang="en-US" sz="8000" dirty="0" smtClean="0"/>
              <a:t>Fool</a:t>
            </a:r>
          </a:p>
          <a:p>
            <a:r>
              <a:rPr lang="en-US" sz="8000" dirty="0"/>
              <a:t> </a:t>
            </a:r>
            <a:r>
              <a:rPr lang="en-US" sz="8000" dirty="0" smtClean="0"/>
              <a:t>Scoffer</a:t>
            </a:r>
            <a:endParaRPr lang="en-US" sz="8000" dirty="0"/>
          </a:p>
        </p:txBody>
      </p:sp>
      <p:sp>
        <p:nvSpPr>
          <p:cNvPr id="4" name="TextBox 3"/>
          <p:cNvSpPr txBox="1"/>
          <p:nvPr/>
        </p:nvSpPr>
        <p:spPr>
          <a:xfrm>
            <a:off x="1772214" y="1377672"/>
            <a:ext cx="5993347" cy="1200329"/>
          </a:xfrm>
          <a:prstGeom prst="rect">
            <a:avLst/>
          </a:prstGeom>
          <a:solidFill>
            <a:schemeClr val="accent2">
              <a:lumMod val="50000"/>
            </a:schemeClr>
          </a:solidFill>
        </p:spPr>
        <p:txBody>
          <a:bodyPr wrap="none" rtlCol="0">
            <a:spAutoFit/>
          </a:bodyPr>
          <a:lstStyle/>
          <a:p>
            <a:pPr algn="ctr"/>
            <a:r>
              <a:rPr lang="en-US" sz="7200" dirty="0" smtClean="0"/>
              <a:t>Will Not LISTEN</a:t>
            </a:r>
            <a:endParaRPr lang="en-US" sz="7200" dirty="0"/>
          </a:p>
        </p:txBody>
      </p:sp>
      <p:sp>
        <p:nvSpPr>
          <p:cNvPr id="5" name="TextBox 4"/>
          <p:cNvSpPr txBox="1"/>
          <p:nvPr/>
        </p:nvSpPr>
        <p:spPr>
          <a:xfrm>
            <a:off x="344984" y="2853511"/>
            <a:ext cx="8461270" cy="1200329"/>
          </a:xfrm>
          <a:prstGeom prst="rect">
            <a:avLst/>
          </a:prstGeom>
          <a:solidFill>
            <a:schemeClr val="accent2">
              <a:lumMod val="50000"/>
            </a:schemeClr>
          </a:solidFill>
        </p:spPr>
        <p:txBody>
          <a:bodyPr wrap="none" rtlCol="0">
            <a:spAutoFit/>
          </a:bodyPr>
          <a:lstStyle/>
          <a:p>
            <a:pPr algn="ctr"/>
            <a:r>
              <a:rPr lang="en-US" sz="7200" dirty="0" smtClean="0"/>
              <a:t>Will Not Be Instructed</a:t>
            </a:r>
            <a:endParaRPr lang="en-US" sz="7200" dirty="0"/>
          </a:p>
        </p:txBody>
      </p:sp>
      <p:sp>
        <p:nvSpPr>
          <p:cNvPr id="6" name="TextBox 5"/>
          <p:cNvSpPr txBox="1"/>
          <p:nvPr/>
        </p:nvSpPr>
        <p:spPr>
          <a:xfrm>
            <a:off x="1144333" y="4483125"/>
            <a:ext cx="6862576" cy="1200329"/>
          </a:xfrm>
          <a:prstGeom prst="rect">
            <a:avLst/>
          </a:prstGeom>
          <a:solidFill>
            <a:schemeClr val="accent2">
              <a:lumMod val="50000"/>
            </a:schemeClr>
          </a:solidFill>
        </p:spPr>
        <p:txBody>
          <a:bodyPr wrap="none" rtlCol="0">
            <a:spAutoFit/>
          </a:bodyPr>
          <a:lstStyle/>
          <a:p>
            <a:pPr algn="ctr"/>
            <a:r>
              <a:rPr lang="en-US" sz="7200" dirty="0" smtClean="0"/>
              <a:t>Will Not Fear God</a:t>
            </a:r>
            <a:endParaRPr lang="en-US" sz="7200" dirty="0"/>
          </a:p>
        </p:txBody>
      </p:sp>
    </p:spTree>
    <p:extLst>
      <p:ext uri="{BB962C8B-B14F-4D97-AF65-F5344CB8AC3E}">
        <p14:creationId xmlns:p14="http://schemas.microsoft.com/office/powerpoint/2010/main" val="1904302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smtClean="0"/>
              <a:t>Proverbs 2:1-11</a:t>
            </a:r>
            <a:endParaRPr lang="en-US" sz="7200" dirty="0"/>
          </a:p>
        </p:txBody>
      </p:sp>
      <p:sp>
        <p:nvSpPr>
          <p:cNvPr id="3" name="Subtitle 2"/>
          <p:cNvSpPr>
            <a:spLocks noGrp="1"/>
          </p:cNvSpPr>
          <p:nvPr>
            <p:ph type="subTitle" idx="1"/>
          </p:nvPr>
        </p:nvSpPr>
        <p:spPr>
          <a:xfrm>
            <a:off x="1371600" y="5775158"/>
            <a:ext cx="6400800" cy="1082842"/>
          </a:xfrm>
        </p:spPr>
        <p:txBody>
          <a:bodyPr/>
          <a:lstStyle/>
          <a:p>
            <a:endParaRPr lang="en-US" dirty="0"/>
          </a:p>
        </p:txBody>
      </p:sp>
    </p:spTree>
    <p:extLst>
      <p:ext uri="{BB962C8B-B14F-4D97-AF65-F5344CB8AC3E}">
        <p14:creationId xmlns:p14="http://schemas.microsoft.com/office/powerpoint/2010/main" val="47990651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endParaRPr lang="en-US" sz="7200" dirty="0"/>
          </a:p>
        </p:txBody>
      </p:sp>
      <p:sp>
        <p:nvSpPr>
          <p:cNvPr id="3" name="Subtitle 2"/>
          <p:cNvSpPr>
            <a:spLocks noGrp="1"/>
          </p:cNvSpPr>
          <p:nvPr>
            <p:ph type="subTitle" idx="1"/>
          </p:nvPr>
        </p:nvSpPr>
        <p:spPr>
          <a:xfrm>
            <a:off x="1371600" y="5775158"/>
            <a:ext cx="6400800" cy="1082842"/>
          </a:xfrm>
        </p:spPr>
        <p:txBody>
          <a:bodyPr/>
          <a:lstStyle/>
          <a:p>
            <a:endParaRPr lang="en-US" dirty="0"/>
          </a:p>
        </p:txBody>
      </p:sp>
    </p:spTree>
    <p:extLst>
      <p:ext uri="{BB962C8B-B14F-4D97-AF65-F5344CB8AC3E}">
        <p14:creationId xmlns:p14="http://schemas.microsoft.com/office/powerpoint/2010/main" val="47990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78395"/>
            <a:ext cx="9144000" cy="2722056"/>
          </a:xfrm>
        </p:spPr>
        <p:txBody>
          <a:bodyPr/>
          <a:lstStyle/>
          <a:p>
            <a:r>
              <a:rPr lang="en-US" sz="9600" dirty="0" smtClean="0"/>
              <a:t>The Simple</a:t>
            </a:r>
            <a:br>
              <a:rPr lang="en-US" sz="9600" dirty="0" smtClean="0"/>
            </a:br>
            <a:r>
              <a:rPr lang="en-US" sz="9600" dirty="0" smtClean="0"/>
              <a:t>[ Naïve ]</a:t>
            </a:r>
            <a:endParaRPr lang="en-US" sz="9600" dirty="0"/>
          </a:p>
        </p:txBody>
      </p:sp>
      <p:sp>
        <p:nvSpPr>
          <p:cNvPr id="3" name="Subtitle 2"/>
          <p:cNvSpPr>
            <a:spLocks noGrp="1"/>
          </p:cNvSpPr>
          <p:nvPr>
            <p:ph type="subTitle" idx="1"/>
          </p:nvPr>
        </p:nvSpPr>
        <p:spPr>
          <a:xfrm>
            <a:off x="1371600" y="5105400"/>
            <a:ext cx="6400800" cy="1752600"/>
          </a:xfrm>
        </p:spPr>
        <p:txBody>
          <a:bodyPr/>
          <a:lstStyle/>
          <a:p>
            <a:endParaRPr lang="en-US" dirty="0"/>
          </a:p>
        </p:txBody>
      </p:sp>
    </p:spTree>
    <p:extLst>
      <p:ext uri="{BB962C8B-B14F-4D97-AF65-F5344CB8AC3E}">
        <p14:creationId xmlns:p14="http://schemas.microsoft.com/office/powerpoint/2010/main" val="4299220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simple believes everything, but the prudent gives thought to his steps</a:t>
            </a:r>
          </a:p>
        </p:txBody>
      </p:sp>
      <p:sp>
        <p:nvSpPr>
          <p:cNvPr id="3" name="Subtitle 2"/>
          <p:cNvSpPr>
            <a:spLocks noGrp="1"/>
          </p:cNvSpPr>
          <p:nvPr>
            <p:ph type="subTitle" idx="1"/>
          </p:nvPr>
        </p:nvSpPr>
        <p:spPr>
          <a:xfrm>
            <a:off x="1371600" y="5775158"/>
            <a:ext cx="6400800" cy="1082842"/>
          </a:xfrm>
        </p:spPr>
        <p:txBody>
          <a:bodyPr/>
          <a:lstStyle/>
          <a:p>
            <a:r>
              <a:rPr lang="en-US" dirty="0" smtClean="0"/>
              <a:t>14:15</a:t>
            </a:r>
            <a:endParaRPr lang="en-US" dirty="0"/>
          </a:p>
        </p:txBody>
      </p:sp>
    </p:spTree>
    <p:extLst>
      <p:ext uri="{BB962C8B-B14F-4D97-AF65-F5344CB8AC3E}">
        <p14:creationId xmlns:p14="http://schemas.microsoft.com/office/powerpoint/2010/main" val="6036992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a:t>The prudent sees danger and hides himself, but the simple go on and suffer for it.</a:t>
            </a:r>
          </a:p>
        </p:txBody>
      </p:sp>
      <p:sp>
        <p:nvSpPr>
          <p:cNvPr id="3" name="Subtitle 2"/>
          <p:cNvSpPr>
            <a:spLocks noGrp="1"/>
          </p:cNvSpPr>
          <p:nvPr>
            <p:ph type="subTitle" idx="1"/>
          </p:nvPr>
        </p:nvSpPr>
        <p:spPr>
          <a:xfrm>
            <a:off x="1371600" y="5775158"/>
            <a:ext cx="6400800" cy="1082842"/>
          </a:xfrm>
        </p:spPr>
        <p:txBody>
          <a:bodyPr/>
          <a:lstStyle/>
          <a:p>
            <a:r>
              <a:rPr lang="en-US" dirty="0" smtClean="0"/>
              <a:t>22:3</a:t>
            </a:r>
            <a:endParaRPr lang="en-US" dirty="0"/>
          </a:p>
        </p:txBody>
      </p:sp>
    </p:spTree>
    <p:extLst>
      <p:ext uri="{BB962C8B-B14F-4D97-AF65-F5344CB8AC3E}">
        <p14:creationId xmlns:p14="http://schemas.microsoft.com/office/powerpoint/2010/main" val="41845451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6600" dirty="0"/>
              <a:t>I have seen among the simple, </a:t>
            </a:r>
            <a:r>
              <a:rPr lang="en-US" sz="6600" dirty="0" smtClean="0"/>
              <a:t>I </a:t>
            </a:r>
            <a:r>
              <a:rPr lang="en-US" sz="6600" dirty="0"/>
              <a:t>have perceived among the youths</a:t>
            </a:r>
            <a:r>
              <a:rPr lang="en-US" sz="6600" dirty="0" smtClean="0"/>
              <a:t>, a </a:t>
            </a:r>
            <a:r>
              <a:rPr lang="en-US" sz="6600" dirty="0"/>
              <a:t>young man lacking sense</a:t>
            </a:r>
          </a:p>
        </p:txBody>
      </p:sp>
      <p:sp>
        <p:nvSpPr>
          <p:cNvPr id="3" name="Subtitle 2"/>
          <p:cNvSpPr>
            <a:spLocks noGrp="1"/>
          </p:cNvSpPr>
          <p:nvPr>
            <p:ph type="subTitle" idx="1"/>
          </p:nvPr>
        </p:nvSpPr>
        <p:spPr>
          <a:xfrm>
            <a:off x="1371600" y="5775158"/>
            <a:ext cx="6400800" cy="1082842"/>
          </a:xfrm>
        </p:spPr>
        <p:txBody>
          <a:bodyPr/>
          <a:lstStyle/>
          <a:p>
            <a:r>
              <a:rPr lang="en-US" dirty="0" smtClean="0"/>
              <a:t>7:7</a:t>
            </a:r>
            <a:endParaRPr lang="en-US" dirty="0"/>
          </a:p>
        </p:txBody>
      </p:sp>
    </p:spTree>
    <p:extLst>
      <p:ext uri="{BB962C8B-B14F-4D97-AF65-F5344CB8AC3E}">
        <p14:creationId xmlns:p14="http://schemas.microsoft.com/office/powerpoint/2010/main" val="107734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6600" dirty="0"/>
              <a:t>Strike a scoffer, and the simple will learn prudence; reprove a man of understanding, and he will gain knowledge</a:t>
            </a:r>
            <a:r>
              <a:rPr lang="en-US" sz="6600" dirty="0" smtClean="0"/>
              <a:t>.</a:t>
            </a:r>
            <a:endParaRPr lang="en-US" sz="6600" dirty="0"/>
          </a:p>
        </p:txBody>
      </p:sp>
      <p:sp>
        <p:nvSpPr>
          <p:cNvPr id="3" name="Subtitle 2"/>
          <p:cNvSpPr>
            <a:spLocks noGrp="1"/>
          </p:cNvSpPr>
          <p:nvPr>
            <p:ph type="subTitle" idx="1"/>
          </p:nvPr>
        </p:nvSpPr>
        <p:spPr>
          <a:xfrm>
            <a:off x="1371600" y="5775158"/>
            <a:ext cx="6400800" cy="1082842"/>
          </a:xfrm>
        </p:spPr>
        <p:txBody>
          <a:bodyPr/>
          <a:lstStyle/>
          <a:p>
            <a:r>
              <a:rPr lang="en-US" dirty="0" smtClean="0"/>
              <a:t>19:25</a:t>
            </a:r>
            <a:endParaRPr lang="en-US" dirty="0"/>
          </a:p>
        </p:txBody>
      </p:sp>
    </p:spTree>
    <p:extLst>
      <p:ext uri="{BB962C8B-B14F-4D97-AF65-F5344CB8AC3E}">
        <p14:creationId xmlns:p14="http://schemas.microsoft.com/office/powerpoint/2010/main" val="224440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639094"/>
          </a:xfrm>
        </p:spPr>
        <p:txBody>
          <a:bodyPr/>
          <a:lstStyle/>
          <a:p>
            <a:r>
              <a:rPr lang="en-US" sz="7200" dirty="0" smtClean="0"/>
              <a:t>The fool</a:t>
            </a:r>
            <a:endParaRPr lang="en-US" sz="7200" dirty="0"/>
          </a:p>
        </p:txBody>
      </p:sp>
      <p:sp>
        <p:nvSpPr>
          <p:cNvPr id="3" name="Subtitle 2"/>
          <p:cNvSpPr>
            <a:spLocks noGrp="1"/>
          </p:cNvSpPr>
          <p:nvPr>
            <p:ph type="subTitle" idx="1"/>
          </p:nvPr>
        </p:nvSpPr>
        <p:spPr>
          <a:xfrm>
            <a:off x="1371600" y="5775158"/>
            <a:ext cx="6400800" cy="1082842"/>
          </a:xfrm>
        </p:spPr>
        <p:txBody>
          <a:bodyPr/>
          <a:lstStyle/>
          <a:p>
            <a:endParaRPr lang="en-US" dirty="0"/>
          </a:p>
        </p:txBody>
      </p:sp>
    </p:spTree>
    <p:extLst>
      <p:ext uri="{BB962C8B-B14F-4D97-AF65-F5344CB8AC3E}">
        <p14:creationId xmlns:p14="http://schemas.microsoft.com/office/powerpoint/2010/main" val="2244405574"/>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1363</TotalTime>
  <Words>2482</Words>
  <Application>Microsoft Macintosh PowerPoint</Application>
  <PresentationFormat>On-screen Show (4:3)</PresentationFormat>
  <Paragraphs>284</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 Black </vt:lpstr>
      <vt:lpstr>PowerPoint Presentation</vt:lpstr>
      <vt:lpstr>“How long, O simple ones, will you love being simple?  How long will scoffers delight in their scoffing  and fools hate knowledge?  </vt:lpstr>
      <vt:lpstr>The Fool</vt:lpstr>
      <vt:lpstr>The Simple [ Naïve ]</vt:lpstr>
      <vt:lpstr>The simple believes everything, but the prudent gives thought to his steps</vt:lpstr>
      <vt:lpstr>The prudent sees danger and hides himself, but the simple go on and suffer for it.</vt:lpstr>
      <vt:lpstr>I have seen among the simple, I have perceived among the youths, a young man lacking sense</vt:lpstr>
      <vt:lpstr>Strike a scoffer, and the simple will learn prudence; reprove a man of understanding, and he will gain knowledge.</vt:lpstr>
      <vt:lpstr>The fool</vt:lpstr>
      <vt:lpstr> Why should a fool have money in his hand to buy wisdom when he has no sense? </vt:lpstr>
      <vt:lpstr>The heart of him who has understanding seeks knowledge, but the mouths of fools feed on folly.</vt:lpstr>
      <vt:lpstr>The tongue of the wise commends knowledge, but the mouths of fools pour out folly.</vt:lpstr>
      <vt:lpstr>A rebuke goes deeper into a man of understanding than a hundred blows into a fool.</vt:lpstr>
      <vt:lpstr>Like a dog that returns to his vomit is a fool who repeats his folly.</vt:lpstr>
      <vt:lpstr>Because they hated knowledge  and did not choose the fear of the Lord, </vt:lpstr>
      <vt:lpstr>For the simple are killed by their turning away,  and the complacency of fools destroys them; </vt:lpstr>
      <vt:lpstr>The fear of the LORD is the beginning of knowledge; fools despise wisdom and instruction.</vt:lpstr>
      <vt:lpstr>The wise of heart will receive command-ments, but a babbling fool will come to ruin.</vt:lpstr>
      <vt:lpstr>The way of a fool is right in his own eyes, but a wise man listens to advice.</vt:lpstr>
      <vt:lpstr>Nabal</vt:lpstr>
      <vt:lpstr>“… and he is such a worthless man that no one can speak to him.”</vt:lpstr>
      <vt:lpstr>The fool says in his heart, “There is no God.” </vt:lpstr>
      <vt:lpstr>Fools mock at sin,  [lit. guilt] But among the upright there is good will. </vt:lpstr>
      <vt:lpstr>The Fool</vt:lpstr>
      <vt:lpstr>Whoever corrects a scoffer gets himself abuse, </vt:lpstr>
      <vt:lpstr>Do not reprove a scoffer, or he will hate you</vt:lpstr>
      <vt:lpstr>A wise son hears his father’s instruction, but a scoffer does not listen to rebuke.</vt:lpstr>
      <vt:lpstr>Drive out a scoffer, and strife will go out, and quarreling and abuse will cease.</vt:lpstr>
      <vt:lpstr>Scoffers set a city aflame, but the wise turn away wrath. </vt:lpstr>
      <vt:lpstr>Condemnation is ready for scoffers, and beating for the backs of fools.</vt:lpstr>
      <vt:lpstr>The Fool</vt:lpstr>
      <vt:lpstr>Proverbs 2:1-11</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30</cp:revision>
  <dcterms:created xsi:type="dcterms:W3CDTF">2014-01-26T20:19:07Z</dcterms:created>
  <dcterms:modified xsi:type="dcterms:W3CDTF">2016-08-14T16:11:03Z</dcterms:modified>
</cp:coreProperties>
</file>