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8" r:id="rId2"/>
    <p:sldId id="312" r:id="rId3"/>
    <p:sldId id="313" r:id="rId4"/>
    <p:sldId id="314" r:id="rId5"/>
    <p:sldId id="315" r:id="rId6"/>
    <p:sldId id="316" r:id="rId7"/>
    <p:sldId id="317" r:id="rId8"/>
    <p:sldId id="319" r:id="rId9"/>
    <p:sldId id="330" r:id="rId10"/>
    <p:sldId id="327" r:id="rId11"/>
    <p:sldId id="328" r:id="rId12"/>
    <p:sldId id="329" r:id="rId13"/>
    <p:sldId id="318" r:id="rId14"/>
    <p:sldId id="320" r:id="rId15"/>
    <p:sldId id="321" r:id="rId16"/>
    <p:sldId id="322" r:id="rId17"/>
    <p:sldId id="323" r:id="rId18"/>
    <p:sldId id="325" r:id="rId19"/>
    <p:sldId id="324" r:id="rId20"/>
    <p:sldId id="326" r:id="rId21"/>
    <p:sldId id="309" r:id="rId22"/>
    <p:sldId id="310" r:id="rId23"/>
    <p:sldId id="311" r:id="rId24"/>
    <p:sldId id="29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11" autoAdjust="0"/>
    <p:restoredTop sz="69428" autoAdjust="0"/>
  </p:normalViewPr>
  <p:slideViewPr>
    <p:cSldViewPr snapToGrid="0" snapToObjects="1">
      <p:cViewPr varScale="1">
        <p:scale>
          <a:sx n="66" d="100"/>
          <a:sy n="66" d="100"/>
        </p:scale>
        <p:origin x="-1344" y="-112"/>
      </p:cViewPr>
      <p:guideLst>
        <p:guide orient="horz" pos="2160"/>
        <p:guide pos="2880"/>
      </p:guideLst>
    </p:cSldViewPr>
  </p:slideViewPr>
  <p:notesTextViewPr>
    <p:cViewPr>
      <p:scale>
        <a:sx n="100" d="100"/>
        <a:sy n="100" d="100"/>
      </p:scale>
      <p:origin x="0" y="0"/>
    </p:cViewPr>
  </p:notesTextViewPr>
  <p:sorterViewPr>
    <p:cViewPr>
      <p:scale>
        <a:sx n="89" d="100"/>
        <a:sy n="89"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8/17/16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Matthew 19:4–6 — </a:t>
            </a:r>
            <a:r>
              <a:rPr lang="en-US" sz="1200" b="1" kern="1200" baseline="30000" dirty="0" smtClean="0">
                <a:solidFill>
                  <a:schemeClr val="tx1"/>
                </a:solidFill>
                <a:latin typeface="+mn-lt"/>
                <a:ea typeface="+mn-ea"/>
                <a:cs typeface="+mn-cs"/>
              </a:rPr>
              <a:t>4</a:t>
            </a:r>
            <a:r>
              <a:rPr lang="en-US" sz="1200" b="0" kern="1200" baseline="0" dirty="0" smtClean="0">
                <a:solidFill>
                  <a:schemeClr val="tx1"/>
                </a:solidFill>
                <a:latin typeface="+mn-lt"/>
                <a:ea typeface="+mn-ea"/>
                <a:cs typeface="+mn-cs"/>
              </a:rPr>
              <a:t> And He answered and said, “Have you not read that He who created </a:t>
            </a:r>
            <a:r>
              <a:rPr lang="en-US" sz="1200" b="0" i="1" kern="1200" baseline="0" dirty="0" smtClean="0">
                <a:solidFill>
                  <a:schemeClr val="tx1"/>
                </a:solidFill>
                <a:latin typeface="+mn-lt"/>
                <a:ea typeface="+mn-ea"/>
                <a:cs typeface="+mn-cs"/>
              </a:rPr>
              <a:t>them</a:t>
            </a:r>
            <a:r>
              <a:rPr lang="en-US" sz="1200" b="0" i="0" kern="1200" baseline="0" dirty="0" smtClean="0">
                <a:solidFill>
                  <a:schemeClr val="tx1"/>
                </a:solidFill>
                <a:latin typeface="+mn-lt"/>
                <a:ea typeface="+mn-ea"/>
                <a:cs typeface="+mn-cs"/>
              </a:rPr>
              <a:t> from the beginning made them male and female, </a:t>
            </a:r>
            <a:r>
              <a:rPr lang="en-US" sz="1200" b="1" i="0" kern="1200" baseline="30000" dirty="0" smtClean="0">
                <a:solidFill>
                  <a:schemeClr val="tx1"/>
                </a:solidFill>
                <a:latin typeface="+mn-lt"/>
                <a:ea typeface="+mn-ea"/>
                <a:cs typeface="+mn-cs"/>
              </a:rPr>
              <a:t>5</a:t>
            </a:r>
            <a:r>
              <a:rPr lang="en-US" sz="1200" b="0" i="0" kern="1200" baseline="0" dirty="0" smtClean="0">
                <a:solidFill>
                  <a:schemeClr val="tx1"/>
                </a:solidFill>
                <a:latin typeface="+mn-lt"/>
                <a:ea typeface="+mn-ea"/>
                <a:cs typeface="+mn-cs"/>
              </a:rPr>
              <a:t> and said, ‘For this reason a man shall leave his father and mother and be joined to his wife, and the two shall become one flesh’? </a:t>
            </a:r>
            <a:r>
              <a:rPr lang="en-US" sz="1200" b="1" i="0" kern="1200" baseline="30000" dirty="0" smtClean="0">
                <a:solidFill>
                  <a:schemeClr val="tx1"/>
                </a:solidFill>
                <a:latin typeface="+mn-lt"/>
                <a:ea typeface="+mn-ea"/>
                <a:cs typeface="+mn-cs"/>
              </a:rPr>
              <a:t>6</a:t>
            </a:r>
            <a:r>
              <a:rPr lang="en-US" sz="1200" b="0" i="0" kern="1200" baseline="0" dirty="0" smtClean="0">
                <a:solidFill>
                  <a:schemeClr val="tx1"/>
                </a:solidFill>
                <a:latin typeface="+mn-lt"/>
                <a:ea typeface="+mn-ea"/>
                <a:cs typeface="+mn-cs"/>
              </a:rPr>
              <a:t> “So they are no longer two, but one flesh. What therefore God has joined together, let no man separate.”</a:t>
            </a:r>
            <a:endParaRPr lang="en-US" dirty="0" smtClean="0"/>
          </a:p>
          <a:p>
            <a:r>
              <a:rPr lang="en-US" sz="1200" b="1" kern="1200" dirty="0" smtClean="0">
                <a:solidFill>
                  <a:schemeClr val="tx1"/>
                </a:solidFill>
                <a:latin typeface="+mn-lt"/>
                <a:ea typeface="+mn-ea"/>
                <a:cs typeface="+mn-cs"/>
              </a:rPr>
              <a:t>1 Corinthians 7:1–3 — </a:t>
            </a:r>
            <a:r>
              <a:rPr lang="en-US" sz="1200" b="1" kern="1200" baseline="30000" dirty="0" smtClean="0">
                <a:solidFill>
                  <a:schemeClr val="tx1"/>
                </a:solidFill>
                <a:latin typeface="+mn-lt"/>
                <a:ea typeface="+mn-ea"/>
                <a:cs typeface="+mn-cs"/>
              </a:rPr>
              <a:t>1</a:t>
            </a:r>
            <a:r>
              <a:rPr lang="en-US" sz="1200" b="0" kern="1200" baseline="0" dirty="0" smtClean="0">
                <a:solidFill>
                  <a:schemeClr val="tx1"/>
                </a:solidFill>
                <a:latin typeface="+mn-lt"/>
                <a:ea typeface="+mn-ea"/>
                <a:cs typeface="+mn-cs"/>
              </a:rPr>
              <a:t> Now concerning the things about which you wrote, it is good for a man not to touch a woman. </a:t>
            </a:r>
            <a:r>
              <a:rPr lang="en-US" sz="1200" b="1" kern="1200" baseline="3000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But because of immoralities, each man is to have his own wife, and each woman is to have her own husband. </a:t>
            </a:r>
            <a:r>
              <a:rPr lang="en-US" sz="1200" b="1" kern="1200" baseline="3000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The husband must fulfill his duty to his wife, and likewise also the wife to her husband.</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sym typeface="Wingdings"/>
              </a:rPr>
              <a:t> No abandoned children </a:t>
            </a:r>
            <a:r>
              <a:rPr lang="en-US" sz="1200" b="0" kern="1200" baseline="0" dirty="0" smtClean="0">
                <a:solidFill>
                  <a:schemeClr val="tx1"/>
                </a:solidFill>
                <a:latin typeface="+mn-lt"/>
                <a:ea typeface="+mn-ea"/>
                <a:cs typeface="+mn-cs"/>
                <a:sym typeface="Wingdings"/>
              </a:rPr>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Ephesians 6:4 — </a:t>
            </a:r>
            <a:r>
              <a:rPr lang="en-US" sz="1200" b="1" kern="1200" baseline="30000" dirty="0" smtClean="0">
                <a:solidFill>
                  <a:schemeClr val="tx1"/>
                </a:solidFill>
                <a:latin typeface="+mn-lt"/>
                <a:ea typeface="+mn-ea"/>
                <a:cs typeface="+mn-cs"/>
              </a:rPr>
              <a:t>4</a:t>
            </a:r>
            <a:r>
              <a:rPr lang="en-US" sz="1200" b="0" kern="1200" baseline="0" dirty="0" smtClean="0">
                <a:solidFill>
                  <a:schemeClr val="tx1"/>
                </a:solidFill>
                <a:latin typeface="+mn-lt"/>
                <a:ea typeface="+mn-ea"/>
                <a:cs typeface="+mn-cs"/>
              </a:rPr>
              <a:t> Fathers, do not provoke your children to anger, but bring them up in the discipline and instruction of the Lord. </a:t>
            </a:r>
          </a:p>
          <a:p>
            <a:endParaRPr lang="en-US" sz="1200" b="0"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1 Timothy 5:8 — </a:t>
            </a:r>
            <a:r>
              <a:rPr lang="en-US" sz="1200" b="1" kern="1200" baseline="30000" dirty="0" smtClean="0">
                <a:solidFill>
                  <a:schemeClr val="tx1"/>
                </a:solidFill>
                <a:latin typeface="+mn-lt"/>
                <a:ea typeface="+mn-ea"/>
                <a:cs typeface="+mn-cs"/>
              </a:rPr>
              <a:t>8</a:t>
            </a:r>
            <a:r>
              <a:rPr lang="en-US" sz="1200" b="0" kern="1200" baseline="0" dirty="0" smtClean="0">
                <a:solidFill>
                  <a:schemeClr val="tx1"/>
                </a:solidFill>
                <a:latin typeface="+mn-lt"/>
                <a:ea typeface="+mn-ea"/>
                <a:cs typeface="+mn-cs"/>
              </a:rPr>
              <a:t> But if anyone does not provide for his own, and especially for those of his household, he has denied the faith and is worse than an unbeliever. </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sym typeface="Wingdings"/>
              </a:rPr>
              <a:t> No Drunkenness</a:t>
            </a:r>
            <a:endParaRPr lang="en-US" sz="1200" b="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t>
            </a:r>
            <a:r>
              <a:rPr lang="en-US" dirty="0" err="1" smtClean="0"/>
              <a:t>Drunkeness</a:t>
            </a:r>
            <a:r>
              <a:rPr lang="en-US" dirty="0" smtClean="0"/>
              <a:t> - </a:t>
            </a:r>
            <a:r>
              <a:rPr lang="en-US" sz="1200" b="1" kern="1200" dirty="0" smtClean="0">
                <a:solidFill>
                  <a:schemeClr val="tx1"/>
                </a:solidFill>
                <a:latin typeface="+mn-lt"/>
                <a:ea typeface="+mn-ea"/>
                <a:cs typeface="+mn-cs"/>
              </a:rPr>
              <a:t>Ephesians 5:17–18 — </a:t>
            </a:r>
            <a:r>
              <a:rPr lang="en-US" sz="1200" b="1" kern="1200" baseline="30000" dirty="0" smtClean="0">
                <a:solidFill>
                  <a:schemeClr val="tx1"/>
                </a:solidFill>
                <a:latin typeface="+mn-lt"/>
                <a:ea typeface="+mn-ea"/>
                <a:cs typeface="+mn-cs"/>
              </a:rPr>
              <a:t>17</a:t>
            </a:r>
            <a:r>
              <a:rPr lang="en-US" sz="1200" b="0" kern="1200" baseline="0" dirty="0" smtClean="0">
                <a:solidFill>
                  <a:schemeClr val="tx1"/>
                </a:solidFill>
                <a:latin typeface="+mn-lt"/>
                <a:ea typeface="+mn-ea"/>
                <a:cs typeface="+mn-cs"/>
              </a:rPr>
              <a:t> So then do not be foolish, but understand what the will of the Lord is. </a:t>
            </a:r>
            <a:r>
              <a:rPr lang="en-US" sz="1200" b="1" kern="1200" baseline="30000" dirty="0" smtClean="0">
                <a:solidFill>
                  <a:schemeClr val="tx1"/>
                </a:solidFill>
                <a:latin typeface="+mn-lt"/>
                <a:ea typeface="+mn-ea"/>
                <a:cs typeface="+mn-cs"/>
              </a:rPr>
              <a:t>18</a:t>
            </a:r>
            <a:r>
              <a:rPr lang="en-US" sz="1200" b="0" kern="1200" baseline="0" dirty="0" smtClean="0">
                <a:solidFill>
                  <a:schemeClr val="tx1"/>
                </a:solidFill>
                <a:latin typeface="+mn-lt"/>
                <a:ea typeface="+mn-ea"/>
                <a:cs typeface="+mn-cs"/>
              </a:rPr>
              <a:t> And do not get drunk with wine, for that is dissipation, but be filled with the Spirit,</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sym typeface="Wingdings"/>
              </a:rPr>
              <a:t> No Evil Speech</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Evil speech – </a:t>
            </a:r>
            <a:r>
              <a:rPr lang="en-US" baseline="0" dirty="0"/>
              <a:t> </a:t>
            </a:r>
            <a:r>
              <a:rPr lang="en-US" baseline="0" dirty="0" smtClean="0"/>
              <a:t>Eph. 4:29</a:t>
            </a:r>
          </a:p>
          <a:p>
            <a:r>
              <a:rPr lang="en-US" sz="1200" b="1" kern="1200" dirty="0" smtClean="0">
                <a:solidFill>
                  <a:schemeClr val="tx1"/>
                </a:solidFill>
                <a:latin typeface="+mn-lt"/>
                <a:ea typeface="+mn-ea"/>
                <a:cs typeface="+mn-cs"/>
              </a:rPr>
              <a:t>Ephesians 4:29 — </a:t>
            </a:r>
            <a:r>
              <a:rPr lang="en-US" sz="1200" b="1" kern="1200" baseline="30000" dirty="0" smtClean="0">
                <a:solidFill>
                  <a:schemeClr val="tx1"/>
                </a:solidFill>
                <a:latin typeface="+mn-lt"/>
                <a:ea typeface="+mn-ea"/>
                <a:cs typeface="+mn-cs"/>
              </a:rPr>
              <a:t>29</a:t>
            </a:r>
            <a:r>
              <a:rPr lang="en-US" sz="1200" b="0" kern="1200" baseline="0" dirty="0" smtClean="0">
                <a:solidFill>
                  <a:schemeClr val="tx1"/>
                </a:solidFill>
                <a:latin typeface="+mn-lt"/>
                <a:ea typeface="+mn-ea"/>
                <a:cs typeface="+mn-cs"/>
              </a:rPr>
              <a:t> Let no unwholesome word proceed from your mouth, but only such </a:t>
            </a:r>
            <a:r>
              <a:rPr lang="en-US" sz="1200" b="0" i="1" kern="1200" baseline="0" dirty="0" smtClean="0">
                <a:solidFill>
                  <a:schemeClr val="tx1"/>
                </a:solidFill>
                <a:latin typeface="+mn-lt"/>
                <a:ea typeface="+mn-ea"/>
                <a:cs typeface="+mn-cs"/>
              </a:rPr>
              <a:t>a word</a:t>
            </a:r>
            <a:r>
              <a:rPr lang="en-US" sz="1200" b="0" i="0" kern="1200" baseline="0" dirty="0" smtClean="0">
                <a:solidFill>
                  <a:schemeClr val="tx1"/>
                </a:solidFill>
                <a:latin typeface="+mn-lt"/>
                <a:ea typeface="+mn-ea"/>
                <a:cs typeface="+mn-cs"/>
              </a:rPr>
              <a:t> as is good for edification according to the need </a:t>
            </a:r>
            <a:r>
              <a:rPr lang="en-US" sz="1200" b="0" i="1" kern="1200" baseline="0" dirty="0" smtClean="0">
                <a:solidFill>
                  <a:schemeClr val="tx1"/>
                </a:solidFill>
                <a:latin typeface="+mn-lt"/>
                <a:ea typeface="+mn-ea"/>
                <a:cs typeface="+mn-cs"/>
              </a:rPr>
              <a:t>of the moment,</a:t>
            </a:r>
            <a:r>
              <a:rPr lang="en-US" sz="1200" b="0" i="0" kern="1200" baseline="0" dirty="0" smtClean="0">
                <a:solidFill>
                  <a:schemeClr val="tx1"/>
                </a:solidFill>
                <a:latin typeface="+mn-lt"/>
                <a:ea typeface="+mn-ea"/>
                <a:cs typeface="+mn-cs"/>
              </a:rPr>
              <a:t> so that it will give grace to those who hear.</a:t>
            </a:r>
          </a:p>
          <a:p>
            <a:endParaRPr lang="en-US" sz="1200" b="0" i="0" kern="1200" baseline="0" dirty="0" smtClean="0">
              <a:solidFill>
                <a:schemeClr val="tx1"/>
              </a:solidFill>
              <a:latin typeface="+mn-lt"/>
              <a:ea typeface="+mn-ea"/>
              <a:cs typeface="+mn-cs"/>
            </a:endParaRPr>
          </a:p>
          <a:p>
            <a:r>
              <a:rPr lang="en-US" sz="1200" b="1" i="0" kern="1200" baseline="0" dirty="0" smtClean="0">
                <a:solidFill>
                  <a:schemeClr val="tx1"/>
                </a:solidFill>
                <a:latin typeface="+mn-lt"/>
                <a:ea typeface="+mn-ea"/>
                <a:cs typeface="+mn-cs"/>
                <a:sym typeface="Wingdings"/>
              </a:rPr>
              <a:t> No Lying</a:t>
            </a:r>
            <a:endParaRPr lang="en-US" b="1"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LYING</a:t>
            </a:r>
          </a:p>
          <a:p>
            <a:r>
              <a:rPr lang="en-US" sz="1200" b="1" kern="1200" dirty="0" smtClean="0">
                <a:solidFill>
                  <a:schemeClr val="tx1"/>
                </a:solidFill>
                <a:latin typeface="+mn-lt"/>
                <a:ea typeface="+mn-ea"/>
                <a:cs typeface="+mn-cs"/>
              </a:rPr>
              <a:t>Ephesians 4:25 — </a:t>
            </a:r>
            <a:r>
              <a:rPr lang="en-US" sz="1200" b="1" kern="1200" baseline="30000" dirty="0" smtClean="0">
                <a:solidFill>
                  <a:schemeClr val="tx1"/>
                </a:solidFill>
                <a:latin typeface="+mn-lt"/>
                <a:ea typeface="+mn-ea"/>
                <a:cs typeface="+mn-cs"/>
              </a:rPr>
              <a:t>25</a:t>
            </a:r>
            <a:r>
              <a:rPr lang="en-US" sz="1200" b="0" kern="1200" baseline="0" dirty="0" smtClean="0">
                <a:solidFill>
                  <a:schemeClr val="tx1"/>
                </a:solidFill>
                <a:latin typeface="+mn-lt"/>
                <a:ea typeface="+mn-ea"/>
                <a:cs typeface="+mn-cs"/>
              </a:rPr>
              <a:t> Therefore, laying aside falsehood, speak truth each one </a:t>
            </a:r>
            <a:r>
              <a:rPr lang="en-US" sz="1200" b="0" i="1" kern="1200" baseline="0" dirty="0" smtClean="0">
                <a:solidFill>
                  <a:schemeClr val="tx1"/>
                </a:solidFill>
                <a:latin typeface="+mn-lt"/>
                <a:ea typeface="+mn-ea"/>
                <a:cs typeface="+mn-cs"/>
              </a:rPr>
              <a:t>of you</a:t>
            </a:r>
            <a:r>
              <a:rPr lang="en-US" sz="1200" b="0" i="0" kern="1200" baseline="0" dirty="0" smtClean="0">
                <a:solidFill>
                  <a:schemeClr val="tx1"/>
                </a:solidFill>
                <a:latin typeface="+mn-lt"/>
                <a:ea typeface="+mn-ea"/>
                <a:cs typeface="+mn-cs"/>
              </a:rPr>
              <a:t> with his neighbor, for we are members of one another.</a:t>
            </a:r>
          </a:p>
          <a:p>
            <a:r>
              <a:rPr lang="en-US" sz="1200" b="0" i="0" kern="1200" baseline="0" dirty="0" smtClean="0">
                <a:solidFill>
                  <a:schemeClr val="tx1"/>
                </a:solidFill>
                <a:latin typeface="+mn-lt"/>
                <a:ea typeface="+mn-ea"/>
                <a:cs typeface="+mn-cs"/>
              </a:rPr>
              <a:t>How this alone would change the world! </a:t>
            </a:r>
          </a:p>
          <a:p>
            <a:r>
              <a:rPr lang="en-US" sz="1200" b="0" i="0" kern="1200" baseline="0" dirty="0" smtClean="0">
                <a:solidFill>
                  <a:schemeClr val="tx1"/>
                </a:solidFill>
                <a:latin typeface="+mn-lt"/>
                <a:ea typeface="+mn-ea"/>
                <a:cs typeface="+mn-cs"/>
              </a:rPr>
              <a:t>Liar, Liar – Jim Carey</a:t>
            </a:r>
          </a:p>
          <a:p>
            <a:r>
              <a:rPr lang="en-US" sz="1200" b="0" i="0" kern="1200" baseline="0" dirty="0" smtClean="0">
                <a:solidFill>
                  <a:schemeClr val="tx1"/>
                </a:solidFill>
                <a:latin typeface="+mn-lt"/>
                <a:ea typeface="+mn-ea"/>
                <a:cs typeface="+mn-cs"/>
              </a:rPr>
              <a:t>Recent commercial about truth – dating, </a:t>
            </a:r>
            <a:r>
              <a:rPr lang="en-US" sz="1200" b="0" i="0" kern="1200" baseline="0" dirty="0" err="1" smtClean="0">
                <a:solidFill>
                  <a:schemeClr val="tx1"/>
                </a:solidFill>
                <a:latin typeface="+mn-lt"/>
                <a:ea typeface="+mn-ea"/>
                <a:cs typeface="+mn-cs"/>
              </a:rPr>
              <a:t>etc</a:t>
            </a:r>
            <a:r>
              <a:rPr lang="is-IS" sz="1200" b="0" i="0" kern="1200" baseline="0" dirty="0" smtClean="0">
                <a:solidFill>
                  <a:schemeClr val="tx1"/>
                </a:solidFill>
                <a:latin typeface="+mn-lt"/>
                <a:ea typeface="+mn-ea"/>
                <a:cs typeface="+mn-cs"/>
              </a:rPr>
              <a:t>…  </a:t>
            </a:r>
          </a:p>
          <a:p>
            <a:r>
              <a:rPr lang="is-IS" sz="1200" b="0" i="0" kern="1200" baseline="0" dirty="0" smtClean="0">
                <a:solidFill>
                  <a:schemeClr val="tx1"/>
                </a:solidFill>
                <a:latin typeface="+mn-lt"/>
                <a:ea typeface="+mn-ea"/>
                <a:cs typeface="+mn-cs"/>
              </a:rPr>
              <a:t>NO more political commercials..  </a:t>
            </a:r>
          </a:p>
          <a:p>
            <a:endParaRPr lang="is-IS" sz="1200" b="0" i="0" kern="1200" baseline="0" dirty="0" smtClean="0">
              <a:solidFill>
                <a:schemeClr val="tx1"/>
              </a:solidFill>
              <a:latin typeface="+mn-lt"/>
              <a:ea typeface="+mn-ea"/>
              <a:cs typeface="+mn-cs"/>
            </a:endParaRPr>
          </a:p>
          <a:p>
            <a:r>
              <a:rPr lang="is-IS" sz="1200" b="1" i="0" kern="1200" baseline="0" dirty="0" smtClean="0">
                <a:solidFill>
                  <a:schemeClr val="tx1"/>
                </a:solidFill>
                <a:latin typeface="+mn-lt"/>
                <a:ea typeface="+mn-ea"/>
                <a:cs typeface="+mn-cs"/>
                <a:sym typeface="Wingdings"/>
              </a:rPr>
              <a:t> No Stealing, fraud, or embezzlement</a:t>
            </a:r>
            <a:endParaRPr lang="en-US" sz="1200" b="1"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stealing, fraud, or embezzlement – Eph. 4:28</a:t>
            </a:r>
          </a:p>
          <a:p>
            <a:r>
              <a:rPr lang="en-US" sz="1200" b="1" kern="1200" dirty="0" smtClean="0">
                <a:solidFill>
                  <a:schemeClr val="tx1"/>
                </a:solidFill>
                <a:latin typeface="+mn-lt"/>
                <a:ea typeface="+mn-ea"/>
                <a:cs typeface="+mn-cs"/>
              </a:rPr>
              <a:t>Ephesians 4:28 — </a:t>
            </a:r>
            <a:r>
              <a:rPr lang="en-US" sz="1200" b="1" kern="1200" baseline="30000" dirty="0" smtClean="0">
                <a:solidFill>
                  <a:schemeClr val="tx1"/>
                </a:solidFill>
                <a:latin typeface="+mn-lt"/>
                <a:ea typeface="+mn-ea"/>
                <a:cs typeface="+mn-cs"/>
              </a:rPr>
              <a:t>28</a:t>
            </a:r>
            <a:r>
              <a:rPr lang="en-US" sz="1200" b="0" kern="1200" baseline="0" dirty="0" smtClean="0">
                <a:solidFill>
                  <a:schemeClr val="tx1"/>
                </a:solidFill>
                <a:latin typeface="+mn-lt"/>
                <a:ea typeface="+mn-ea"/>
                <a:cs typeface="+mn-cs"/>
              </a:rPr>
              <a:t> He who steals must steal no longer; but rather he must labor, performing with his own hands what is good, so that he will have </a:t>
            </a:r>
            <a:r>
              <a:rPr lang="en-US" sz="1200" b="0" i="1" kern="1200" baseline="0" dirty="0" smtClean="0">
                <a:solidFill>
                  <a:schemeClr val="tx1"/>
                </a:solidFill>
                <a:latin typeface="+mn-lt"/>
                <a:ea typeface="+mn-ea"/>
                <a:cs typeface="+mn-cs"/>
              </a:rPr>
              <a:t>something</a:t>
            </a:r>
            <a:r>
              <a:rPr lang="en-US" sz="1200" b="0" i="0" kern="1200" baseline="0" dirty="0" smtClean="0">
                <a:solidFill>
                  <a:schemeClr val="tx1"/>
                </a:solidFill>
                <a:latin typeface="+mn-lt"/>
                <a:ea typeface="+mn-ea"/>
                <a:cs typeface="+mn-cs"/>
              </a:rPr>
              <a:t> to share with one who has need.</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sym typeface="Wingdings"/>
              </a:rPr>
              <a:t> Spirit of Benevolence would prevail</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There would be a benevolent spirit that prevails.</a:t>
            </a:r>
            <a:r>
              <a:rPr lang="en-US" sz="1200" kern="1200" dirty="0" smtClean="0">
                <a:solidFill>
                  <a:schemeClr val="tx1"/>
                </a:solidFill>
                <a:effectLst/>
                <a:latin typeface="+mn-lt"/>
                <a:ea typeface="+mn-ea"/>
                <a:cs typeface="+mn-cs"/>
              </a:rPr>
              <a:t> There would still be poverty for some people are unable to work and provide for themselves. The spirit of helping such people would prevail among the rest.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Ephesians 4:28 — </a:t>
            </a:r>
            <a:r>
              <a:rPr lang="en-US" sz="1200" b="1" kern="1200" baseline="30000" dirty="0" smtClean="0">
                <a:solidFill>
                  <a:schemeClr val="tx1"/>
                </a:solidFill>
                <a:latin typeface="+mn-lt"/>
                <a:ea typeface="+mn-ea"/>
                <a:cs typeface="+mn-cs"/>
              </a:rPr>
              <a:t>28</a:t>
            </a:r>
            <a:r>
              <a:rPr lang="en-US" sz="1200" b="0" kern="1200" baseline="0" dirty="0" smtClean="0">
                <a:solidFill>
                  <a:schemeClr val="tx1"/>
                </a:solidFill>
                <a:latin typeface="+mn-lt"/>
                <a:ea typeface="+mn-ea"/>
                <a:cs typeface="+mn-cs"/>
              </a:rPr>
              <a:t> He who steals must steal no longer; but rather he must labor, performing with his own hands what is good, so that he will have </a:t>
            </a:r>
            <a:r>
              <a:rPr lang="en-US" sz="1200" b="0" i="1" kern="1200" baseline="0" dirty="0" smtClean="0">
                <a:solidFill>
                  <a:schemeClr val="tx1"/>
                </a:solidFill>
                <a:latin typeface="+mn-lt"/>
                <a:ea typeface="+mn-ea"/>
                <a:cs typeface="+mn-cs"/>
              </a:rPr>
              <a:t>something</a:t>
            </a:r>
            <a:r>
              <a:rPr lang="en-US" sz="1200" b="0" i="0" kern="1200" baseline="0" dirty="0" smtClean="0">
                <a:solidFill>
                  <a:schemeClr val="tx1"/>
                </a:solidFill>
                <a:latin typeface="+mn-lt"/>
                <a:ea typeface="+mn-ea"/>
                <a:cs typeface="+mn-cs"/>
              </a:rPr>
              <a:t> to share with one who has need.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WOULD be jobs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STILL have poverty – “the poor you will have always’ –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latin typeface="+mn-lt"/>
                <a:ea typeface="+mn-ea"/>
                <a:cs typeface="+mn-cs"/>
              </a:rPr>
              <a:t>2 Thessalonians 3:12 — </a:t>
            </a:r>
            <a:r>
              <a:rPr lang="en-US" sz="1200" b="1" kern="1200" baseline="30000" dirty="0" smtClean="0">
                <a:solidFill>
                  <a:schemeClr val="tx1"/>
                </a:solidFill>
                <a:latin typeface="+mn-lt"/>
                <a:ea typeface="+mn-ea"/>
                <a:cs typeface="+mn-cs"/>
              </a:rPr>
              <a:t>12</a:t>
            </a:r>
            <a:r>
              <a:rPr lang="en-US" sz="1200" b="0" kern="1200" baseline="0" dirty="0" smtClean="0">
                <a:solidFill>
                  <a:schemeClr val="tx1"/>
                </a:solidFill>
                <a:latin typeface="+mn-lt"/>
                <a:ea typeface="+mn-ea"/>
                <a:cs typeface="+mn-cs"/>
              </a:rPr>
              <a:t> Now such persons we command and exhort in the Lord Jesus Christ to work in quiet fashion and eat their own bread.</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 need of ‘if any will not work’  2 Thess. 3:10  – for they would all be working IF ABLE</a:t>
            </a:r>
          </a:p>
          <a:p>
            <a:r>
              <a:rPr lang="en-US" sz="1200" kern="1200" dirty="0" smtClean="0">
                <a:solidFill>
                  <a:schemeClr val="tx1"/>
                </a:solidFill>
                <a:effectLst/>
                <a:latin typeface="+mn-lt"/>
                <a:ea typeface="+mn-ea"/>
                <a:cs typeface="+mn-cs"/>
              </a:rPr>
              <a:t>THUS, easy to take care and share with those in need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STILL</a:t>
            </a:r>
            <a:r>
              <a:rPr lang="en-US" sz="1200" kern="1200" baseline="0" dirty="0" smtClean="0">
                <a:solidFill>
                  <a:schemeClr val="tx1"/>
                </a:solidFill>
                <a:effectLst/>
                <a:latin typeface="+mn-lt"/>
                <a:ea typeface="+mn-ea"/>
                <a:cs typeface="+mn-cs"/>
              </a:rPr>
              <a:t> have poverty – but be taken care of. </a:t>
            </a:r>
          </a:p>
          <a:p>
            <a:r>
              <a:rPr lang="en-US" sz="1200" kern="1200" baseline="0" dirty="0" smtClean="0">
                <a:solidFill>
                  <a:schemeClr val="tx1"/>
                </a:solidFill>
                <a:effectLst/>
                <a:latin typeface="+mn-lt"/>
                <a:ea typeface="+mn-ea"/>
                <a:cs typeface="+mn-cs"/>
              </a:rPr>
              <a:t>The poor you will have always –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 world filled with kindness, tenderness, and forgiveness.</a:t>
            </a:r>
          </a:p>
          <a:p>
            <a:r>
              <a:rPr lang="en-US" sz="1200" dirty="0" smtClean="0"/>
              <a:t>Eph. 4:32: Be kind to one another, tender-hearted, forgiving each other, just as God in Christ also has forgiven you. </a:t>
            </a:r>
          </a:p>
          <a:p>
            <a:endParaRPr lang="en-US" sz="1200" dirty="0" smtClean="0"/>
          </a:p>
          <a:p>
            <a:r>
              <a:rPr lang="en-US" sz="1200" dirty="0" smtClean="0"/>
              <a:t>Such a world to live in! </a:t>
            </a:r>
          </a:p>
          <a:p>
            <a:endParaRPr lang="en-US" dirty="0" smtClean="0"/>
          </a:p>
          <a:p>
            <a:r>
              <a:rPr lang="en-US" b="1" dirty="0" smtClean="0">
                <a:sym typeface="Wingdings"/>
              </a:rPr>
              <a:t> </a:t>
            </a:r>
            <a:r>
              <a:rPr lang="en-US" b="1" dirty="0" smtClean="0"/>
              <a:t>No real need for ‘law’ -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World With no NEED of law</a:t>
            </a:r>
          </a:p>
          <a:p>
            <a:r>
              <a:rPr lang="en-US" sz="1200" b="1" kern="1200" dirty="0" smtClean="0">
                <a:solidFill>
                  <a:schemeClr val="tx1"/>
                </a:solidFill>
                <a:latin typeface="+mn-lt"/>
                <a:ea typeface="+mn-ea"/>
                <a:cs typeface="+mn-cs"/>
              </a:rPr>
              <a:t>1 Timothy 1:8–11 — </a:t>
            </a:r>
            <a:r>
              <a:rPr lang="en-US" sz="1200" b="1" kern="1200" baseline="30000" dirty="0" smtClean="0">
                <a:solidFill>
                  <a:schemeClr val="tx1"/>
                </a:solidFill>
                <a:latin typeface="+mn-lt"/>
                <a:ea typeface="+mn-ea"/>
                <a:cs typeface="+mn-cs"/>
              </a:rPr>
              <a:t>8</a:t>
            </a:r>
            <a:r>
              <a:rPr lang="en-US" sz="1200" b="0" kern="1200" baseline="0" dirty="0" smtClean="0">
                <a:solidFill>
                  <a:schemeClr val="tx1"/>
                </a:solidFill>
                <a:latin typeface="+mn-lt"/>
                <a:ea typeface="+mn-ea"/>
                <a:cs typeface="+mn-cs"/>
              </a:rPr>
              <a:t> But we know that the Law is good, if one uses it lawfully, </a:t>
            </a:r>
            <a:r>
              <a:rPr lang="en-US" sz="1200" b="1" kern="1200" baseline="30000" dirty="0" smtClean="0">
                <a:solidFill>
                  <a:schemeClr val="tx1"/>
                </a:solidFill>
                <a:latin typeface="+mn-lt"/>
                <a:ea typeface="+mn-ea"/>
                <a:cs typeface="+mn-cs"/>
              </a:rPr>
              <a:t>9</a:t>
            </a:r>
            <a:r>
              <a:rPr lang="en-US" sz="1200" b="0" kern="1200" baseline="0" dirty="0" smtClean="0">
                <a:solidFill>
                  <a:schemeClr val="tx1"/>
                </a:solidFill>
                <a:latin typeface="+mn-lt"/>
                <a:ea typeface="+mn-ea"/>
                <a:cs typeface="+mn-cs"/>
              </a:rPr>
              <a:t> realizing the fact that law is not made for a righteous person, but for those who are lawless and rebellious, for the ungodly and sinners, for the unholy and profane, for those who kill their fathers or mothers, for murderers </a:t>
            </a:r>
            <a:r>
              <a:rPr lang="en-US" sz="1200" b="1" kern="1200" baseline="30000" dirty="0" smtClean="0">
                <a:solidFill>
                  <a:schemeClr val="tx1"/>
                </a:solidFill>
                <a:latin typeface="+mn-lt"/>
                <a:ea typeface="+mn-ea"/>
                <a:cs typeface="+mn-cs"/>
              </a:rPr>
              <a:t>10</a:t>
            </a:r>
            <a:r>
              <a:rPr lang="en-US" sz="1200" b="0" kern="1200" baseline="0" dirty="0" smtClean="0">
                <a:solidFill>
                  <a:schemeClr val="tx1"/>
                </a:solidFill>
                <a:latin typeface="+mn-lt"/>
                <a:ea typeface="+mn-ea"/>
                <a:cs typeface="+mn-cs"/>
              </a:rPr>
              <a:t> and immoral men and homosexuals and kidnappers and liars and perjurers, and whatever else is contrary to sound teaching, </a:t>
            </a:r>
            <a:r>
              <a:rPr lang="en-US" sz="1200" b="1" kern="1200" baseline="30000" dirty="0" smtClean="0">
                <a:solidFill>
                  <a:schemeClr val="tx1"/>
                </a:solidFill>
                <a:latin typeface="+mn-lt"/>
                <a:ea typeface="+mn-ea"/>
                <a:cs typeface="+mn-cs"/>
              </a:rPr>
              <a:t>11</a:t>
            </a:r>
            <a:r>
              <a:rPr lang="en-US" sz="1200" b="0" kern="1200" baseline="0" dirty="0" smtClean="0">
                <a:solidFill>
                  <a:schemeClr val="tx1"/>
                </a:solidFill>
                <a:latin typeface="+mn-lt"/>
                <a:ea typeface="+mn-ea"/>
                <a:cs typeface="+mn-cs"/>
              </a:rPr>
              <a:t> according to the glorious gospel of the blessed God, with which I have been entrusted.</a:t>
            </a:r>
          </a:p>
          <a:p>
            <a:endParaRPr lang="en-US" sz="1200" b="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problem with all of this is you. (Well, that is to grab your attention, because the problem individually belongs to each one of us!) This is true because you don't always follow such teaching.  As each of us fall short of the ideal, problems multiply – exponentially.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problem is NOT religion – but the failure</a:t>
            </a:r>
            <a:r>
              <a:rPr lang="en-US" sz="1200" kern="1200" baseline="0" dirty="0" smtClean="0">
                <a:solidFill>
                  <a:schemeClr val="tx1"/>
                </a:solidFill>
                <a:effectLst/>
                <a:latin typeface="+mn-lt"/>
                <a:ea typeface="+mn-ea"/>
                <a:cs typeface="+mn-cs"/>
              </a:rPr>
              <a:t> of men.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Cannot change the world, but can BE CHANGED and begin to make a difference!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Religion is often cast as the greatest evil upon the earth. In the name of religion there indeed has been much evil perpetrated. Even some, professing to follow the teaching of Jesus, have inflicted great harm upon other men. </a:t>
            </a:r>
          </a:p>
          <a:p>
            <a:r>
              <a:rPr lang="en-US" sz="1200" kern="1200" dirty="0" smtClean="0">
                <a:solidFill>
                  <a:schemeClr val="tx1"/>
                </a:solidFill>
                <a:effectLst/>
                <a:latin typeface="+mn-lt"/>
                <a:ea typeface="+mn-ea"/>
                <a:cs typeface="+mn-cs"/>
              </a:rPr>
              <a:t>Teaching about how to live?</a:t>
            </a:r>
          </a:p>
          <a:p>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kern="1200" dirty="0" smtClean="0">
                <a:solidFill>
                  <a:schemeClr val="tx1"/>
                </a:solidFill>
                <a:effectLst/>
                <a:latin typeface="+mn-lt"/>
                <a:ea typeface="+mn-ea"/>
                <a:cs typeface="+mn-cs"/>
                <a:sym typeface="Wingdings"/>
              </a:rPr>
              <a:t>Teachings of ‘religion’ – at least the religion of Jesus / his apostles - </a:t>
            </a:r>
            <a:r>
              <a:rPr lang="en-US" sz="1200" kern="1200" dirty="0" smtClean="0">
                <a:solidFill>
                  <a:schemeClr val="tx1"/>
                </a:solidFill>
                <a:effectLst/>
                <a:latin typeface="+mn-lt"/>
                <a:ea typeface="+mn-ea"/>
                <a:cs typeface="+mn-cs"/>
              </a:rPr>
              <a:t>1 Cor. 6:9-10</a:t>
            </a:r>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Can NOT change the world, but can BE changed and begin to make a difference!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Revelation 21:1–4 — </a:t>
            </a:r>
            <a:r>
              <a:rPr lang="en-US" sz="1200" b="1" kern="1200" baseline="30000" dirty="0" smtClean="0">
                <a:solidFill>
                  <a:schemeClr val="tx1"/>
                </a:solidFill>
                <a:latin typeface="+mn-lt"/>
                <a:ea typeface="+mn-ea"/>
                <a:cs typeface="+mn-cs"/>
              </a:rPr>
              <a:t>1</a:t>
            </a:r>
            <a:r>
              <a:rPr lang="en-US" sz="1200" b="0" kern="1200" baseline="0" dirty="0" smtClean="0">
                <a:solidFill>
                  <a:schemeClr val="tx1"/>
                </a:solidFill>
                <a:latin typeface="+mn-lt"/>
                <a:ea typeface="+mn-ea"/>
                <a:cs typeface="+mn-cs"/>
              </a:rPr>
              <a:t> Then I saw a new heaven and a new earth; for the first heaven and the first earth passed away, and there is no longer </a:t>
            </a:r>
            <a:r>
              <a:rPr lang="en-US" sz="1200" b="0" i="1" kern="1200" baseline="0" dirty="0" smtClean="0">
                <a:solidFill>
                  <a:schemeClr val="tx1"/>
                </a:solidFill>
                <a:latin typeface="+mn-lt"/>
                <a:ea typeface="+mn-ea"/>
                <a:cs typeface="+mn-cs"/>
              </a:rPr>
              <a:t>any</a:t>
            </a:r>
            <a:r>
              <a:rPr lang="en-US" sz="1200" b="0" i="0" kern="1200" baseline="0" dirty="0" smtClean="0">
                <a:solidFill>
                  <a:schemeClr val="tx1"/>
                </a:solidFill>
                <a:latin typeface="+mn-lt"/>
                <a:ea typeface="+mn-ea"/>
                <a:cs typeface="+mn-cs"/>
              </a:rPr>
              <a:t> sea. </a:t>
            </a:r>
            <a:r>
              <a:rPr lang="en-US" sz="1200" b="1" i="0" kern="1200" baseline="30000" dirty="0" smtClean="0">
                <a:solidFill>
                  <a:schemeClr val="tx1"/>
                </a:solidFill>
                <a:latin typeface="+mn-lt"/>
                <a:ea typeface="+mn-ea"/>
                <a:cs typeface="+mn-cs"/>
              </a:rPr>
              <a:t>2</a:t>
            </a:r>
            <a:r>
              <a:rPr lang="en-US" sz="1200" b="0" i="0" kern="1200" baseline="0" dirty="0" smtClean="0">
                <a:solidFill>
                  <a:schemeClr val="tx1"/>
                </a:solidFill>
                <a:latin typeface="+mn-lt"/>
                <a:ea typeface="+mn-ea"/>
                <a:cs typeface="+mn-cs"/>
              </a:rPr>
              <a:t> And I saw the holy city, new Jerusalem, coming down out of heaven from God, made ready as a bride adorned for her husband. </a:t>
            </a:r>
            <a:r>
              <a:rPr lang="en-US" sz="1200" b="1" i="0" kern="1200" baseline="30000" dirty="0" smtClean="0">
                <a:solidFill>
                  <a:schemeClr val="tx1"/>
                </a:solidFill>
                <a:latin typeface="+mn-lt"/>
                <a:ea typeface="+mn-ea"/>
                <a:cs typeface="+mn-cs"/>
              </a:rPr>
              <a:t>3</a:t>
            </a:r>
            <a:r>
              <a:rPr lang="en-US" sz="1200" b="0" i="0" kern="1200" baseline="0" dirty="0" smtClean="0">
                <a:solidFill>
                  <a:schemeClr val="tx1"/>
                </a:solidFill>
                <a:latin typeface="+mn-lt"/>
                <a:ea typeface="+mn-ea"/>
                <a:cs typeface="+mn-cs"/>
              </a:rPr>
              <a:t> And I heard a loud voice from the throne, saying, “Behold, the tabernacle of God is among men, and He will dwell among them, and they shall be His people, and God Himself will be among them, </a:t>
            </a:r>
            <a:r>
              <a:rPr lang="en-US" sz="1200" b="1" i="0" kern="1200" baseline="30000" dirty="0" smtClean="0">
                <a:solidFill>
                  <a:schemeClr val="tx1"/>
                </a:solidFill>
                <a:latin typeface="+mn-lt"/>
                <a:ea typeface="+mn-ea"/>
                <a:cs typeface="+mn-cs"/>
              </a:rPr>
              <a:t>4</a:t>
            </a:r>
            <a:r>
              <a:rPr lang="en-US" sz="1200" b="0" i="0" kern="1200" baseline="0" dirty="0" smtClean="0">
                <a:solidFill>
                  <a:schemeClr val="tx1"/>
                </a:solidFill>
                <a:latin typeface="+mn-lt"/>
                <a:ea typeface="+mn-ea"/>
                <a:cs typeface="+mn-cs"/>
              </a:rPr>
              <a:t> and He will wipe away every tear from their eyes; and there will no longer be </a:t>
            </a:r>
            <a:r>
              <a:rPr lang="en-US" sz="1200" b="0" i="1" kern="1200" baseline="0" dirty="0" smtClean="0">
                <a:solidFill>
                  <a:schemeClr val="tx1"/>
                </a:solidFill>
                <a:latin typeface="+mn-lt"/>
                <a:ea typeface="+mn-ea"/>
                <a:cs typeface="+mn-cs"/>
              </a:rPr>
              <a:t>any</a:t>
            </a:r>
            <a:r>
              <a:rPr lang="en-US" sz="1200" b="0" i="0" kern="1200" baseline="0" dirty="0" smtClean="0">
                <a:solidFill>
                  <a:schemeClr val="tx1"/>
                </a:solidFill>
                <a:latin typeface="+mn-lt"/>
                <a:ea typeface="+mn-ea"/>
                <a:cs typeface="+mn-cs"/>
              </a:rPr>
              <a:t> death; there will no longer be </a:t>
            </a:r>
            <a:r>
              <a:rPr lang="en-US" sz="1200" b="0" i="1" kern="1200" baseline="0" dirty="0" smtClean="0">
                <a:solidFill>
                  <a:schemeClr val="tx1"/>
                </a:solidFill>
                <a:latin typeface="+mn-lt"/>
                <a:ea typeface="+mn-ea"/>
                <a:cs typeface="+mn-cs"/>
              </a:rPr>
              <a:t>any</a:t>
            </a:r>
            <a:r>
              <a:rPr lang="en-US" sz="1200" b="0" i="0" kern="1200" baseline="0" dirty="0" smtClean="0">
                <a:solidFill>
                  <a:schemeClr val="tx1"/>
                </a:solidFill>
                <a:latin typeface="+mn-lt"/>
                <a:ea typeface="+mn-ea"/>
                <a:cs typeface="+mn-cs"/>
              </a:rPr>
              <a:t> mourning, or crying, or pain; the first things have passed away.” </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sym typeface="Wingdings"/>
              </a:rPr>
              <a:t> No evil there!  Rev. 21:7-8, 27</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Revelation 21:7–8 — </a:t>
            </a:r>
            <a:r>
              <a:rPr lang="en-US" sz="1200" b="1" kern="1200" baseline="30000" dirty="0" smtClean="0">
                <a:solidFill>
                  <a:schemeClr val="tx1"/>
                </a:solidFill>
                <a:latin typeface="+mn-lt"/>
                <a:ea typeface="+mn-ea"/>
                <a:cs typeface="+mn-cs"/>
              </a:rPr>
              <a:t>7</a:t>
            </a:r>
            <a:r>
              <a:rPr lang="en-US" sz="1200" b="0" kern="1200" baseline="0" dirty="0" smtClean="0">
                <a:solidFill>
                  <a:schemeClr val="tx1"/>
                </a:solidFill>
                <a:latin typeface="+mn-lt"/>
                <a:ea typeface="+mn-ea"/>
                <a:cs typeface="+mn-cs"/>
              </a:rPr>
              <a:t> “He who overcomes will inherit these things, and I will be his God and he will be My son. </a:t>
            </a:r>
            <a:r>
              <a:rPr lang="en-US" sz="1200" b="1" kern="1200" baseline="30000" dirty="0" smtClean="0">
                <a:solidFill>
                  <a:schemeClr val="tx1"/>
                </a:solidFill>
                <a:latin typeface="+mn-lt"/>
                <a:ea typeface="+mn-ea"/>
                <a:cs typeface="+mn-cs"/>
              </a:rPr>
              <a:t>8</a:t>
            </a:r>
            <a:r>
              <a:rPr lang="en-US" sz="1200" b="0" kern="1200" baseline="0" dirty="0" smtClean="0">
                <a:solidFill>
                  <a:schemeClr val="tx1"/>
                </a:solidFill>
                <a:latin typeface="+mn-lt"/>
                <a:ea typeface="+mn-ea"/>
                <a:cs typeface="+mn-cs"/>
              </a:rPr>
              <a:t> “But for the cowardly and unbelieving and abominable and murderers and immoral persons and sorcerers and idolaters and all liars, their part </a:t>
            </a:r>
            <a:r>
              <a:rPr lang="en-US" sz="1200" b="0" i="1" kern="1200" baseline="0" dirty="0" smtClean="0">
                <a:solidFill>
                  <a:schemeClr val="tx1"/>
                </a:solidFill>
                <a:latin typeface="+mn-lt"/>
                <a:ea typeface="+mn-ea"/>
                <a:cs typeface="+mn-cs"/>
              </a:rPr>
              <a:t>will be</a:t>
            </a:r>
            <a:r>
              <a:rPr lang="en-US" sz="1200" b="0" i="0" kern="1200" baseline="0" dirty="0" smtClean="0">
                <a:solidFill>
                  <a:schemeClr val="tx1"/>
                </a:solidFill>
                <a:latin typeface="+mn-lt"/>
                <a:ea typeface="+mn-ea"/>
                <a:cs typeface="+mn-cs"/>
              </a:rPr>
              <a:t> in the lake that burns with fire and brimstone, which is the second death.”</a:t>
            </a:r>
            <a:endParaRPr lang="en-US" dirty="0" smtClean="0"/>
          </a:p>
          <a:p>
            <a:endParaRPr lang="en-US" dirty="0" smtClean="0"/>
          </a:p>
          <a:p>
            <a:r>
              <a:rPr lang="en-US" sz="1200" dirty="0" smtClean="0"/>
              <a:t>and nothing unclean, and no one who practices abomination and lying, shall ever come into it, but only those whose names are written in the Lamb’s book of life.</a:t>
            </a:r>
          </a:p>
          <a:p>
            <a:endParaRPr lang="en-US" sz="1200" dirty="0" smtClean="0"/>
          </a:p>
          <a:p>
            <a:r>
              <a:rPr lang="en-US" sz="1200" dirty="0" smtClean="0">
                <a:sym typeface="Wingdings"/>
              </a:rPr>
              <a:t> Will YOU be there?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YOU </a:t>
            </a:r>
            <a:r>
              <a:rPr lang="en-US" smtClean="0"/>
              <a:t>Be there?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1 Corinthians 6:9–10 — </a:t>
            </a:r>
            <a:r>
              <a:rPr lang="en-US" sz="1200" b="1" kern="1200" baseline="30000" dirty="0" smtClean="0">
                <a:solidFill>
                  <a:schemeClr val="tx1"/>
                </a:solidFill>
                <a:latin typeface="+mn-lt"/>
                <a:ea typeface="+mn-ea"/>
                <a:cs typeface="+mn-cs"/>
              </a:rPr>
              <a:t>9</a:t>
            </a:r>
            <a:r>
              <a:rPr lang="en-US" sz="1200" b="0" kern="1200" baseline="0" dirty="0" smtClean="0">
                <a:solidFill>
                  <a:schemeClr val="tx1"/>
                </a:solidFill>
                <a:latin typeface="+mn-lt"/>
                <a:ea typeface="+mn-ea"/>
                <a:cs typeface="+mn-cs"/>
              </a:rPr>
              <a:t> Or do you not know that the unrighteous will not inherit the kingdom of God? Do not be deceived; neither fornicators, nor idolaters, nor adulterers, nor effeminate, nor homosexuals, </a:t>
            </a:r>
            <a:r>
              <a:rPr lang="en-US" sz="1200" b="1" kern="1200" baseline="30000" dirty="0" smtClean="0">
                <a:solidFill>
                  <a:schemeClr val="tx1"/>
                </a:solidFill>
                <a:latin typeface="+mn-lt"/>
                <a:ea typeface="+mn-ea"/>
                <a:cs typeface="+mn-cs"/>
              </a:rPr>
              <a:t>10</a:t>
            </a:r>
            <a:r>
              <a:rPr lang="en-US" sz="1200" b="0" kern="1200" baseline="0" dirty="0" smtClean="0">
                <a:solidFill>
                  <a:schemeClr val="tx1"/>
                </a:solidFill>
                <a:latin typeface="+mn-lt"/>
                <a:ea typeface="+mn-ea"/>
                <a:cs typeface="+mn-cs"/>
              </a:rPr>
              <a:t> nor thieves, nor </a:t>
            </a:r>
            <a:r>
              <a:rPr lang="en-US" sz="1200" b="0" i="1" kern="1200" baseline="0" dirty="0" smtClean="0">
                <a:solidFill>
                  <a:schemeClr val="tx1"/>
                </a:solidFill>
                <a:latin typeface="+mn-lt"/>
                <a:ea typeface="+mn-ea"/>
                <a:cs typeface="+mn-cs"/>
              </a:rPr>
              <a:t>the</a:t>
            </a:r>
            <a:r>
              <a:rPr lang="en-US" sz="1200" b="0" i="0" kern="1200" baseline="0" dirty="0" smtClean="0">
                <a:solidFill>
                  <a:schemeClr val="tx1"/>
                </a:solidFill>
                <a:latin typeface="+mn-lt"/>
                <a:ea typeface="+mn-ea"/>
                <a:cs typeface="+mn-cs"/>
              </a:rPr>
              <a:t> covetous, nor drunkards, nor revilers, nor swindlers, will inherit the kingdom of God.</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sym typeface="Wingdings"/>
              </a:rPr>
              <a:t> Gal. 5:19-21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Galatians 5:19–21 — </a:t>
            </a:r>
            <a:r>
              <a:rPr lang="en-US" sz="1200" b="1" kern="1200" baseline="30000" dirty="0" smtClean="0">
                <a:solidFill>
                  <a:schemeClr val="tx1"/>
                </a:solidFill>
                <a:latin typeface="+mn-lt"/>
                <a:ea typeface="+mn-ea"/>
                <a:cs typeface="+mn-cs"/>
              </a:rPr>
              <a:t>19</a:t>
            </a:r>
            <a:r>
              <a:rPr lang="en-US" sz="1200" b="0" kern="1200" baseline="0" dirty="0" smtClean="0">
                <a:solidFill>
                  <a:schemeClr val="tx1"/>
                </a:solidFill>
                <a:latin typeface="+mn-lt"/>
                <a:ea typeface="+mn-ea"/>
                <a:cs typeface="+mn-cs"/>
              </a:rPr>
              <a:t> Now the deeds of the flesh are evident, which are: immorality, impurity, sensuality, </a:t>
            </a:r>
            <a:r>
              <a:rPr lang="en-US" sz="1200" b="1" kern="1200" baseline="30000" dirty="0" smtClean="0">
                <a:solidFill>
                  <a:schemeClr val="tx1"/>
                </a:solidFill>
                <a:latin typeface="+mn-lt"/>
                <a:ea typeface="+mn-ea"/>
                <a:cs typeface="+mn-cs"/>
              </a:rPr>
              <a:t>20</a:t>
            </a:r>
            <a:r>
              <a:rPr lang="en-US" sz="1200" b="0" kern="1200" baseline="0" dirty="0" smtClean="0">
                <a:solidFill>
                  <a:schemeClr val="tx1"/>
                </a:solidFill>
                <a:latin typeface="+mn-lt"/>
                <a:ea typeface="+mn-ea"/>
                <a:cs typeface="+mn-cs"/>
              </a:rPr>
              <a:t> idolatry, sorcery, enmities, strife, jealousy, outbursts of anger, disputes, dissensions, factions, </a:t>
            </a:r>
            <a:r>
              <a:rPr lang="en-US" sz="1200" b="1" kern="1200" baseline="30000" dirty="0" smtClean="0">
                <a:solidFill>
                  <a:schemeClr val="tx1"/>
                </a:solidFill>
                <a:latin typeface="+mn-lt"/>
                <a:ea typeface="+mn-ea"/>
                <a:cs typeface="+mn-cs"/>
              </a:rPr>
              <a:t>21</a:t>
            </a:r>
            <a:r>
              <a:rPr lang="en-US" sz="1200" b="0" kern="1200" baseline="0" dirty="0" smtClean="0">
                <a:solidFill>
                  <a:schemeClr val="tx1"/>
                </a:solidFill>
                <a:latin typeface="+mn-lt"/>
                <a:ea typeface="+mn-ea"/>
                <a:cs typeface="+mn-cs"/>
              </a:rPr>
              <a:t> envying, drunkenness, carousing, and things like these, of which I forewarn you, just as I have forewarned you, that those who practice such things will not inherit the kingdom of God.</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sym typeface="Wingdings"/>
              </a:rPr>
              <a:t> The teaching of Eph. 4:25ff</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recent ongoing class on Ephesians 4 – the renewing of our minds – putting</a:t>
            </a:r>
            <a:r>
              <a:rPr lang="en-US" baseline="0" dirty="0" smtClean="0"/>
              <a:t> of of old corrupt ways </a:t>
            </a:r>
            <a:r>
              <a:rPr lang="is-IS" baseline="0" dirty="0" smtClean="0"/>
              <a:t>… </a:t>
            </a:r>
          </a:p>
          <a:p>
            <a:r>
              <a:rPr lang="is-IS" baseline="0" dirty="0" smtClean="0"/>
              <a:t>Eph. 4:25f...   </a:t>
            </a:r>
            <a:r>
              <a:rPr lang="en-US" baseline="0" dirty="0" smtClean="0"/>
              <a:t>S</a:t>
            </a:r>
            <a:r>
              <a:rPr lang="is-IS" baseline="0" dirty="0" smtClean="0"/>
              <a:t>uch ‘religion’ would improve our world!  IF PRACTICED BY ALL... </a:t>
            </a:r>
          </a:p>
          <a:p>
            <a:endParaRPr lang="is-IS" baseline="0" dirty="0" smtClean="0"/>
          </a:p>
          <a:p>
            <a:r>
              <a:rPr lang="is-IS" b="1" baseline="0" dirty="0" smtClean="0">
                <a:sym typeface="Wingdings"/>
              </a:rPr>
              <a:t> No murder</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There would be no murder.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Matthew 5:21–22 — </a:t>
            </a:r>
            <a:r>
              <a:rPr lang="en-US" sz="1200" b="1" kern="1200" baseline="30000" dirty="0" smtClean="0">
                <a:solidFill>
                  <a:schemeClr val="tx1"/>
                </a:solidFill>
                <a:latin typeface="+mn-lt"/>
                <a:ea typeface="+mn-ea"/>
                <a:cs typeface="+mn-cs"/>
              </a:rPr>
              <a:t>21</a:t>
            </a:r>
            <a:r>
              <a:rPr lang="en-US" sz="1200" b="0" kern="1200" baseline="0" dirty="0" smtClean="0">
                <a:solidFill>
                  <a:schemeClr val="tx1"/>
                </a:solidFill>
                <a:latin typeface="+mn-lt"/>
                <a:ea typeface="+mn-ea"/>
                <a:cs typeface="+mn-cs"/>
              </a:rPr>
              <a:t> “You have heard that the ancients were told, ‘You shall not commit murder’ and ‘Whoever commits murder shall be liable to the court.’ </a:t>
            </a:r>
            <a:r>
              <a:rPr lang="en-US" sz="1200" b="1" kern="1200" baseline="30000" dirty="0" smtClean="0">
                <a:solidFill>
                  <a:schemeClr val="tx1"/>
                </a:solidFill>
                <a:latin typeface="+mn-lt"/>
                <a:ea typeface="+mn-ea"/>
                <a:cs typeface="+mn-cs"/>
              </a:rPr>
              <a:t>22</a:t>
            </a:r>
            <a:r>
              <a:rPr lang="en-US" sz="1200" b="0" kern="1200" baseline="0" dirty="0" smtClean="0">
                <a:solidFill>
                  <a:schemeClr val="tx1"/>
                </a:solidFill>
                <a:latin typeface="+mn-lt"/>
                <a:ea typeface="+mn-ea"/>
                <a:cs typeface="+mn-cs"/>
              </a:rPr>
              <a:t> “But I say to you that everyone who is angry with his brother shall be guilty before the court; and whoever says to his brother, ‘You good-for-nothing,’ shall be guilty before the supreme court; and whoever says, ‘You fool,’ shall be guilty </a:t>
            </a:r>
            <a:r>
              <a:rPr lang="en-US" sz="1200" b="0" i="1" kern="1200" baseline="0" dirty="0" smtClean="0">
                <a:solidFill>
                  <a:schemeClr val="tx1"/>
                </a:solidFill>
                <a:latin typeface="+mn-lt"/>
                <a:ea typeface="+mn-ea"/>
                <a:cs typeface="+mn-cs"/>
              </a:rPr>
              <a:t>enough to go</a:t>
            </a:r>
            <a:r>
              <a:rPr lang="en-US" sz="1200" b="0" i="0" kern="1200" baseline="0" dirty="0" smtClean="0">
                <a:solidFill>
                  <a:schemeClr val="tx1"/>
                </a:solidFill>
                <a:latin typeface="+mn-lt"/>
                <a:ea typeface="+mn-ea"/>
                <a:cs typeface="+mn-cs"/>
              </a:rPr>
              <a:t> into the fiery hell.</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 is created in the image of God, and life is therefore sacred and belongs to God. Jesus' teaching was aware of  "Thou shalt not kill”,</a:t>
            </a:r>
            <a:r>
              <a:rPr lang="en-US" sz="1200" kern="1200" baseline="0" dirty="0" smtClean="0">
                <a:solidFill>
                  <a:schemeClr val="tx1"/>
                </a:solidFill>
                <a:effectLst/>
                <a:latin typeface="+mn-lt"/>
                <a:ea typeface="+mn-ea"/>
                <a:cs typeface="+mn-cs"/>
              </a:rPr>
              <a:t> but also that such come from a corrupt heart ..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n-lt"/>
                <a:ea typeface="+mn-ea"/>
                <a:cs typeface="+mn-cs"/>
                <a:sym typeface="Wingdings"/>
              </a:rPr>
              <a:t> hence, no sin from anger and wrath either</a:t>
            </a:r>
            <a:r>
              <a:rPr lang="is-IS" sz="1200" b="1" kern="1200" baseline="0" dirty="0" smtClean="0">
                <a:solidFill>
                  <a:schemeClr val="tx1"/>
                </a:solidFill>
                <a:effectLst/>
                <a:latin typeface="+mn-lt"/>
                <a:ea typeface="+mn-ea"/>
                <a:cs typeface="+mn-cs"/>
                <a:sym typeface="Wingdings"/>
              </a:rPr>
              <a:t>… </a:t>
            </a:r>
            <a:endParaRPr lang="en-US" sz="1200" b="1"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Ephesians 4:26 — </a:t>
            </a:r>
            <a:r>
              <a:rPr lang="en-US" sz="1200" b="1" kern="1200" baseline="30000" dirty="0" smtClean="0">
                <a:solidFill>
                  <a:schemeClr val="tx1"/>
                </a:solidFill>
                <a:latin typeface="+mn-lt"/>
                <a:ea typeface="+mn-ea"/>
                <a:cs typeface="+mn-cs"/>
              </a:rPr>
              <a:t>26</a:t>
            </a:r>
            <a:r>
              <a:rPr lang="en-US" sz="1200" b="0" kern="1200" baseline="0" dirty="0" smtClean="0">
                <a:solidFill>
                  <a:schemeClr val="tx1"/>
                </a:solidFill>
                <a:latin typeface="+mn-lt"/>
                <a:ea typeface="+mn-ea"/>
                <a:cs typeface="+mn-cs"/>
              </a:rPr>
              <a:t> Be angry, and </a:t>
            </a:r>
            <a:r>
              <a:rPr lang="en-US" sz="1200" b="0" i="1" kern="1200" baseline="0" dirty="0" smtClean="0">
                <a:solidFill>
                  <a:schemeClr val="tx1"/>
                </a:solidFill>
                <a:latin typeface="+mn-lt"/>
                <a:ea typeface="+mn-ea"/>
                <a:cs typeface="+mn-cs"/>
              </a:rPr>
              <a:t>yet</a:t>
            </a:r>
            <a:r>
              <a:rPr lang="en-US" sz="1200" b="0" i="0" kern="1200" baseline="0" dirty="0" smtClean="0">
                <a:solidFill>
                  <a:schemeClr val="tx1"/>
                </a:solidFill>
                <a:latin typeface="+mn-lt"/>
                <a:ea typeface="+mn-ea"/>
                <a:cs typeface="+mn-cs"/>
              </a:rPr>
              <a:t> do not sin; do not let the sun go down on your anger,</a:t>
            </a:r>
          </a:p>
          <a:p>
            <a:endParaRPr lang="en-US" dirty="0" smtClean="0"/>
          </a:p>
          <a:p>
            <a:r>
              <a:rPr lang="en-US" sz="1200" b="1" kern="1200" dirty="0" smtClean="0">
                <a:solidFill>
                  <a:schemeClr val="tx1"/>
                </a:solidFill>
                <a:effectLst/>
                <a:latin typeface="+mn-lt"/>
                <a:ea typeface="+mn-ea"/>
                <a:cs typeface="+mn-cs"/>
              </a:rPr>
              <a:t>Not only that, but the anger, wrath, and malice that lead to the killing of another would be held in check.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No adultery</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Eph. 5:1-3 -  will walk in true LOVE, .. No immorality</a:t>
            </a:r>
            <a:r>
              <a:rPr lang="en-US" baseline="0" dirty="0" smtClean="0"/>
              <a:t> or impurity.</a:t>
            </a:r>
          </a:p>
          <a:p>
            <a:r>
              <a:rPr lang="en-US" sz="1200" b="1" kern="1200" dirty="0" smtClean="0">
                <a:solidFill>
                  <a:schemeClr val="tx1"/>
                </a:solidFill>
                <a:latin typeface="+mn-lt"/>
                <a:ea typeface="+mn-ea"/>
                <a:cs typeface="+mn-cs"/>
              </a:rPr>
              <a:t>Ephesians 5:1–3 — </a:t>
            </a:r>
            <a:r>
              <a:rPr lang="en-US" sz="1200" b="1" kern="1200" baseline="30000" dirty="0" smtClean="0">
                <a:solidFill>
                  <a:schemeClr val="tx1"/>
                </a:solidFill>
                <a:latin typeface="+mn-lt"/>
                <a:ea typeface="+mn-ea"/>
                <a:cs typeface="+mn-cs"/>
              </a:rPr>
              <a:t>1</a:t>
            </a:r>
            <a:r>
              <a:rPr lang="en-US" sz="1200" b="0" kern="1200" baseline="0" dirty="0" smtClean="0">
                <a:solidFill>
                  <a:schemeClr val="tx1"/>
                </a:solidFill>
                <a:latin typeface="+mn-lt"/>
                <a:ea typeface="+mn-ea"/>
                <a:cs typeface="+mn-cs"/>
              </a:rPr>
              <a:t> Therefore be imitators of God, as beloved children; </a:t>
            </a:r>
            <a:r>
              <a:rPr lang="en-US" sz="1200" b="1" kern="1200" baseline="3000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walk in love, just as Christ also loved you and gave Himself up for us, an offering and a sacrifice to God as a fragrant aroma. </a:t>
            </a:r>
            <a:r>
              <a:rPr lang="en-US" sz="1200" b="1" kern="1200" baseline="3000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But immorality or any impurity or greed must not even be named among you, as is proper among saints;</a:t>
            </a:r>
            <a:endParaRPr lang="en-US" baseline="0" dirty="0" smtClean="0"/>
          </a:p>
          <a:p>
            <a:endParaRPr lang="en-US" baseline="0" dirty="0" smtClean="0"/>
          </a:p>
          <a:p>
            <a:r>
              <a:rPr lang="en-US" sz="1200" b="1" kern="1200" dirty="0" smtClean="0">
                <a:solidFill>
                  <a:schemeClr val="tx1"/>
                </a:solidFill>
                <a:latin typeface="+mn-lt"/>
                <a:ea typeface="+mn-ea"/>
                <a:cs typeface="+mn-cs"/>
              </a:rPr>
              <a:t>Ephesians 5:5 — </a:t>
            </a:r>
            <a:r>
              <a:rPr lang="en-US" sz="1200" b="1" kern="1200" baseline="30000" dirty="0" smtClean="0">
                <a:solidFill>
                  <a:schemeClr val="tx1"/>
                </a:solidFill>
                <a:latin typeface="+mn-lt"/>
                <a:ea typeface="+mn-ea"/>
                <a:cs typeface="+mn-cs"/>
              </a:rPr>
              <a:t>5</a:t>
            </a:r>
            <a:r>
              <a:rPr lang="en-US" sz="1200" b="0" kern="1200" baseline="0" dirty="0" smtClean="0">
                <a:solidFill>
                  <a:schemeClr val="tx1"/>
                </a:solidFill>
                <a:latin typeface="+mn-lt"/>
                <a:ea typeface="+mn-ea"/>
                <a:cs typeface="+mn-cs"/>
              </a:rPr>
              <a:t> For this you know with certainty, that no immoral or impure person or covetous man, who is an idolater, has an inheritance in the kingdom of Christ and God.</a:t>
            </a:r>
          </a:p>
          <a:p>
            <a:endParaRPr lang="en-US" sz="1200" b="1" kern="1200" baseline="0" dirty="0" smtClean="0">
              <a:solidFill>
                <a:schemeClr val="tx1"/>
              </a:solidFill>
              <a:latin typeface="+mn-lt"/>
              <a:ea typeface="+mn-ea"/>
              <a:cs typeface="+mn-cs"/>
            </a:endParaRPr>
          </a:p>
          <a:p>
            <a:pPr marL="171450" indent="-171450">
              <a:buFont typeface="Wingdings" charset="0"/>
              <a:buChar char="à"/>
            </a:pPr>
            <a:r>
              <a:rPr lang="en-US" b="1" baseline="0" dirty="0" smtClean="0">
                <a:sym typeface="Wingdings"/>
              </a:rPr>
              <a:t>No Pornography</a:t>
            </a:r>
            <a:endParaRPr lang="en-US" b="1" baseline="0" dirty="0" smtClean="0"/>
          </a:p>
          <a:p>
            <a:pPr marL="171450" indent="-171450">
              <a:buFont typeface="Wingdings" charset="0"/>
              <a:buChar char="à"/>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a:t>
            </a:r>
            <a:r>
              <a:rPr lang="en-US" baseline="0" dirty="0" smtClean="0"/>
              <a:t>     No ‘looking on a woman for purpose of lusting..’ </a:t>
            </a:r>
          </a:p>
          <a:p>
            <a:r>
              <a:rPr lang="en-US" sz="1200" b="1" kern="1200" dirty="0" smtClean="0">
                <a:solidFill>
                  <a:schemeClr val="tx1"/>
                </a:solidFill>
                <a:latin typeface="+mn-lt"/>
                <a:ea typeface="+mn-ea"/>
                <a:cs typeface="+mn-cs"/>
              </a:rPr>
              <a:t>Matthew 5:27–28 — </a:t>
            </a:r>
            <a:r>
              <a:rPr lang="en-US" sz="1200" b="1" kern="1200" baseline="30000" dirty="0" smtClean="0">
                <a:solidFill>
                  <a:schemeClr val="tx1"/>
                </a:solidFill>
                <a:latin typeface="+mn-lt"/>
                <a:ea typeface="+mn-ea"/>
                <a:cs typeface="+mn-cs"/>
              </a:rPr>
              <a:t>27</a:t>
            </a:r>
            <a:r>
              <a:rPr lang="en-US" sz="1200" b="0" kern="1200" baseline="0" dirty="0" smtClean="0">
                <a:solidFill>
                  <a:schemeClr val="tx1"/>
                </a:solidFill>
                <a:latin typeface="+mn-lt"/>
                <a:ea typeface="+mn-ea"/>
                <a:cs typeface="+mn-cs"/>
              </a:rPr>
              <a:t> “You have heard that it was said, ‘You shall not commit adultery’; </a:t>
            </a:r>
            <a:r>
              <a:rPr lang="en-US" sz="1200" b="1" kern="1200" baseline="30000" dirty="0" smtClean="0">
                <a:solidFill>
                  <a:schemeClr val="tx1"/>
                </a:solidFill>
                <a:latin typeface="+mn-lt"/>
                <a:ea typeface="+mn-ea"/>
                <a:cs typeface="+mn-cs"/>
              </a:rPr>
              <a:t>28</a:t>
            </a:r>
            <a:r>
              <a:rPr lang="en-US" sz="1200" b="0" kern="1200" baseline="0" dirty="0" smtClean="0">
                <a:solidFill>
                  <a:schemeClr val="tx1"/>
                </a:solidFill>
                <a:latin typeface="+mn-lt"/>
                <a:ea typeface="+mn-ea"/>
                <a:cs typeface="+mn-cs"/>
              </a:rPr>
              <a:t> but I say to you that everyone who looks at a woman with lust for her has already committed adultery with her in his heart.</a:t>
            </a:r>
            <a:endParaRPr lang="en-US" baseline="0" dirty="0" smtClean="0"/>
          </a:p>
          <a:p>
            <a:r>
              <a:rPr lang="en-US" baseline="0" dirty="0" smtClean="0"/>
              <a:t>All dressed modestly -  </a:t>
            </a:r>
            <a:r>
              <a:rPr lang="en-US" sz="1200" b="1" kern="1200" dirty="0" smtClean="0">
                <a:solidFill>
                  <a:schemeClr val="tx1"/>
                </a:solidFill>
                <a:latin typeface="+mn-lt"/>
                <a:ea typeface="+mn-ea"/>
                <a:cs typeface="+mn-cs"/>
              </a:rPr>
              <a:t>1 Timothy 2:9–10 — </a:t>
            </a:r>
            <a:r>
              <a:rPr lang="en-US" sz="1200" b="1" kern="1200" baseline="30000" dirty="0" smtClean="0">
                <a:solidFill>
                  <a:schemeClr val="tx1"/>
                </a:solidFill>
                <a:latin typeface="+mn-lt"/>
                <a:ea typeface="+mn-ea"/>
                <a:cs typeface="+mn-cs"/>
              </a:rPr>
              <a:t>9</a:t>
            </a:r>
            <a:r>
              <a:rPr lang="en-US" sz="1200" b="0" kern="1200" baseline="0" dirty="0" smtClean="0">
                <a:solidFill>
                  <a:schemeClr val="tx1"/>
                </a:solidFill>
                <a:latin typeface="+mn-lt"/>
                <a:ea typeface="+mn-ea"/>
                <a:cs typeface="+mn-cs"/>
              </a:rPr>
              <a:t> Likewise, </a:t>
            </a:r>
            <a:r>
              <a:rPr lang="en-US" sz="1200" b="0" i="1" kern="1200" baseline="0" dirty="0" smtClean="0">
                <a:solidFill>
                  <a:schemeClr val="tx1"/>
                </a:solidFill>
                <a:latin typeface="+mn-lt"/>
                <a:ea typeface="+mn-ea"/>
                <a:cs typeface="+mn-cs"/>
              </a:rPr>
              <a:t>I want</a:t>
            </a:r>
            <a:r>
              <a:rPr lang="en-US" sz="1200" b="0" i="0" kern="1200" baseline="0" dirty="0" smtClean="0">
                <a:solidFill>
                  <a:schemeClr val="tx1"/>
                </a:solidFill>
                <a:latin typeface="+mn-lt"/>
                <a:ea typeface="+mn-ea"/>
                <a:cs typeface="+mn-cs"/>
              </a:rPr>
              <a:t> women to adorn themselves with proper clothing, modestly and discreetly, not with braided hair and gold or pearls or costly garments, </a:t>
            </a:r>
            <a:r>
              <a:rPr lang="en-US" sz="1200" b="1" i="0" kern="1200" baseline="30000" dirty="0" smtClean="0">
                <a:solidFill>
                  <a:schemeClr val="tx1"/>
                </a:solidFill>
                <a:latin typeface="+mn-lt"/>
                <a:ea typeface="+mn-ea"/>
                <a:cs typeface="+mn-cs"/>
              </a:rPr>
              <a:t>10</a:t>
            </a:r>
            <a:r>
              <a:rPr lang="en-US" sz="1200" b="0" i="0" kern="1200" baseline="0" dirty="0" smtClean="0">
                <a:solidFill>
                  <a:schemeClr val="tx1"/>
                </a:solidFill>
                <a:latin typeface="+mn-lt"/>
                <a:ea typeface="+mn-ea"/>
                <a:cs typeface="+mn-cs"/>
              </a:rPr>
              <a:t> but rather by means of good works, as is proper for women making a claim to godliness.</a:t>
            </a:r>
            <a:endParaRPr lang="en-US" baseline="0" dirty="0" smtClean="0"/>
          </a:p>
          <a:p>
            <a:endParaRPr lang="en-US" baseline="0" dirty="0" smtClean="0"/>
          </a:p>
          <a:p>
            <a:r>
              <a:rPr lang="en-US" baseline="0" dirty="0" smtClean="0"/>
              <a:t>All dress and act from a sense of decorum and thoughtfulness </a:t>
            </a:r>
            <a:r>
              <a:rPr lang="is-IS" baseline="0" dirty="0" smtClean="0"/>
              <a:t>… </a:t>
            </a:r>
          </a:p>
          <a:p>
            <a:endParaRPr lang="is-IS" baseline="0" dirty="0" smtClean="0"/>
          </a:p>
          <a:p>
            <a:r>
              <a:rPr lang="en-US" dirty="0" smtClean="0"/>
              <a:t>NO one WANT it</a:t>
            </a:r>
          </a:p>
          <a:p>
            <a:r>
              <a:rPr lang="en-US" dirty="0" smtClean="0"/>
              <a:t>NO one willing</a:t>
            </a:r>
            <a:r>
              <a:rPr lang="en-US" baseline="0" dirty="0" smtClean="0"/>
              <a:t> to ‘be in it’ – </a:t>
            </a:r>
          </a:p>
          <a:p>
            <a:r>
              <a:rPr lang="en-US" baseline="0" dirty="0" smtClean="0"/>
              <a:t>No one willing to produce it.. </a:t>
            </a:r>
          </a:p>
          <a:p>
            <a:r>
              <a:rPr lang="en-US" baseline="0" dirty="0" smtClean="0"/>
              <a:t>Not even a ‘</a:t>
            </a:r>
            <a:r>
              <a:rPr lang="en-US" baseline="0" dirty="0" err="1" smtClean="0"/>
              <a:t>pornograph</a:t>
            </a:r>
            <a:r>
              <a:rPr lang="en-US" baseline="0" dirty="0" smtClean="0"/>
              <a:t> to play it on’ ..</a:t>
            </a:r>
          </a:p>
          <a:p>
            <a:endParaRPr lang="en-US" baseline="0" dirty="0" smtClean="0"/>
          </a:p>
          <a:p>
            <a:r>
              <a:rPr lang="en-US" b="1" baseline="0" dirty="0" smtClean="0">
                <a:sym typeface="Wingdings"/>
              </a:rPr>
              <a:t> No Divorce / broken homes</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divorce or broken homes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Matt. 19; 1 Cor. 7</a:t>
            </a:r>
            <a:endParaRPr lang="en-US" dirty="0"/>
          </a:p>
        </p:txBody>
      </p:sp>
    </p:spTree>
    <p:extLst>
      <p:ext uri="{BB962C8B-B14F-4D97-AF65-F5344CB8AC3E}">
        <p14:creationId xmlns:p14="http://schemas.microsoft.com/office/powerpoint/2010/main" val="201869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abandoned children –</a:t>
            </a:r>
            <a:br>
              <a:rPr lang="en-US" sz="8000" dirty="0" smtClean="0"/>
            </a:br>
            <a:r>
              <a:rPr lang="en-US" sz="8000" dirty="0" smtClean="0"/>
              <a:t>None born out of wedlock</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6:4; 1 Tim. 5:8</a:t>
            </a:r>
            <a:endParaRPr lang="en-US" dirty="0"/>
          </a:p>
        </p:txBody>
      </p:sp>
    </p:spTree>
    <p:extLst>
      <p:ext uri="{BB962C8B-B14F-4D97-AF65-F5344CB8AC3E}">
        <p14:creationId xmlns:p14="http://schemas.microsoft.com/office/powerpoint/2010/main" val="201869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Drunkenness with its attending evils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5:17-18</a:t>
            </a:r>
            <a:endParaRPr lang="en-US" dirty="0"/>
          </a:p>
        </p:txBody>
      </p:sp>
    </p:spTree>
    <p:extLst>
      <p:ext uri="{BB962C8B-B14F-4D97-AF65-F5344CB8AC3E}">
        <p14:creationId xmlns:p14="http://schemas.microsoft.com/office/powerpoint/2010/main" val="201869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evil speech</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4:29</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Lying</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4:25</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Stealing, fraud, or embezzlement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4:28</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 Spirit of Benevolence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4:28; 2 Thess. 3</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 world filled with kindness, tenderness, and forgiveness.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4:32</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 world with no need of law</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Tim. 1:8-11</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3612511"/>
          </a:xfrm>
        </p:spPr>
        <p:txBody>
          <a:bodyPr/>
          <a:lstStyle/>
          <a:p>
            <a:r>
              <a:rPr lang="en-US" sz="8000" dirty="0" smtClean="0"/>
              <a:t>The problem?</a:t>
            </a:r>
            <a:endParaRPr lang="en-US" sz="8000" dirty="0"/>
          </a:p>
        </p:txBody>
      </p:sp>
      <p:sp>
        <p:nvSpPr>
          <p:cNvPr id="3" name="Subtitle 2"/>
          <p:cNvSpPr>
            <a:spLocks noGrp="1"/>
          </p:cNvSpPr>
          <p:nvPr>
            <p:ph type="subTitle" idx="1"/>
          </p:nvPr>
        </p:nvSpPr>
        <p:spPr>
          <a:xfrm>
            <a:off x="0" y="3612512"/>
            <a:ext cx="9144000" cy="3245488"/>
          </a:xfrm>
        </p:spPr>
        <p:txBody>
          <a:bodyPr>
            <a:normAutofit/>
          </a:bodyPr>
          <a:lstStyle/>
          <a:p>
            <a:r>
              <a:rPr lang="en-US" sz="11500" dirty="0" smtClean="0"/>
              <a:t>YOU</a:t>
            </a:r>
            <a:endParaRPr lang="en-US" sz="11500"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evils</a:t>
            </a:r>
            <a:br>
              <a:rPr lang="en-US" sz="8000" dirty="0" smtClean="0"/>
            </a:br>
            <a:r>
              <a:rPr lang="en-US" sz="8000" dirty="0" smtClean="0"/>
              <a:t>of Religion!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544310" y="0"/>
            <a:ext cx="7913890" cy="6548709"/>
          </a:xfrm>
        </p:spPr>
        <p:txBody>
          <a:bodyPr/>
          <a:lstStyle/>
          <a:p>
            <a:r>
              <a:rPr lang="en-US" sz="8000" dirty="0" smtClean="0"/>
              <a:t>Can NOT change the world, but can BE changed and begin to make a difference!</a:t>
            </a:r>
            <a:endParaRPr lang="en-US" sz="8000"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Our coming</a:t>
            </a:r>
            <a:br>
              <a:rPr lang="en-US" sz="8000" dirty="0" smtClean="0"/>
            </a:br>
            <a:r>
              <a:rPr lang="en-US" sz="8000" dirty="0" smtClean="0"/>
              <a:t>World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21:1-4 </a:t>
            </a:r>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evil there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21:7-8, 27 </a:t>
            </a:r>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Will you there?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1 Cor. 6:9-10</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Galatians 5:19-21</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Teaching of</a:t>
            </a:r>
            <a:br>
              <a:rPr lang="en-US" sz="8000" dirty="0" smtClean="0"/>
            </a:br>
            <a:r>
              <a:rPr lang="en-US" sz="8000" dirty="0" smtClean="0"/>
              <a:t>Ephesians 4:25f</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Murder</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Matt. 5:21-22</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sin from</a:t>
            </a:r>
            <a:br>
              <a:rPr lang="en-US" sz="8000" dirty="0" smtClean="0"/>
            </a:br>
            <a:r>
              <a:rPr lang="en-US" sz="8000" dirty="0" smtClean="0"/>
              <a:t>anger and wrath</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4:26</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adultery, fornication, open immorality</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5:1-3, 5</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pornography</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Matt. 5:27-28; </a:t>
            </a:r>
            <a:endParaRPr lang="en-US" dirty="0"/>
          </a:p>
        </p:txBody>
      </p:sp>
    </p:spTree>
    <p:extLst>
      <p:ext uri="{BB962C8B-B14F-4D97-AF65-F5344CB8AC3E}">
        <p14:creationId xmlns:p14="http://schemas.microsoft.com/office/powerpoint/2010/main" val="201869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3467</TotalTime>
  <Words>2343</Words>
  <Application>Microsoft Macintosh PowerPoint</Application>
  <PresentationFormat>On-screen Show (4:3)</PresentationFormat>
  <Paragraphs>215</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 Black </vt:lpstr>
      <vt:lpstr>PowerPoint Presentation</vt:lpstr>
      <vt:lpstr>The evils of Religion! ?</vt:lpstr>
      <vt:lpstr>1 Cor. 6:9-10</vt:lpstr>
      <vt:lpstr>Galatians 5:19-21</vt:lpstr>
      <vt:lpstr>Teaching of Ephesians 4:25f</vt:lpstr>
      <vt:lpstr>No Murder</vt:lpstr>
      <vt:lpstr>No sin from anger and wrath</vt:lpstr>
      <vt:lpstr>No adultery, fornication, open immorality</vt:lpstr>
      <vt:lpstr>No pornography</vt:lpstr>
      <vt:lpstr>No divorce or broken homes</vt:lpstr>
      <vt:lpstr>No abandoned children – None born out of wedlock</vt:lpstr>
      <vt:lpstr>No Drunkenness with its attending evils</vt:lpstr>
      <vt:lpstr>No evil speech</vt:lpstr>
      <vt:lpstr>No Lying</vt:lpstr>
      <vt:lpstr>No Stealing, fraud, or embezzlement</vt:lpstr>
      <vt:lpstr>A Spirit of Benevolence</vt:lpstr>
      <vt:lpstr>A world filled with kindness, tenderness, and forgiveness.</vt:lpstr>
      <vt:lpstr>A world with no need of law</vt:lpstr>
      <vt:lpstr>The problem?</vt:lpstr>
      <vt:lpstr>Can NOT change the world, but can BE changed and begin to make a difference!</vt:lpstr>
      <vt:lpstr>Our coming World</vt:lpstr>
      <vt:lpstr>NO evil there</vt:lpstr>
      <vt:lpstr>Will you there?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50</cp:revision>
  <dcterms:created xsi:type="dcterms:W3CDTF">2014-01-26T20:19:07Z</dcterms:created>
  <dcterms:modified xsi:type="dcterms:W3CDTF">2016-08-18T02:07:49Z</dcterms:modified>
</cp:coreProperties>
</file>