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8" r:id="rId2"/>
    <p:sldId id="312" r:id="rId3"/>
    <p:sldId id="327" r:id="rId4"/>
    <p:sldId id="328" r:id="rId5"/>
    <p:sldId id="313" r:id="rId6"/>
    <p:sldId id="314" r:id="rId7"/>
    <p:sldId id="315" r:id="rId8"/>
    <p:sldId id="316" r:id="rId9"/>
    <p:sldId id="317" r:id="rId10"/>
    <p:sldId id="318" r:id="rId11"/>
    <p:sldId id="319" r:id="rId12"/>
    <p:sldId id="329" r:id="rId13"/>
    <p:sldId id="330" r:id="rId14"/>
    <p:sldId id="334" r:id="rId15"/>
    <p:sldId id="331" r:id="rId16"/>
    <p:sldId id="332" r:id="rId17"/>
    <p:sldId id="335" r:id="rId18"/>
    <p:sldId id="336" r:id="rId19"/>
    <p:sldId id="33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662" autoAdjust="0"/>
    <p:restoredTop sz="59168" autoAdjust="0"/>
  </p:normalViewPr>
  <p:slideViewPr>
    <p:cSldViewPr snapToGrid="0" snapToObjects="1">
      <p:cViewPr varScale="1">
        <p:scale>
          <a:sx n="63" d="100"/>
          <a:sy n="63" d="100"/>
        </p:scale>
        <p:origin x="-120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8/27/16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Adapted from a </a:t>
            </a:r>
            <a:r>
              <a:rPr lang="en-US" dirty="0" err="1" smtClean="0"/>
              <a:t>facebook</a:t>
            </a:r>
            <a:r>
              <a:rPr lang="en-US" dirty="0" smtClean="0"/>
              <a:t> post by </a:t>
            </a:r>
            <a:r>
              <a:rPr lang="en-US" dirty="0" err="1" smtClean="0"/>
              <a:t>Doy</a:t>
            </a:r>
            <a:r>
              <a:rPr lang="en-US" dirty="0" smtClean="0"/>
              <a:t> Moyer,  8/26/2016</a:t>
            </a:r>
          </a:p>
          <a:p>
            <a:endParaRPr lang="en-US" dirty="0" smtClean="0"/>
          </a:p>
          <a:p>
            <a:r>
              <a:rPr lang="en-US" dirty="0" smtClean="0"/>
              <a:t>Printable</a:t>
            </a:r>
            <a:r>
              <a:rPr lang="en-US" baseline="0" dirty="0" smtClean="0"/>
              <a:t> copy available at:  https://</a:t>
            </a:r>
            <a:r>
              <a:rPr lang="en-US" baseline="0" dirty="0" err="1" smtClean="0"/>
              <a:t>www.dropbox.com</a:t>
            </a:r>
            <a:r>
              <a:rPr lang="en-US" baseline="0" dirty="0" smtClean="0"/>
              <a:t>/s/5pxe2gimw3z3qxk/Living%20By%20Wisdom%20by%20Doy%20Moyer.doc?dl=0</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Wisdom is the application of knowledge to choose the best means to come to the best result.</a:t>
            </a:r>
            <a:endParaRPr lang="en-US" sz="1200" kern="1200" dirty="0" smtClean="0">
              <a:solidFill>
                <a:schemeClr val="tx1"/>
              </a:solidFill>
              <a:effectLst/>
              <a:latin typeface="+mn-lt"/>
              <a:ea typeface="+mn-ea"/>
              <a:cs typeface="+mn-cs"/>
            </a:endParaRPr>
          </a:p>
          <a:p>
            <a:endParaRPr lang="en-US" dirty="0" smtClean="0"/>
          </a:p>
          <a:p>
            <a:r>
              <a:rPr lang="en-US" dirty="0" smtClean="0"/>
              <a:t>Not only ‘right from wrong’ – but better from good – striving to excel and glorify God.</a:t>
            </a:r>
          </a:p>
          <a:p>
            <a:endParaRPr lang="en-US" dirty="0" smtClean="0"/>
          </a:p>
          <a:p>
            <a:r>
              <a:rPr lang="en-US" dirty="0" smtClean="0">
                <a:sym typeface="Wingdings"/>
              </a:rPr>
              <a:t>Requires knowledge of facts, statements, etc.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Knowledge – 'facts', statements, etc. </a:t>
            </a:r>
          </a:p>
          <a:p>
            <a:r>
              <a:rPr lang="en-US" sz="1200" b="1" i="1" kern="1200" dirty="0" smtClean="0">
                <a:solidFill>
                  <a:schemeClr val="tx1"/>
                </a:solidFill>
                <a:effectLst/>
                <a:latin typeface="+mn-lt"/>
                <a:ea typeface="+mn-ea"/>
                <a:cs typeface="+mn-cs"/>
              </a:rPr>
              <a:t>Without such, will make very bad choices – </a:t>
            </a:r>
          </a:p>
          <a:p>
            <a:r>
              <a:rPr lang="en-US" sz="1200" b="1" i="1" kern="1200" dirty="0" smtClean="0">
                <a:solidFill>
                  <a:schemeClr val="tx1"/>
                </a:solidFill>
                <a:effectLst/>
                <a:latin typeface="+mn-lt"/>
                <a:ea typeface="+mn-ea"/>
                <a:cs typeface="+mn-cs"/>
              </a:rPr>
              <a:t>medical examples from days gone by attest to this!</a:t>
            </a:r>
            <a:r>
              <a:rPr lang="en-US" dirty="0" smtClean="0">
                <a:effectLst/>
              </a:rPr>
              <a:t> </a:t>
            </a:r>
          </a:p>
          <a:p>
            <a:endParaRPr lang="en-US" dirty="0" smtClean="0">
              <a:effectLst/>
            </a:endParaRPr>
          </a:p>
          <a:p>
            <a:r>
              <a:rPr lang="en-US" dirty="0" smtClean="0">
                <a:effectLst/>
                <a:sym typeface="Wingdings"/>
              </a:rPr>
              <a:t> Begin</a:t>
            </a:r>
            <a:r>
              <a:rPr lang="en-US" baseline="0" dirty="0" smtClean="0">
                <a:effectLst/>
                <a:sym typeface="Wingdings"/>
              </a:rPr>
              <a:t> with foundation:  fear of the LORD</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The fear of the LORD – knowing that ALL of our actions will be judged by GOD.  Eccl. 12:13-14; 11:9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i="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sym typeface="Wingdings"/>
              </a:rPr>
              <a:t> Living by wisdom then become hard work</a:t>
            </a:r>
            <a:r>
              <a:rPr lang="is-IS" sz="1200" b="1" i="1" kern="1200" dirty="0" smtClean="0">
                <a:solidFill>
                  <a:schemeClr val="tx1"/>
                </a:solidFill>
                <a:effectLst/>
                <a:latin typeface="+mn-lt"/>
                <a:ea typeface="+mn-ea"/>
                <a:cs typeface="+mn-cs"/>
                <a:sym typeface="Wingding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Wisdom requires discernment. </a:t>
            </a:r>
          </a:p>
          <a:p>
            <a:pPr lvl="0"/>
            <a:r>
              <a:rPr lang="en-US" sz="1200" kern="1200" dirty="0" smtClean="0">
                <a:solidFill>
                  <a:schemeClr val="tx1"/>
                </a:solidFill>
                <a:effectLst/>
                <a:latin typeface="+mn-lt"/>
                <a:ea typeface="+mn-ea"/>
                <a:cs typeface="+mn-cs"/>
              </a:rPr>
              <a:t>Discernment requires sober and deep thought. </a:t>
            </a:r>
          </a:p>
          <a:p>
            <a:pPr lvl="0"/>
            <a:r>
              <a:rPr lang="en-US" sz="1200" kern="1200" dirty="0" smtClean="0">
                <a:solidFill>
                  <a:schemeClr val="tx1"/>
                </a:solidFill>
                <a:effectLst/>
                <a:latin typeface="+mn-lt"/>
                <a:ea typeface="+mn-ea"/>
                <a:cs typeface="+mn-cs"/>
              </a:rPr>
              <a:t>This is hard work, and it requires understanding of the current situation, the immediate surroundings, and the long-term effects that may come of it all. </a:t>
            </a:r>
          </a:p>
          <a:p>
            <a:pPr lvl="0"/>
            <a:r>
              <a:rPr lang="en-US" sz="1200" kern="1200" dirty="0" smtClean="0">
                <a:solidFill>
                  <a:schemeClr val="tx1"/>
                </a:solidFill>
                <a:effectLst/>
                <a:latin typeface="+mn-lt"/>
                <a:ea typeface="+mn-ea"/>
                <a:cs typeface="+mn-cs"/>
              </a:rPr>
              <a:t>It requires that we be thinkers, and there is no easy way around that.</a:t>
            </a:r>
          </a:p>
          <a:p>
            <a:endParaRPr lang="en-US" dirty="0" smtClean="0"/>
          </a:p>
          <a:p>
            <a:r>
              <a:rPr lang="en-US" b="1" dirty="0" smtClean="0">
                <a:sym typeface="Wingdings"/>
              </a:rPr>
              <a:t> Continue comments (same slide)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u="sng" kern="1200" dirty="0" smtClean="0">
                <a:solidFill>
                  <a:schemeClr val="tx1"/>
                </a:solidFill>
                <a:effectLst/>
                <a:latin typeface="+mn-lt"/>
                <a:ea typeface="+mn-ea"/>
                <a:cs typeface="+mn-cs"/>
              </a:rPr>
              <a:t>Ignoring wisdom and discernment on the grounds that Scripture doesn’t state something in specific terms may be one of the worst decisions we can make.</a:t>
            </a:r>
            <a:r>
              <a:rPr lang="en-US" sz="1200" kern="1200" dirty="0" smtClean="0">
                <a:solidFill>
                  <a:schemeClr val="tx1"/>
                </a:solidFill>
                <a:effectLst/>
                <a:latin typeface="+mn-lt"/>
                <a:ea typeface="+mn-ea"/>
                <a:cs typeface="+mn-cs"/>
              </a:rPr>
              <a:t>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irony is that, while arguing that the Scriptures don’t specifically say, “don’t do this or that,” the Scriptures do specifically tell us to act with godly wisdom. </a:t>
            </a:r>
          </a:p>
          <a:p>
            <a:pPr lvl="0"/>
            <a:r>
              <a:rPr lang="en-US" sz="1200" kern="1200" dirty="0" smtClean="0">
                <a:solidFill>
                  <a:schemeClr val="tx1"/>
                </a:solidFill>
                <a:effectLst/>
                <a:latin typeface="+mn-lt"/>
                <a:ea typeface="+mn-ea"/>
                <a:cs typeface="+mn-cs"/>
              </a:rPr>
              <a:t>To ignore that is to act contrary to what Scriptures do specifically tell us.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sym typeface="Wingdings"/>
              </a:rPr>
              <a:t> Example from James 3:13-18</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Is The Wise</a:t>
            </a:r>
          </a:p>
          <a:p>
            <a:r>
              <a:rPr lang="en-US" dirty="0" smtClean="0"/>
              <a:t>James 3:13-18</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source: earthly, natural, demonic</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Source: God / above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jealousy, </a:t>
            </a:r>
          </a:p>
          <a:p>
            <a:r>
              <a:rPr lang="en-US" sz="1200" dirty="0" smtClean="0"/>
              <a:t>selfish ambition, </a:t>
            </a:r>
          </a:p>
          <a:p>
            <a:r>
              <a:rPr lang="en-US" sz="1200" dirty="0" smtClean="0"/>
              <a:t>arrogance, lies</a:t>
            </a:r>
          </a:p>
          <a:p>
            <a:endParaRPr lang="en-US" sz="1200" dirty="0" smtClean="0"/>
          </a:p>
          <a:p>
            <a:r>
              <a:rPr lang="en-US" sz="1200" dirty="0" smtClean="0"/>
              <a:t>OR</a:t>
            </a:r>
          </a:p>
          <a:p>
            <a:r>
              <a:rPr lang="en-US" sz="1200" dirty="0" smtClean="0"/>
              <a:t>pure, peaceable, gentle, reasonable, </a:t>
            </a:r>
          </a:p>
          <a:p>
            <a:r>
              <a:rPr lang="en-US" sz="1200" dirty="0" smtClean="0"/>
              <a:t>mercy, good fruits, </a:t>
            </a:r>
          </a:p>
          <a:p>
            <a:r>
              <a:rPr lang="en-US" sz="1200" dirty="0" smtClean="0"/>
              <a:t>unwavering, without hypocrisy.</a:t>
            </a:r>
          </a:p>
          <a:p>
            <a:endParaRPr lang="en-US" sz="1200"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jealousy, </a:t>
            </a:r>
          </a:p>
          <a:p>
            <a:r>
              <a:rPr lang="en-US" sz="1200" dirty="0" smtClean="0"/>
              <a:t>selfish ambition, </a:t>
            </a:r>
          </a:p>
          <a:p>
            <a:r>
              <a:rPr lang="en-US" sz="1200" dirty="0" smtClean="0"/>
              <a:t>arrogance, lies</a:t>
            </a:r>
          </a:p>
          <a:p>
            <a:endParaRPr lang="en-US" sz="1200" dirty="0" smtClean="0"/>
          </a:p>
          <a:p>
            <a:r>
              <a:rPr lang="en-US" sz="1200" dirty="0" smtClean="0"/>
              <a:t>OR</a:t>
            </a:r>
          </a:p>
          <a:p>
            <a:r>
              <a:rPr lang="en-US" sz="1200" dirty="0" smtClean="0"/>
              <a:t>pure, peaceable, gentle, reasonable, </a:t>
            </a:r>
          </a:p>
          <a:p>
            <a:r>
              <a:rPr lang="en-US" sz="1200" dirty="0" smtClean="0"/>
              <a:t>mercy, good fruits, </a:t>
            </a:r>
          </a:p>
          <a:p>
            <a:r>
              <a:rPr lang="en-US" sz="1200" dirty="0" smtClean="0"/>
              <a:t>unwavering, without hypocrisy.</a:t>
            </a:r>
          </a:p>
          <a:p>
            <a:endParaRPr lang="en-US" sz="1200"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“Make your ear attentive to wisdom, incline your heart to understanding” (Prov. 2:2).</a:t>
            </a:r>
          </a:p>
          <a:p>
            <a:endParaRPr lang="en-US" dirty="0" smtClean="0"/>
          </a:p>
          <a:p>
            <a:r>
              <a:rPr lang="en-US" dirty="0" smtClean="0"/>
              <a:t>God demands</a:t>
            </a:r>
            <a:r>
              <a:rPr lang="en-US" baseline="0" dirty="0" smtClean="0"/>
              <a:t> that we apply wisdom to our lives.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Lord often teaches us through wisdom rather than technical “do’s and don’ts.” </a:t>
            </a:r>
          </a:p>
          <a:p>
            <a:endParaRPr lang="en-US" dirty="0" smtClean="0"/>
          </a:p>
          <a:p>
            <a:r>
              <a:rPr lang="en-US" dirty="0" smtClean="0">
                <a:sym typeface="Wingdings"/>
              </a:rPr>
              <a:t> Col. 4:5</a:t>
            </a:r>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“Make your ear attentive to wisdom, incline your heart to understanding” (Prov. 2:2).</a:t>
            </a:r>
          </a:p>
          <a:p>
            <a:endParaRPr lang="en-US" dirty="0" smtClean="0"/>
          </a:p>
          <a:p>
            <a:r>
              <a:rPr lang="en-US" dirty="0" smtClean="0"/>
              <a:t>God demands</a:t>
            </a:r>
            <a:r>
              <a:rPr lang="en-US" baseline="0" dirty="0" smtClean="0"/>
              <a:t> that we apply wisdom to our lives.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Lord often teaches us through wisdom rather than technical “do’s and don’ts.” </a:t>
            </a:r>
          </a:p>
          <a:p>
            <a:endParaRPr lang="en-US" dirty="0" smtClean="0"/>
          </a:p>
          <a:p>
            <a:r>
              <a:rPr lang="en-US" dirty="0" smtClean="0">
                <a:sym typeface="Wingdings"/>
              </a:rPr>
              <a:t> Eph.</a:t>
            </a:r>
            <a:r>
              <a:rPr lang="en-US" baseline="0" dirty="0" smtClean="0">
                <a:sym typeface="Wingdings"/>
              </a:rPr>
              <a:t> 5:15</a:t>
            </a:r>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“Make your ear attentive to wisdom, incline your heart to understanding” (Prov. 2:2).</a:t>
            </a:r>
          </a:p>
          <a:p>
            <a:endParaRPr lang="en-US" dirty="0" smtClean="0"/>
          </a:p>
          <a:p>
            <a:r>
              <a:rPr lang="en-US" dirty="0" smtClean="0"/>
              <a:t>God demands</a:t>
            </a:r>
            <a:r>
              <a:rPr lang="en-US" baseline="0" dirty="0" smtClean="0"/>
              <a:t> that we apply wisdom to our lives.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Lord often teaches us through wisdom rather than technical “do’s and don’ts.” </a:t>
            </a:r>
          </a:p>
          <a:p>
            <a:endParaRPr lang="en-US" dirty="0" smtClean="0"/>
          </a:p>
          <a:p>
            <a:r>
              <a:rPr lang="en-US" dirty="0" smtClean="0">
                <a:sym typeface="Wingdings"/>
              </a:rPr>
              <a:t> HOW?</a:t>
            </a:r>
            <a:r>
              <a:rPr lang="en-US" baseline="0" dirty="0" smtClean="0">
                <a:sym typeface="Wingdings"/>
              </a:rPr>
              <a:t>  Understand our times.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We are to understand our times (1 Chron. 12:32; cf. Esth. 1:13),</a:t>
            </a:r>
          </a:p>
          <a:p>
            <a:r>
              <a:rPr lang="en-US" sz="1200" b="1" kern="1200" dirty="0" smtClean="0">
                <a:solidFill>
                  <a:schemeClr val="tx1"/>
                </a:solidFill>
                <a:effectLst/>
                <a:latin typeface="+mn-lt"/>
                <a:ea typeface="+mn-ea"/>
                <a:cs typeface="+mn-cs"/>
              </a:rPr>
              <a:t>1 Chronicles 12:32 — 32</a:t>
            </a:r>
            <a:r>
              <a:rPr lang="en-US" sz="1200" kern="1200" dirty="0" smtClean="0">
                <a:solidFill>
                  <a:schemeClr val="tx1"/>
                </a:solidFill>
                <a:effectLst/>
                <a:latin typeface="+mn-lt"/>
                <a:ea typeface="+mn-ea"/>
                <a:cs typeface="+mn-cs"/>
              </a:rPr>
              <a:t> Of the sons of Issachar, men who understood the times, with knowledge of what Israel should do, their chiefs </a:t>
            </a:r>
            <a:r>
              <a:rPr lang="en-US" sz="1200" i="1" kern="1200" dirty="0" smtClean="0">
                <a:solidFill>
                  <a:schemeClr val="tx1"/>
                </a:solidFill>
                <a:effectLst/>
                <a:latin typeface="+mn-lt"/>
                <a:ea typeface="+mn-ea"/>
                <a:cs typeface="+mn-cs"/>
              </a:rPr>
              <a:t>were</a:t>
            </a:r>
            <a:r>
              <a:rPr lang="en-US" sz="1200" kern="1200" dirty="0" smtClean="0">
                <a:solidFill>
                  <a:schemeClr val="tx1"/>
                </a:solidFill>
                <a:effectLst/>
                <a:latin typeface="+mn-lt"/>
                <a:ea typeface="+mn-ea"/>
                <a:cs typeface="+mn-cs"/>
              </a:rPr>
              <a:t> two hundred; and all their kinsmen </a:t>
            </a:r>
            <a:r>
              <a:rPr lang="en-US" sz="1200" i="1" kern="1200" dirty="0" smtClean="0">
                <a:solidFill>
                  <a:schemeClr val="tx1"/>
                </a:solidFill>
                <a:effectLst/>
                <a:latin typeface="+mn-lt"/>
                <a:ea typeface="+mn-ea"/>
                <a:cs typeface="+mn-cs"/>
              </a:rPr>
              <a:t>were</a:t>
            </a:r>
            <a:r>
              <a:rPr lang="en-US" sz="1200" kern="1200" dirty="0" smtClean="0">
                <a:solidFill>
                  <a:schemeClr val="tx1"/>
                </a:solidFill>
                <a:effectLst/>
                <a:latin typeface="+mn-lt"/>
                <a:ea typeface="+mn-ea"/>
                <a:cs typeface="+mn-cs"/>
              </a:rPr>
              <a:t> at their command.</a:t>
            </a:r>
          </a:p>
          <a:p>
            <a:r>
              <a:rPr lang="en-US" sz="1200" b="1" kern="1200" dirty="0" smtClean="0">
                <a:solidFill>
                  <a:schemeClr val="tx1"/>
                </a:solidFill>
                <a:effectLst/>
                <a:latin typeface="+mn-lt"/>
                <a:ea typeface="+mn-ea"/>
                <a:cs typeface="+mn-cs"/>
              </a:rPr>
              <a:t>Esther 1:13 — 13</a:t>
            </a:r>
            <a:r>
              <a:rPr lang="en-US" sz="1200" kern="1200" dirty="0" smtClean="0">
                <a:solidFill>
                  <a:schemeClr val="tx1"/>
                </a:solidFill>
                <a:effectLst/>
                <a:latin typeface="+mn-lt"/>
                <a:ea typeface="+mn-ea"/>
                <a:cs typeface="+mn-cs"/>
              </a:rPr>
              <a:t> Then the king said to the wise men who understood the times—for it was the custom of the king so </a:t>
            </a:r>
            <a:r>
              <a:rPr lang="en-US" sz="1200" i="1" kern="1200" dirty="0" smtClean="0">
                <a:solidFill>
                  <a:schemeClr val="tx1"/>
                </a:solidFill>
                <a:effectLst/>
                <a:latin typeface="+mn-lt"/>
                <a:ea typeface="+mn-ea"/>
                <a:cs typeface="+mn-cs"/>
              </a:rPr>
              <a:t>to speak</a:t>
            </a:r>
            <a:r>
              <a:rPr lang="en-US" sz="1200" kern="1200" dirty="0" smtClean="0">
                <a:solidFill>
                  <a:schemeClr val="tx1"/>
                </a:solidFill>
                <a:effectLst/>
                <a:latin typeface="+mn-lt"/>
                <a:ea typeface="+mn-ea"/>
                <a:cs typeface="+mn-cs"/>
              </a:rPr>
              <a:t> before all who knew law and justice</a:t>
            </a:r>
          </a:p>
          <a:p>
            <a:endParaRPr lang="en-US" dirty="0" smtClean="0"/>
          </a:p>
          <a:p>
            <a:r>
              <a:rPr lang="en-US" dirty="0" smtClean="0">
                <a:sym typeface="Wingdings"/>
              </a:rPr>
              <a:t> Discern right from wrong</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discern right from wrong (Heb. 5:14; cf. Gal. 5:21), </a:t>
            </a:r>
          </a:p>
          <a:p>
            <a:r>
              <a:rPr lang="en-US" sz="1200" b="1" kern="1200" dirty="0" smtClean="0">
                <a:solidFill>
                  <a:schemeClr val="tx1"/>
                </a:solidFill>
                <a:effectLst/>
                <a:latin typeface="+mn-lt"/>
                <a:ea typeface="+mn-ea"/>
                <a:cs typeface="+mn-cs"/>
              </a:rPr>
              <a:t>Hebrews 5:14</a:t>
            </a:r>
            <a:r>
              <a:rPr lang="en-US" sz="1200" kern="1200" dirty="0" smtClean="0">
                <a:solidFill>
                  <a:schemeClr val="tx1"/>
                </a:solidFill>
                <a:effectLst/>
                <a:latin typeface="+mn-lt"/>
                <a:ea typeface="+mn-ea"/>
                <a:cs typeface="+mn-cs"/>
              </a:rPr>
              <a:t> — 14 But solid food is for the mature, who because of practice have their senses trained to discern good and evil.</a:t>
            </a:r>
          </a:p>
          <a:p>
            <a:r>
              <a:rPr lang="en-US" sz="1200" b="1" kern="1200" dirty="0" smtClean="0">
                <a:solidFill>
                  <a:schemeClr val="tx1"/>
                </a:solidFill>
                <a:effectLst/>
                <a:latin typeface="+mn-lt"/>
                <a:ea typeface="+mn-ea"/>
                <a:cs typeface="+mn-cs"/>
              </a:rPr>
              <a:t>Galatians 5:21 — 21</a:t>
            </a:r>
            <a:r>
              <a:rPr lang="en-US" sz="1200" kern="1200" dirty="0" smtClean="0">
                <a:solidFill>
                  <a:schemeClr val="tx1"/>
                </a:solidFill>
                <a:effectLst/>
                <a:latin typeface="+mn-lt"/>
                <a:ea typeface="+mn-ea"/>
                <a:cs typeface="+mn-cs"/>
              </a:rPr>
              <a:t> envying, drunkenness, carousing, </a:t>
            </a:r>
            <a:r>
              <a:rPr lang="en-US" sz="1200" b="1" i="1" u="sng" kern="1200" dirty="0" smtClean="0">
                <a:solidFill>
                  <a:schemeClr val="tx1"/>
                </a:solidFill>
                <a:effectLst/>
                <a:latin typeface="+mn-lt"/>
                <a:ea typeface="+mn-ea"/>
                <a:cs typeface="+mn-cs"/>
              </a:rPr>
              <a:t>and things like these,</a:t>
            </a:r>
            <a:r>
              <a:rPr lang="en-US" sz="1200" kern="1200" dirty="0" smtClean="0">
                <a:solidFill>
                  <a:schemeClr val="tx1"/>
                </a:solidFill>
                <a:effectLst/>
                <a:latin typeface="+mn-lt"/>
                <a:ea typeface="+mn-ea"/>
                <a:cs typeface="+mn-cs"/>
              </a:rPr>
              <a:t> of which I forewarn you, just as I have forewarned you, that those who practice such things will not inherit the kingdom of God.</a:t>
            </a:r>
          </a:p>
          <a:p>
            <a:endParaRPr lang="en-US" dirty="0" smtClean="0"/>
          </a:p>
          <a:p>
            <a:endParaRPr lang="en-US" dirty="0" smtClean="0"/>
          </a:p>
          <a:p>
            <a:r>
              <a:rPr lang="en-US" dirty="0" smtClean="0">
                <a:sym typeface="Wingdings"/>
              </a:rPr>
              <a:t> Strive to make decisions that will glorify God</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strive to make decisions that will glorify God (Col. 3:17).</a:t>
            </a:r>
          </a:p>
          <a:p>
            <a:r>
              <a:rPr lang="en-US" sz="1200" b="1" kern="1200" dirty="0" smtClean="0">
                <a:solidFill>
                  <a:schemeClr val="tx1"/>
                </a:solidFill>
                <a:effectLst/>
                <a:latin typeface="+mn-lt"/>
                <a:ea typeface="+mn-ea"/>
                <a:cs typeface="+mn-cs"/>
              </a:rPr>
              <a:t>Colossians 3:17 — 17</a:t>
            </a:r>
            <a:r>
              <a:rPr lang="en-US" sz="1200" kern="1200" dirty="0" smtClean="0">
                <a:solidFill>
                  <a:schemeClr val="tx1"/>
                </a:solidFill>
                <a:effectLst/>
                <a:latin typeface="+mn-lt"/>
                <a:ea typeface="+mn-ea"/>
                <a:cs typeface="+mn-cs"/>
              </a:rPr>
              <a:t> Whatever you do in word or deed, </a:t>
            </a:r>
            <a:r>
              <a:rPr lang="en-US" sz="1200" i="1" kern="1200" dirty="0" smtClean="0">
                <a:solidFill>
                  <a:schemeClr val="tx1"/>
                </a:solidFill>
                <a:effectLst/>
                <a:latin typeface="+mn-lt"/>
                <a:ea typeface="+mn-ea"/>
                <a:cs typeface="+mn-cs"/>
              </a:rPr>
              <a:t>do</a:t>
            </a:r>
            <a:r>
              <a:rPr lang="en-US" sz="1200" kern="1200" dirty="0" smtClean="0">
                <a:solidFill>
                  <a:schemeClr val="tx1"/>
                </a:solidFill>
                <a:effectLst/>
                <a:latin typeface="+mn-lt"/>
                <a:ea typeface="+mn-ea"/>
                <a:cs typeface="+mn-cs"/>
              </a:rPr>
              <a:t> all in the name of the Lord Jesus, giving thanks through Him to God the Father.</a:t>
            </a:r>
          </a:p>
          <a:p>
            <a:endParaRPr lang="en-US" dirty="0" smtClean="0"/>
          </a:p>
          <a:p>
            <a:r>
              <a:rPr lang="en-US" dirty="0" smtClean="0">
                <a:sym typeface="Wingdings"/>
              </a:rPr>
              <a:t> OFTEN inserted into the conversation at this point:  where does the Bible say NOT TO </a:t>
            </a:r>
            <a:r>
              <a:rPr lang="is-IS" dirty="0" smtClean="0">
                <a:sym typeface="Wingdings"/>
              </a:rPr>
              <a:t>….</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have found, however, that in some discussions, when seeking to find what’s wise, we may respond by getting legalistically technical: </a:t>
            </a:r>
            <a:r>
              <a:rPr lang="en-US" sz="1200" b="1" u="sng" kern="1200" dirty="0" smtClean="0">
                <a:solidFill>
                  <a:schemeClr val="tx1"/>
                </a:solidFill>
                <a:effectLst/>
                <a:latin typeface="+mn-lt"/>
                <a:ea typeface="+mn-ea"/>
                <a:cs typeface="+mn-cs"/>
              </a:rPr>
              <a:t>“where does the Bible say not to do this specific thing?”</a:t>
            </a:r>
            <a:r>
              <a:rPr lang="en-US" sz="1200" kern="1200" dirty="0" smtClean="0">
                <a:solidFill>
                  <a:schemeClr val="tx1"/>
                </a:solidFill>
                <a:effectLst/>
                <a:latin typeface="+mn-lt"/>
                <a:ea typeface="+mn-ea"/>
                <a:cs typeface="+mn-cs"/>
              </a:rPr>
              <a:t> Or perhaps we camp on our rights without considering deeper ramifications of our actions. In other words, desiring our freedom and rights, we will, oddly enough, demand legal proof rather than consider the wisdom of the matter.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Problem not that easy</a:t>
            </a:r>
            <a:r>
              <a:rPr lang="is-IS" sz="1200" kern="1200" dirty="0" smtClean="0">
                <a:solidFill>
                  <a:schemeClr val="tx1"/>
                </a:solidFill>
                <a:effectLst/>
                <a:latin typeface="+mn-lt"/>
                <a:ea typeface="+mn-ea"/>
                <a:cs typeface="+mn-cs"/>
                <a:sym typeface="Wingdings"/>
              </a:rPr>
              <a:t>… some legal activities are UNWISE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Yet it’s so often in wisdom that the answers become clearer in the absence of absolute statements. </a:t>
            </a:r>
            <a:r>
              <a:rPr lang="en-US" sz="1200" b="1" u="sng" kern="1200" dirty="0" smtClean="0">
                <a:solidFill>
                  <a:schemeClr val="tx1"/>
                </a:solidFill>
                <a:effectLst/>
                <a:latin typeface="+mn-lt"/>
                <a:ea typeface="+mn-ea"/>
                <a:cs typeface="+mn-cs"/>
              </a:rPr>
              <a:t>Even some actions that might not be technically wrong can turn out to be terribly unwise.</a:t>
            </a:r>
            <a:r>
              <a:rPr lang="en-US" sz="1200" kern="1200" dirty="0" smtClean="0">
                <a:solidFill>
                  <a:schemeClr val="tx1"/>
                </a:solidFill>
                <a:effectLst/>
                <a:latin typeface="+mn-lt"/>
                <a:ea typeface="+mn-ea"/>
                <a:cs typeface="+mn-cs"/>
              </a:rPr>
              <a:t> We ought to care about that.</a:t>
            </a:r>
          </a:p>
          <a:p>
            <a:endParaRPr lang="en-US" dirty="0" smtClean="0"/>
          </a:p>
          <a:p>
            <a:r>
              <a:rPr lang="en-US" dirty="0" smtClean="0">
                <a:sym typeface="Wingdings"/>
              </a:rPr>
              <a:t> Wisdom</a:t>
            </a:r>
            <a:r>
              <a:rPr lang="en-US" baseline="0" dirty="0" smtClean="0">
                <a:sym typeface="Wingdings"/>
              </a:rPr>
              <a:t> defined</a:t>
            </a:r>
            <a:r>
              <a:rPr lang="is-IS" baseline="0" dirty="0" smtClean="0">
                <a:sym typeface="Wingdings"/>
              </a:rPr>
              <a: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83799" y="0"/>
            <a:ext cx="8722098" cy="6667905"/>
          </a:xfrm>
        </p:spPr>
        <p:txBody>
          <a:bodyPr/>
          <a:lstStyle/>
          <a:p>
            <a:r>
              <a:rPr lang="en-US" sz="7200" i="1" dirty="0"/>
              <a:t>Wisdom is the application of knowledge to choose the best means to come to the best result</a:t>
            </a:r>
            <a:r>
              <a:rPr lang="en-US" sz="7200" i="1" dirty="0" smtClean="0"/>
              <a:t>.</a:t>
            </a:r>
            <a:endParaRPr lang="en-US" sz="7200"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50635" y="1"/>
            <a:ext cx="8621844" cy="6701328"/>
          </a:xfrm>
        </p:spPr>
        <p:txBody>
          <a:bodyPr/>
          <a:lstStyle/>
          <a:p>
            <a:r>
              <a:rPr lang="en-US" sz="8000" i="1" dirty="0"/>
              <a:t>Knowledge – </a:t>
            </a:r>
            <a:r>
              <a:rPr lang="en-US" sz="8000" i="1" dirty="0" smtClean="0"/>
              <a:t>facts, </a:t>
            </a:r>
            <a:r>
              <a:rPr lang="en-US" sz="8000" i="1" dirty="0"/>
              <a:t>statements, etc. </a:t>
            </a:r>
            <a:r>
              <a:rPr lang="en-US" sz="8000" i="1" dirty="0">
                <a:solidFill>
                  <a:srgbClr val="FFFF00"/>
                </a:solidFill>
              </a:rPr>
              <a:t>Without such, will make very bad choices </a:t>
            </a:r>
            <a:endParaRPr lang="en-US" sz="8000" dirty="0">
              <a:solidFill>
                <a:srgbClr val="FFFF00"/>
              </a:solidFill>
            </a:endParaRPr>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33671" y="1"/>
            <a:ext cx="8872479" cy="5676126"/>
          </a:xfrm>
        </p:spPr>
        <p:txBody>
          <a:bodyPr/>
          <a:lstStyle/>
          <a:p>
            <a:r>
              <a:rPr lang="en-US" sz="7200" i="1" dirty="0"/>
              <a:t>The fear of the LORD – knowing that ALL of our actions will be judged by GOD</a:t>
            </a:r>
            <a:endParaRPr lang="en-US" sz="7200" dirty="0"/>
          </a:p>
        </p:txBody>
      </p:sp>
      <p:sp>
        <p:nvSpPr>
          <p:cNvPr id="4" name="TextBox 3"/>
          <p:cNvSpPr txBox="1"/>
          <p:nvPr/>
        </p:nvSpPr>
        <p:spPr>
          <a:xfrm>
            <a:off x="0" y="5676127"/>
            <a:ext cx="9144000" cy="1107996"/>
          </a:xfrm>
          <a:prstGeom prst="rect">
            <a:avLst/>
          </a:prstGeom>
          <a:noFill/>
        </p:spPr>
        <p:txBody>
          <a:bodyPr wrap="square" rtlCol="0">
            <a:spAutoFit/>
          </a:bodyPr>
          <a:lstStyle/>
          <a:p>
            <a:pPr algn="ctr"/>
            <a:r>
              <a:rPr lang="en-US" sz="6600" dirty="0" smtClean="0"/>
              <a:t>Eccl. 12:13-14; 11:9</a:t>
            </a:r>
            <a:endParaRPr lang="en-US" sz="6600" dirty="0"/>
          </a:p>
        </p:txBody>
      </p:sp>
    </p:spTree>
    <p:extLst>
      <p:ext uri="{BB962C8B-B14F-4D97-AF65-F5344CB8AC3E}">
        <p14:creationId xmlns:p14="http://schemas.microsoft.com/office/powerpoint/2010/main" val="25029897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Living by wisdom is hard work!</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5029897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Living by wisdom is hard work!</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023877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Who Is The Wise Among You?</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a:t>James 3:13-18</a:t>
            </a:r>
            <a:endParaRPr lang="en-US" dirty="0"/>
          </a:p>
        </p:txBody>
      </p:sp>
    </p:spTree>
    <p:extLst>
      <p:ext uri="{BB962C8B-B14F-4D97-AF65-F5344CB8AC3E}">
        <p14:creationId xmlns:p14="http://schemas.microsoft.com/office/powerpoint/2010/main" val="250298975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TWO wisdoms</a:t>
            </a:r>
            <a:endParaRPr lang="en-US" dirty="0"/>
          </a:p>
        </p:txBody>
      </p:sp>
      <p:sp>
        <p:nvSpPr>
          <p:cNvPr id="5" name="Content Placeholder 4"/>
          <p:cNvSpPr>
            <a:spLocks noGrp="1"/>
          </p:cNvSpPr>
          <p:nvPr>
            <p:ph sz="half" idx="1"/>
          </p:nvPr>
        </p:nvSpPr>
        <p:spPr/>
        <p:txBody>
          <a:bodyPr>
            <a:normAutofit/>
          </a:bodyPr>
          <a:lstStyle/>
          <a:p>
            <a:r>
              <a:rPr lang="en-US" sz="6600" dirty="0" smtClean="0"/>
              <a:t>Earthly</a:t>
            </a:r>
          </a:p>
          <a:p>
            <a:r>
              <a:rPr lang="en-US" sz="6600" dirty="0" smtClean="0"/>
              <a:t>Natural</a:t>
            </a:r>
          </a:p>
          <a:p>
            <a:r>
              <a:rPr lang="en-US" sz="6600" dirty="0" smtClean="0"/>
              <a:t>demonic</a:t>
            </a:r>
          </a:p>
          <a:p>
            <a:pPr marL="0" indent="0">
              <a:buNone/>
            </a:pPr>
            <a:endParaRPr lang="en-US" sz="6600" dirty="0"/>
          </a:p>
        </p:txBody>
      </p:sp>
      <p:sp>
        <p:nvSpPr>
          <p:cNvPr id="7" name="Content Placeholder 6"/>
          <p:cNvSpPr>
            <a:spLocks noGrp="1"/>
          </p:cNvSpPr>
          <p:nvPr>
            <p:ph sz="half" idx="2"/>
          </p:nvPr>
        </p:nvSpPr>
        <p:spPr/>
        <p:txBody>
          <a:bodyPr>
            <a:normAutofit/>
          </a:bodyPr>
          <a:lstStyle/>
          <a:p>
            <a:r>
              <a:rPr lang="en-US" sz="7200" dirty="0" smtClean="0"/>
              <a:t>Above</a:t>
            </a:r>
          </a:p>
          <a:p>
            <a:r>
              <a:rPr lang="en-US" sz="7200" dirty="0" smtClean="0"/>
              <a:t>God</a:t>
            </a:r>
            <a:endParaRPr lang="en-US" sz="7200" dirty="0"/>
          </a:p>
        </p:txBody>
      </p:sp>
    </p:spTree>
    <p:extLst>
      <p:ext uri="{BB962C8B-B14F-4D97-AF65-F5344CB8AC3E}">
        <p14:creationId xmlns:p14="http://schemas.microsoft.com/office/powerpoint/2010/main" val="250298975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TWO wisdoms</a:t>
            </a:r>
            <a:endParaRPr lang="en-US" dirty="0"/>
          </a:p>
        </p:txBody>
      </p:sp>
      <p:sp>
        <p:nvSpPr>
          <p:cNvPr id="5" name="Content Placeholder 4"/>
          <p:cNvSpPr>
            <a:spLocks noGrp="1"/>
          </p:cNvSpPr>
          <p:nvPr>
            <p:ph sz="half" idx="1"/>
          </p:nvPr>
        </p:nvSpPr>
        <p:spPr>
          <a:xfrm>
            <a:off x="167090" y="1600200"/>
            <a:ext cx="4328710" cy="4867168"/>
          </a:xfrm>
        </p:spPr>
        <p:txBody>
          <a:bodyPr>
            <a:noAutofit/>
          </a:bodyPr>
          <a:lstStyle/>
          <a:p>
            <a:r>
              <a:rPr lang="en-US" sz="4800" dirty="0" smtClean="0">
                <a:solidFill>
                  <a:srgbClr val="FFFF00"/>
                </a:solidFill>
              </a:rPr>
              <a:t>jealousy</a:t>
            </a:r>
            <a:endParaRPr lang="en-US" sz="4800" dirty="0">
              <a:solidFill>
                <a:srgbClr val="FFFF00"/>
              </a:solidFill>
            </a:endParaRPr>
          </a:p>
          <a:p>
            <a:r>
              <a:rPr lang="en-US" sz="4800" dirty="0">
                <a:solidFill>
                  <a:srgbClr val="FFFF00"/>
                </a:solidFill>
              </a:rPr>
              <a:t>selfish </a:t>
            </a:r>
            <a:r>
              <a:rPr lang="en-US" sz="4800" dirty="0" smtClean="0">
                <a:solidFill>
                  <a:srgbClr val="FFFF00"/>
                </a:solidFill>
              </a:rPr>
              <a:t>ambition</a:t>
            </a:r>
            <a:endParaRPr lang="en-US" sz="4800" dirty="0">
              <a:solidFill>
                <a:srgbClr val="FFFF00"/>
              </a:solidFill>
            </a:endParaRPr>
          </a:p>
          <a:p>
            <a:r>
              <a:rPr lang="en-US" sz="4800" dirty="0" smtClean="0">
                <a:solidFill>
                  <a:srgbClr val="FFFF00"/>
                </a:solidFill>
              </a:rPr>
              <a:t>arrogance</a:t>
            </a:r>
          </a:p>
          <a:p>
            <a:r>
              <a:rPr lang="en-US" sz="4800" dirty="0" smtClean="0">
                <a:solidFill>
                  <a:srgbClr val="FFFF00"/>
                </a:solidFill>
              </a:rPr>
              <a:t>lies</a:t>
            </a:r>
            <a:endParaRPr lang="en-US" sz="4800" dirty="0">
              <a:solidFill>
                <a:srgbClr val="FFFF00"/>
              </a:solidFill>
            </a:endParaRPr>
          </a:p>
        </p:txBody>
      </p:sp>
      <p:sp>
        <p:nvSpPr>
          <p:cNvPr id="7" name="Content Placeholder 6"/>
          <p:cNvSpPr>
            <a:spLocks noGrp="1"/>
          </p:cNvSpPr>
          <p:nvPr>
            <p:ph sz="half" idx="2"/>
          </p:nvPr>
        </p:nvSpPr>
        <p:spPr>
          <a:xfrm>
            <a:off x="3688844" y="1600200"/>
            <a:ext cx="5328156" cy="5040086"/>
          </a:xfrm>
        </p:spPr>
        <p:txBody>
          <a:bodyPr>
            <a:noAutofit/>
          </a:bodyPr>
          <a:lstStyle/>
          <a:p>
            <a:r>
              <a:rPr lang="en-US" sz="4800" dirty="0"/>
              <a:t>pure, peaceable, gentle, reasonable, </a:t>
            </a:r>
          </a:p>
          <a:p>
            <a:r>
              <a:rPr lang="en-US" sz="4800" dirty="0"/>
              <a:t>mercy, good fruits, </a:t>
            </a:r>
            <a:endParaRPr lang="en-US" sz="4800" dirty="0" smtClean="0"/>
          </a:p>
          <a:p>
            <a:r>
              <a:rPr lang="en-US" sz="4800" dirty="0" smtClean="0"/>
              <a:t>unwavering</a:t>
            </a:r>
            <a:r>
              <a:rPr lang="en-US" sz="4800" dirty="0"/>
              <a:t>, without hypocrisy.</a:t>
            </a:r>
          </a:p>
        </p:txBody>
      </p:sp>
    </p:spTree>
    <p:extLst>
      <p:ext uri="{BB962C8B-B14F-4D97-AF65-F5344CB8AC3E}">
        <p14:creationId xmlns:p14="http://schemas.microsoft.com/office/powerpoint/2010/main" val="30906468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TWO wisdoms</a:t>
            </a:r>
            <a:endParaRPr lang="en-US" dirty="0"/>
          </a:p>
        </p:txBody>
      </p:sp>
      <p:sp>
        <p:nvSpPr>
          <p:cNvPr id="5" name="Content Placeholder 4"/>
          <p:cNvSpPr>
            <a:spLocks noGrp="1"/>
          </p:cNvSpPr>
          <p:nvPr>
            <p:ph sz="half" idx="1"/>
          </p:nvPr>
        </p:nvSpPr>
        <p:spPr>
          <a:xfrm>
            <a:off x="167090" y="1600200"/>
            <a:ext cx="4328710" cy="4867168"/>
          </a:xfrm>
        </p:spPr>
        <p:txBody>
          <a:bodyPr>
            <a:noAutofit/>
          </a:bodyPr>
          <a:lstStyle/>
          <a:p>
            <a:r>
              <a:rPr lang="en-US" sz="6000" dirty="0">
                <a:solidFill>
                  <a:srgbClr val="FFFF00"/>
                </a:solidFill>
              </a:rPr>
              <a:t>disorder, </a:t>
            </a:r>
            <a:endParaRPr lang="en-US" sz="6000" dirty="0" smtClean="0">
              <a:solidFill>
                <a:srgbClr val="FFFF00"/>
              </a:solidFill>
            </a:endParaRPr>
          </a:p>
          <a:p>
            <a:r>
              <a:rPr lang="en-US" sz="6000" dirty="0" smtClean="0">
                <a:solidFill>
                  <a:srgbClr val="FFFF00"/>
                </a:solidFill>
              </a:rPr>
              <a:t>evil</a:t>
            </a:r>
            <a:endParaRPr lang="en-US" sz="6000" dirty="0">
              <a:solidFill>
                <a:srgbClr val="FFFF00"/>
              </a:solidFill>
            </a:endParaRPr>
          </a:p>
        </p:txBody>
      </p:sp>
      <p:sp>
        <p:nvSpPr>
          <p:cNvPr id="7" name="Content Placeholder 6"/>
          <p:cNvSpPr>
            <a:spLocks noGrp="1"/>
          </p:cNvSpPr>
          <p:nvPr>
            <p:ph sz="half" idx="2"/>
          </p:nvPr>
        </p:nvSpPr>
        <p:spPr>
          <a:xfrm>
            <a:off x="3930736" y="1600200"/>
            <a:ext cx="5086264" cy="5040086"/>
          </a:xfrm>
        </p:spPr>
        <p:txBody>
          <a:bodyPr>
            <a:noAutofit/>
          </a:bodyPr>
          <a:lstStyle/>
          <a:p>
            <a:r>
              <a:rPr lang="en-US" sz="6000" dirty="0" smtClean="0"/>
              <a:t>Righteousness </a:t>
            </a:r>
            <a:endParaRPr lang="en-US" sz="6000" dirty="0"/>
          </a:p>
          <a:p>
            <a:r>
              <a:rPr lang="en-US" sz="6000" dirty="0" smtClean="0"/>
              <a:t>peace</a:t>
            </a:r>
            <a:endParaRPr lang="en-US" sz="6000" dirty="0"/>
          </a:p>
        </p:txBody>
      </p:sp>
    </p:spTree>
    <p:extLst>
      <p:ext uri="{BB962C8B-B14F-4D97-AF65-F5344CB8AC3E}">
        <p14:creationId xmlns:p14="http://schemas.microsoft.com/office/powerpoint/2010/main" val="74658095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5029897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7090" y="0"/>
            <a:ext cx="8788934" cy="6734751"/>
          </a:xfrm>
        </p:spPr>
        <p:txBody>
          <a:bodyPr/>
          <a:lstStyle/>
          <a:p>
            <a:r>
              <a:rPr lang="en-US" sz="6600" dirty="0"/>
              <a:t>“Make your ear attentive to wisdom, incline your heart to understanding” </a:t>
            </a:r>
            <a:r>
              <a:rPr lang="en-US" sz="6600" dirty="0" smtClean="0"/>
              <a:t/>
            </a:r>
            <a:br>
              <a:rPr lang="en-US" sz="6600" dirty="0" smtClean="0"/>
            </a:br>
            <a:r>
              <a:rPr lang="en-US" sz="6600" dirty="0" smtClean="0"/>
              <a:t>(</a:t>
            </a:r>
            <a:r>
              <a:rPr lang="en-US" sz="6600" dirty="0"/>
              <a:t>Prov. 2:2).</a:t>
            </a:r>
            <a:br>
              <a:rPr lang="en-US" sz="6600" dirty="0"/>
            </a:br>
            <a:endParaRPr lang="en-US" sz="6600"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7090" y="0"/>
            <a:ext cx="8788934" cy="6734751"/>
          </a:xfrm>
        </p:spPr>
        <p:txBody>
          <a:bodyPr/>
          <a:lstStyle/>
          <a:p>
            <a:r>
              <a:rPr lang="en-US" sz="6600" dirty="0"/>
              <a:t>“Conduct yourselves with wisdom toward outsiders, making the most of the opportunity” (Col. 4:5). </a:t>
            </a:r>
          </a:p>
        </p:txBody>
      </p:sp>
    </p:spTree>
    <p:extLst>
      <p:ext uri="{BB962C8B-B14F-4D97-AF65-F5344CB8AC3E}">
        <p14:creationId xmlns:p14="http://schemas.microsoft.com/office/powerpoint/2010/main" val="5748279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167090" y="0"/>
            <a:ext cx="8788934" cy="6734751"/>
          </a:xfrm>
        </p:spPr>
        <p:txBody>
          <a:bodyPr/>
          <a:lstStyle/>
          <a:p>
            <a:r>
              <a:rPr lang="en-US" sz="6600" dirty="0"/>
              <a:t>“Therefore be careful how you walk, not as unwise men but as wise, making the most of your time, because the days are evil</a:t>
            </a:r>
            <a:r>
              <a:rPr lang="en-US" sz="6600" dirty="0" smtClean="0"/>
              <a:t>.” (Eph. 5:15)</a:t>
            </a:r>
            <a:endParaRPr lang="en-US" sz="6600" dirty="0"/>
          </a:p>
        </p:txBody>
      </p:sp>
    </p:spTree>
    <p:extLst>
      <p:ext uri="{BB962C8B-B14F-4D97-AF65-F5344CB8AC3E}">
        <p14:creationId xmlns:p14="http://schemas.microsoft.com/office/powerpoint/2010/main" val="11324223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We are to understand our times </a:t>
            </a:r>
            <a:endParaRPr lang="en-US" sz="8000" dirty="0"/>
          </a:p>
        </p:txBody>
      </p:sp>
      <p:sp>
        <p:nvSpPr>
          <p:cNvPr id="3" name="Subtitle 2"/>
          <p:cNvSpPr>
            <a:spLocks noGrp="1"/>
          </p:cNvSpPr>
          <p:nvPr>
            <p:ph type="subTitle" idx="1"/>
          </p:nvPr>
        </p:nvSpPr>
        <p:spPr>
          <a:xfrm>
            <a:off x="0" y="5785886"/>
            <a:ext cx="9144000" cy="1072114"/>
          </a:xfrm>
        </p:spPr>
        <p:txBody>
          <a:bodyPr/>
          <a:lstStyle/>
          <a:p>
            <a:pPr lvl="0"/>
            <a:r>
              <a:rPr lang="en-US" dirty="0">
                <a:solidFill>
                  <a:schemeClr val="tx1"/>
                </a:solidFill>
              </a:rPr>
              <a:t>(1 Chron. 12:32; cf. Esth. 1:13),</a:t>
            </a:r>
          </a:p>
          <a:p>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discern right from wrong </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a:solidFill>
                  <a:schemeClr val="tx1"/>
                </a:solidFill>
              </a:rPr>
              <a:t>(Heb. 5:14; cf. Gal. 5:21)</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strive to make decisions that will glorify </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a:solidFill>
                  <a:schemeClr val="tx1"/>
                </a:solidFill>
              </a:rPr>
              <a:t>(Col. 3:17)</a:t>
            </a:r>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u="sng" dirty="0" smtClean="0"/>
              <a:t>“</a:t>
            </a:r>
            <a:r>
              <a:rPr lang="is-IS" sz="8000" u="sng" dirty="0" smtClean="0"/>
              <a:t>…</a:t>
            </a:r>
            <a:r>
              <a:rPr lang="en-US" sz="8000" u="sng" dirty="0" smtClean="0"/>
              <a:t>where </a:t>
            </a:r>
            <a:r>
              <a:rPr lang="en-US" sz="8000" u="sng" dirty="0"/>
              <a:t>does the Bible say not to do this specific thing</a:t>
            </a:r>
            <a:r>
              <a:rPr lang="en-US" sz="8000" u="sng"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50889" y="0"/>
            <a:ext cx="8421336" cy="6584347"/>
          </a:xfrm>
        </p:spPr>
        <p:txBody>
          <a:bodyPr/>
          <a:lstStyle/>
          <a:p>
            <a:r>
              <a:rPr lang="en-US" sz="7200" dirty="0" smtClean="0"/>
              <a:t>Even </a:t>
            </a:r>
            <a:r>
              <a:rPr lang="en-US" sz="7200" dirty="0"/>
              <a:t>some actions that might not be technically wrong can turn out to be terribly unwise</a:t>
            </a:r>
            <a:endParaRPr lang="en-US" sz="7200" dirty="0"/>
          </a:p>
        </p:txBody>
      </p:sp>
    </p:spTree>
    <p:extLst>
      <p:ext uri="{BB962C8B-B14F-4D97-AF65-F5344CB8AC3E}">
        <p14:creationId xmlns:p14="http://schemas.microsoft.com/office/powerpoint/2010/main" val="31135698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3465</TotalTime>
  <Words>1319</Words>
  <Application>Microsoft Macintosh PowerPoint</Application>
  <PresentationFormat>On-screen Show (4:3)</PresentationFormat>
  <Paragraphs>184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 Black </vt:lpstr>
      <vt:lpstr>PowerPoint Presentation</vt:lpstr>
      <vt:lpstr>“Make your ear attentive to wisdom, incline your heart to understanding”  (Prov. 2:2). </vt:lpstr>
      <vt:lpstr>“Conduct yourselves with wisdom toward outsiders, making the most of the opportunity” (Col. 4:5). </vt:lpstr>
      <vt:lpstr>“Therefore be careful how you walk, not as unwise men but as wise, making the most of your time, because the days are evil.” (Eph. 5:15)</vt:lpstr>
      <vt:lpstr>We are to understand our times </vt:lpstr>
      <vt:lpstr>discern right from wrong </vt:lpstr>
      <vt:lpstr>strive to make decisions that will glorify </vt:lpstr>
      <vt:lpstr>“…where does the Bible say not to do this specific thing?”</vt:lpstr>
      <vt:lpstr>Even some actions that might not be technically wrong can turn out to be terribly unwise</vt:lpstr>
      <vt:lpstr>Wisdom is the application of knowledge to choose the best means to come to the best result.</vt:lpstr>
      <vt:lpstr>Knowledge – facts, statements, etc. Without such, will make very bad choices </vt:lpstr>
      <vt:lpstr>The fear of the LORD – knowing that ALL of our actions will be judged by GOD</vt:lpstr>
      <vt:lpstr>Living by wisdom is hard work!</vt:lpstr>
      <vt:lpstr>Living by wisdom is hard work!</vt:lpstr>
      <vt:lpstr>Who Is The Wise Among You?</vt:lpstr>
      <vt:lpstr>TWO wisdoms</vt:lpstr>
      <vt:lpstr>TWO wisdoms</vt:lpstr>
      <vt:lpstr>TWO wisdoms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48</cp:revision>
  <dcterms:created xsi:type="dcterms:W3CDTF">2014-01-26T20:19:07Z</dcterms:created>
  <dcterms:modified xsi:type="dcterms:W3CDTF">2016-08-27T20:46:19Z</dcterms:modified>
</cp:coreProperties>
</file>