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14"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15" r:id="rId20"/>
    <p:sldId id="316" r:id="rId21"/>
    <p:sldId id="317" r:id="rId22"/>
    <p:sldId id="318" r:id="rId23"/>
    <p:sldId id="309" r:id="rId24"/>
    <p:sldId id="310" r:id="rId25"/>
    <p:sldId id="311" r:id="rId26"/>
    <p:sldId id="297" r:id="rId27"/>
    <p:sldId id="336" r:id="rId28"/>
    <p:sldId id="337" r:id="rId29"/>
    <p:sldId id="338" r:id="rId30"/>
    <p:sldId id="339" r:id="rId31"/>
    <p:sldId id="340" r:id="rId32"/>
    <p:sldId id="341" r:id="rId33"/>
    <p:sldId id="34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11" autoAdjust="0"/>
    <p:restoredTop sz="44409" autoAdjust="0"/>
  </p:normalViewPr>
  <p:slideViewPr>
    <p:cSldViewPr snapToGrid="0" snapToObjects="1">
      <p:cViewPr varScale="1">
        <p:scale>
          <a:sx n="34" d="100"/>
          <a:sy n="34" d="100"/>
        </p:scale>
        <p:origin x="957" y="12"/>
      </p:cViewPr>
      <p:guideLst>
        <p:guide orient="horz" pos="2160"/>
        <p:guide pos="2880"/>
      </p:guideLst>
    </p:cSldViewPr>
  </p:slideViewPr>
  <p:notesTextViewPr>
    <p:cViewPr>
      <p:scale>
        <a:sx n="100" d="100"/>
        <a:sy n="100" d="100"/>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3/11/2017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2138632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NOT ‘literally washed’ either in blood or water.</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Cecil Willis wrote: Some very scornfully and ridiculously refer to the commandment of the Lord, and say that we believe that the water literally washes away sins. No, I do not believe the water literally washes away sins, nor do I believe that the blood literally washes away sins, but I do believe that the Lord Jesus Christ forgives us our sins, when we have completed obeying the commandments of the gospel, and not before.  http://www.truthmagazine.com/archives/volume20/GOT020268.html).</a:t>
            </a:r>
          </a:p>
          <a:p>
            <a:r>
              <a:rPr lang="en-US" b="1" dirty="0">
                <a:sym typeface="Wingdings" panose="05000000000000000000" pitchFamily="2" charset="2"/>
              </a:rPr>
              <a:t> Such language indicates ‘forgive, pardon remit’</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137215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What does it PICTURE?</a:t>
            </a:r>
            <a:r>
              <a:rPr lang="en-US" sz="1200" kern="1200" dirty="0">
                <a:solidFill>
                  <a:schemeClr val="tx1"/>
                </a:solidFill>
                <a:effectLst/>
                <a:latin typeface="+mn-lt"/>
                <a:ea typeface="+mn-ea"/>
                <a:cs typeface="+mn-cs"/>
              </a:rPr>
              <a:t> The forgiveness, the pardon, the remitting of our sins. All of that takes place in the mind of God. It is God that forgives. It is God that pardons. It thus is God that ‘cleanses’ us from sin, and that is done on the basis of the death of Jesus. </a:t>
            </a:r>
          </a:p>
          <a:p>
            <a:r>
              <a:rPr lang="en-US" sz="1200" kern="1200" dirty="0">
                <a:solidFill>
                  <a:schemeClr val="tx1"/>
                </a:solidFill>
                <a:effectLst/>
                <a:latin typeface="+mn-lt"/>
                <a:ea typeface="+mn-ea"/>
                <a:cs typeface="+mn-cs"/>
              </a:rPr>
              <a:t>In being baptized we have similar wording and a similar problem. It has often been argued that baptism cannot wash away sin, and literally that is so. It is just as true as saying that the literal blood of Jesus cannot literally wash away sin. Sin is and ACT, and act of rebellion and unlawfulness. Such can be forgiven, pardoned, and atoned for by the death of Jesus, but </a:t>
            </a:r>
          </a:p>
          <a:p>
            <a:r>
              <a:rPr lang="en-US" sz="1200" b="1" kern="1200" dirty="0">
                <a:solidFill>
                  <a:schemeClr val="tx1"/>
                </a:solidFill>
                <a:effectLst/>
                <a:latin typeface="+mn-lt"/>
                <a:ea typeface="+mn-ea"/>
                <a:cs typeface="+mn-cs"/>
              </a:rPr>
              <a:t>Does that then invalidate the PICTURE?</a:t>
            </a:r>
            <a:r>
              <a:rPr lang="en-US" sz="1200" kern="1200" dirty="0">
                <a:solidFill>
                  <a:schemeClr val="tx1"/>
                </a:solidFill>
                <a:effectLst/>
                <a:latin typeface="+mn-lt"/>
                <a:ea typeface="+mn-ea"/>
                <a:cs typeface="+mn-cs"/>
              </a:rPr>
              <a:t> Can we then say that the blood of Christ is not needed? Can we say that baptism is not needed? Some do, at least concerning baptism, but is it a valid argument?</a:t>
            </a:r>
          </a:p>
          <a:p>
            <a:r>
              <a:rPr lang="en-US" b="1" dirty="0">
                <a:sym typeface="Wingdings" panose="05000000000000000000" pitchFamily="2" charset="2"/>
              </a:rPr>
              <a:t> It is the DEATH of Jesus (blood) that makes it all possible – but baptized into His death</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27</a:t>
            </a:fld>
            <a:endParaRPr lang="en-US"/>
          </a:p>
        </p:txBody>
      </p:sp>
    </p:spTree>
    <p:extLst>
      <p:ext uri="{BB962C8B-B14F-4D97-AF65-F5344CB8AC3E}">
        <p14:creationId xmlns:p14="http://schemas.microsoft.com/office/powerpoint/2010/main" val="3916062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It is the death of Jesus that makes all of this possible, and we are ‘baptized into His death’ (Rom. 6:3-4).</a:t>
            </a:r>
            <a:r>
              <a:rPr lang="en-US" sz="1200" kern="1200" dirty="0">
                <a:solidFill>
                  <a:schemeClr val="tx1"/>
                </a:solidFill>
                <a:effectLst/>
                <a:latin typeface="+mn-lt"/>
                <a:ea typeface="+mn-ea"/>
                <a:cs typeface="+mn-cs"/>
              </a:rPr>
              <a:t> </a:t>
            </a:r>
          </a:p>
          <a:p>
            <a:endParaRPr lang="en-US" dirty="0"/>
          </a:p>
          <a:p>
            <a:endParaRPr lang="en-US" dirty="0"/>
          </a:p>
          <a:p>
            <a:r>
              <a:rPr lang="en-US" b="1" dirty="0">
                <a:sym typeface="Wingdings" panose="05000000000000000000" pitchFamily="2" charset="2"/>
              </a:rPr>
              <a:t> It is GOD that pardons, forgives, makes alive – when baptized</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28</a:t>
            </a:fld>
            <a:endParaRPr lang="en-US"/>
          </a:p>
        </p:txBody>
      </p:sp>
    </p:spTree>
    <p:extLst>
      <p:ext uri="{BB962C8B-B14F-4D97-AF65-F5344CB8AC3E}">
        <p14:creationId xmlns:p14="http://schemas.microsoft.com/office/powerpoint/2010/main" val="3858913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It is God that forgives and makes us alive, but God works when we are baptized (Col. 2:12-13). </a:t>
            </a:r>
            <a:endParaRPr lang="en-US" sz="1200" kern="1200" dirty="0">
              <a:solidFill>
                <a:schemeClr val="tx1"/>
              </a:solidFill>
              <a:effectLst/>
              <a:latin typeface="+mn-lt"/>
              <a:ea typeface="+mn-ea"/>
              <a:cs typeface="+mn-cs"/>
            </a:endParaRPr>
          </a:p>
          <a:p>
            <a:r>
              <a:rPr lang="en-US" sz="1200" b="1" kern="1200" baseline="30000" dirty="0">
                <a:solidFill>
                  <a:schemeClr val="tx1"/>
                </a:solidFill>
                <a:effectLst/>
                <a:latin typeface="+mn-lt"/>
                <a:ea typeface="+mn-ea"/>
                <a:cs typeface="+mn-cs"/>
              </a:rPr>
              <a:t>12 </a:t>
            </a:r>
            <a:r>
              <a:rPr lang="en-US" sz="1200" kern="1200" dirty="0">
                <a:solidFill>
                  <a:schemeClr val="tx1"/>
                </a:solidFill>
                <a:effectLst/>
                <a:latin typeface="+mn-lt"/>
                <a:ea typeface="+mn-ea"/>
                <a:cs typeface="+mn-cs"/>
              </a:rPr>
              <a:t>Having been buried with Him in baptism, you were also raised with Him through faith in the working of God, who raised Him from the dead. </a:t>
            </a:r>
            <a:br>
              <a:rPr lang="en-US" sz="1200" kern="1200" dirty="0">
                <a:solidFill>
                  <a:schemeClr val="tx1"/>
                </a:solidFill>
                <a:effectLst/>
                <a:latin typeface="+mn-lt"/>
                <a:ea typeface="+mn-ea"/>
                <a:cs typeface="+mn-cs"/>
              </a:rPr>
            </a:br>
            <a:r>
              <a:rPr lang="en-US" sz="1200" b="1" kern="1200" baseline="30000" dirty="0">
                <a:solidFill>
                  <a:schemeClr val="tx1"/>
                </a:solidFill>
                <a:effectLst/>
                <a:latin typeface="+mn-lt"/>
                <a:ea typeface="+mn-ea"/>
                <a:cs typeface="+mn-cs"/>
              </a:rPr>
              <a:t>13 </a:t>
            </a:r>
            <a:r>
              <a:rPr lang="en-US" sz="1200" kern="1200" dirty="0">
                <a:solidFill>
                  <a:schemeClr val="tx1"/>
                </a:solidFill>
                <a:effectLst/>
                <a:latin typeface="+mn-lt"/>
                <a:ea typeface="+mn-ea"/>
                <a:cs typeface="+mn-cs"/>
              </a:rPr>
              <a:t>And when you were dead in trespasses and in the uncircumcision of your flesh, </a:t>
            </a:r>
            <a:r>
              <a:rPr lang="en-US" sz="1200" b="1" i="1" kern="1200" dirty="0">
                <a:solidFill>
                  <a:schemeClr val="tx1"/>
                </a:solidFill>
                <a:effectLst/>
                <a:latin typeface="+mn-lt"/>
                <a:ea typeface="+mn-ea"/>
                <a:cs typeface="+mn-cs"/>
              </a:rPr>
              <a:t>He made you alive with Him and forgave us all our trespasses. </a:t>
            </a:r>
            <a:endParaRPr lang="en-US" sz="1200" kern="1200" dirty="0">
              <a:solidFill>
                <a:schemeClr val="tx1"/>
              </a:solidFill>
              <a:effectLst/>
              <a:latin typeface="+mn-lt"/>
              <a:ea typeface="+mn-ea"/>
              <a:cs typeface="+mn-cs"/>
            </a:endParaRPr>
          </a:p>
          <a:p>
            <a:r>
              <a:rPr lang="en-US" b="1" dirty="0">
                <a:sym typeface="Wingdings" panose="05000000000000000000" pitchFamily="2" charset="2"/>
              </a:rPr>
              <a:t> Saved by ‘washing of regeneration’ Titus 3:5</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29</a:t>
            </a:fld>
            <a:endParaRPr lang="en-US"/>
          </a:p>
        </p:txBody>
      </p:sp>
    </p:spTree>
    <p:extLst>
      <p:ext uri="{BB962C8B-B14F-4D97-AF65-F5344CB8AC3E}">
        <p14:creationId xmlns:p14="http://schemas.microsoft.com/office/powerpoint/2010/main" val="1090579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Thus ‘the washing of regeneration’ – Titus 3:5, wherein God Saves…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Thus the Lord “He saved us— not by works of righteousness that we had done, but according to His mercy, through the washing of regeneration and renewal by the Holy Spirit” (Titus 3:5). </a:t>
            </a:r>
            <a:r>
              <a:rPr lang="en-US" sz="1200" b="1" kern="1200" dirty="0">
                <a:solidFill>
                  <a:schemeClr val="tx1"/>
                </a:solidFill>
                <a:effectLst/>
                <a:latin typeface="+mn-lt"/>
                <a:ea typeface="+mn-ea"/>
                <a:cs typeface="+mn-cs"/>
              </a:rPr>
              <a:t>You can be saved by the blood…  for GOD can save you “</a:t>
            </a:r>
            <a:endParaRPr lang="en-US" sz="1200" kern="1200" dirty="0">
              <a:solidFill>
                <a:schemeClr val="tx1"/>
              </a:solidFill>
              <a:effectLst/>
              <a:latin typeface="+mn-lt"/>
              <a:ea typeface="+mn-ea"/>
              <a:cs typeface="+mn-cs"/>
            </a:endParaRPr>
          </a:p>
          <a:p>
            <a:endParaRPr lang="en-US" dirty="0"/>
          </a:p>
          <a:p>
            <a:r>
              <a:rPr lang="en-US" b="1" dirty="0">
                <a:sym typeface="Wingdings" panose="05000000000000000000" pitchFamily="2" charset="2"/>
              </a:rPr>
              <a:t> Arise and be baptized – wash away your sins…  Acts 22:16</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30</a:t>
            </a:fld>
            <a:endParaRPr lang="en-US"/>
          </a:p>
        </p:txBody>
      </p:sp>
    </p:spTree>
    <p:extLst>
      <p:ext uri="{BB962C8B-B14F-4D97-AF65-F5344CB8AC3E}">
        <p14:creationId xmlns:p14="http://schemas.microsoft.com/office/powerpoint/2010/main" val="68335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Acts 22:16</a:t>
            </a:r>
            <a:r>
              <a:rPr lang="en-US" sz="1200" kern="1200" dirty="0">
                <a:solidFill>
                  <a:schemeClr val="tx1"/>
                </a:solidFill>
                <a:effectLst/>
                <a:latin typeface="+mn-lt"/>
                <a:ea typeface="+mn-ea"/>
                <a:cs typeface="+mn-cs"/>
              </a:rPr>
              <a:t> 'Now why do you delay? Get up and be baptized, and wash away your sins, calling on His name.'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31</a:t>
            </a:fld>
            <a:endParaRPr lang="en-US"/>
          </a:p>
        </p:txBody>
      </p:sp>
    </p:spTree>
    <p:extLst>
      <p:ext uri="{BB962C8B-B14F-4D97-AF65-F5344CB8AC3E}">
        <p14:creationId xmlns:p14="http://schemas.microsoft.com/office/powerpoint/2010/main" val="2672452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9F674F-5FF1-4C50-AE02-5B1470F93F7E}" type="slidenum">
              <a:rPr lang="en-US" smtClean="0"/>
              <a:pPr/>
              <a:t>2</a:t>
            </a:fld>
            <a:endParaRPr lang="en-US"/>
          </a:p>
        </p:txBody>
      </p:sp>
    </p:spTree>
    <p:extLst>
      <p:ext uri="{BB962C8B-B14F-4D97-AF65-F5344CB8AC3E}">
        <p14:creationId xmlns:p14="http://schemas.microsoft.com/office/powerpoint/2010/main" val="300343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Nothing but the BLOOD of Jesus</a:t>
            </a:r>
          </a:p>
          <a:p>
            <a:r>
              <a:rPr lang="en-US" dirty="0"/>
              <a:t>But, ‘blood’ does NOT refer to the literal ‘blood’ (what came out when pierced )-</a:t>
            </a:r>
          </a:p>
          <a:p>
            <a:r>
              <a:rPr lang="en-US" dirty="0"/>
              <a:t>BUT TO HIS DEATH…</a:t>
            </a:r>
          </a:p>
          <a:p>
            <a:endParaRPr lang="en-US" dirty="0"/>
          </a:p>
          <a:p>
            <a:r>
              <a:rPr lang="en-US" b="1" dirty="0">
                <a:sym typeface="Wingdings" panose="05000000000000000000" pitchFamily="2" charset="2"/>
              </a:rPr>
              <a:t> Blood is LIFE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150538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First, ‘blood of Jesus’ is referring to His DEATH</a:t>
            </a:r>
            <a:r>
              <a:rPr lang="en-US" sz="1200" kern="1200" dirty="0">
                <a:solidFill>
                  <a:schemeClr val="tx1"/>
                </a:solidFill>
                <a:effectLst/>
                <a:latin typeface="+mn-lt"/>
                <a:ea typeface="+mn-ea"/>
                <a:cs typeface="+mn-cs"/>
              </a:rPr>
              <a:t>, His sacrificial death. The shedding of blood is the taking of the life. Jesus gave HIS LIFE for us.</a:t>
            </a:r>
          </a:p>
          <a:p>
            <a:r>
              <a:rPr lang="en-US" sz="1200" b="1" kern="1200" dirty="0">
                <a:solidFill>
                  <a:schemeClr val="tx1"/>
                </a:solidFill>
                <a:effectLst/>
                <a:latin typeface="+mn-lt"/>
                <a:ea typeface="+mn-ea"/>
                <a:cs typeface="+mn-cs"/>
              </a:rPr>
              <a:t>Life is in the blood –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Deuteronomy 12:23 "Only be sure not to eat the blood, for the blood is the life, and you shall not eat the life with the flesh.</a:t>
            </a:r>
          </a:p>
          <a:p>
            <a:r>
              <a:rPr lang="en-US" sz="1200" kern="1200" dirty="0">
                <a:solidFill>
                  <a:schemeClr val="tx1"/>
                </a:solidFill>
                <a:effectLst/>
                <a:latin typeface="+mn-lt"/>
                <a:ea typeface="+mn-ea"/>
                <a:cs typeface="+mn-cs"/>
              </a:rPr>
              <a:t>Leviticus 17:11 'For the life of the flesh is in the blood, and I have given it to you on the altar to make atonement for your souls; for it is the blood by reason of the life that makes atonement.'</a:t>
            </a:r>
          </a:p>
          <a:p>
            <a:r>
              <a:rPr lang="en-US" sz="1200" b="1" kern="1200" dirty="0">
                <a:solidFill>
                  <a:schemeClr val="tx1"/>
                </a:solidFill>
                <a:effectLst/>
                <a:latin typeface="+mn-lt"/>
                <a:ea typeface="+mn-ea"/>
                <a:cs typeface="+mn-cs"/>
              </a:rPr>
              <a:t>Shed blood – take the life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Genesis 9:6 "Whoever sheds man's blood, By man his blood shall be shed, For in the image of God He made man.</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Blood of bulls and goats – </a:t>
            </a:r>
            <a:r>
              <a:rPr lang="en-US" sz="1200" kern="1200" dirty="0">
                <a:solidFill>
                  <a:schemeClr val="tx1"/>
                </a:solidFill>
                <a:effectLst/>
                <a:latin typeface="+mn-lt"/>
                <a:ea typeface="+mn-ea"/>
                <a:cs typeface="+mn-cs"/>
              </a:rPr>
              <a:t>life offered in sacrifice – NOT offer ‘dead sacrifice’, but offer the very life of the animal</a:t>
            </a:r>
          </a:p>
          <a:p>
            <a:r>
              <a:rPr lang="en-US" b="1" dirty="0">
                <a:sym typeface="Wingdings" panose="05000000000000000000" pitchFamily="2" charset="2"/>
              </a:rPr>
              <a:t> Jesus is the solution for SIN PROBLEM</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686088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Second, the PROBLEM that Jesus is the solution for is SIN</a:t>
            </a:r>
            <a:r>
              <a:rPr lang="en-US" sz="1200" kern="1200" dirty="0">
                <a:solidFill>
                  <a:schemeClr val="tx1"/>
                </a:solidFill>
                <a:effectLst/>
                <a:latin typeface="+mn-lt"/>
                <a:ea typeface="+mn-ea"/>
                <a:cs typeface="+mn-cs"/>
              </a:rPr>
              <a:t> and its attendant consequences.</a:t>
            </a:r>
          </a:p>
          <a:p>
            <a:pPr lvl="0"/>
            <a:r>
              <a:rPr lang="en-US" sz="1200" kern="1200" dirty="0">
                <a:solidFill>
                  <a:schemeClr val="tx1"/>
                </a:solidFill>
                <a:effectLst/>
                <a:latin typeface="+mn-lt"/>
                <a:ea typeface="+mn-ea"/>
                <a:cs typeface="+mn-cs"/>
              </a:rPr>
              <a:t>The day you eat, you shall die…  Gen. 2:17    separated from God that day… </a:t>
            </a:r>
          </a:p>
          <a:p>
            <a:pPr rtl="0"/>
            <a:r>
              <a:rPr lang="en-US" sz="1200" dirty="0"/>
              <a:t>The Lord God commanded the man, saying, “From any tree of the garden you may eat freely;</a:t>
            </a:r>
          </a:p>
          <a:p>
            <a:pPr rtl="0"/>
            <a:r>
              <a:rPr lang="en-US" sz="1200" b="1" dirty="0"/>
              <a:t>17 but from the tree of the knowledge of good and evil you shall not eat, for in the day that you eat from it you will surely die.”</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soul that sins shall DIE – Ezek. 18:20</a:t>
            </a:r>
          </a:p>
          <a:p>
            <a:pPr lvl="0"/>
            <a:r>
              <a:rPr lang="en-US" sz="1200" kern="1200" dirty="0">
                <a:solidFill>
                  <a:schemeClr val="tx1"/>
                </a:solidFill>
                <a:effectLst/>
                <a:latin typeface="+mn-lt"/>
                <a:ea typeface="+mn-ea"/>
                <a:cs typeface="+mn-cs"/>
              </a:rPr>
              <a:t>The wages of sin is death – Rom. 6:23.</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sym typeface="Wingdings" panose="05000000000000000000" pitchFamily="2" charset="2"/>
              </a:rPr>
              <a:t> MY problem = sin</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2021435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problem is not just that ‘all have sinned’, the problem is that I HAVE SINNED</a:t>
            </a:r>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What CAN I DO ABOUT IT?</a:t>
            </a:r>
            <a:r>
              <a:rPr lang="en-US" sz="1200" kern="1200" dirty="0">
                <a:solidFill>
                  <a:schemeClr val="tx1"/>
                </a:solidFill>
                <a:effectLst/>
                <a:latin typeface="+mn-lt"/>
                <a:ea typeface="+mn-ea"/>
                <a:cs typeface="+mn-cs"/>
              </a:rPr>
              <a:t> ‘Naught of good that I have done’ can UNDO it, cannot remedy it, cannot fix it! Vs. 3 – </a:t>
            </a:r>
          </a:p>
          <a:p>
            <a:r>
              <a:rPr lang="en-US" sz="1200" kern="1200" dirty="0">
                <a:solidFill>
                  <a:schemeClr val="tx1"/>
                </a:solidFill>
                <a:effectLst/>
                <a:latin typeface="+mn-lt"/>
                <a:ea typeface="+mn-ea"/>
                <a:cs typeface="+mn-cs"/>
              </a:rPr>
              <a:t>No ‘act above the call of duty’, when do ‘what is right – doing what we should’, no ‘extra credit works’ – nothing that can undo, redo… </a:t>
            </a:r>
          </a:p>
          <a:p>
            <a:r>
              <a:rPr lang="en-US" sz="1200" b="1" kern="1200" dirty="0">
                <a:solidFill>
                  <a:schemeClr val="tx1"/>
                </a:solidFill>
                <a:effectLst/>
                <a:latin typeface="+mn-lt"/>
                <a:ea typeface="+mn-ea"/>
                <a:cs typeface="+mn-cs"/>
              </a:rPr>
              <a:t>Romans 5:6</a:t>
            </a:r>
            <a:r>
              <a:rPr lang="en-US" sz="1200" kern="1200" dirty="0">
                <a:solidFill>
                  <a:schemeClr val="tx1"/>
                </a:solidFill>
                <a:effectLst/>
                <a:latin typeface="+mn-lt"/>
                <a:ea typeface="+mn-ea"/>
                <a:cs typeface="+mn-cs"/>
              </a:rPr>
              <a:t> For while we were still </a:t>
            </a:r>
            <a:r>
              <a:rPr lang="en-US" sz="1200" b="1" i="1" kern="1200" dirty="0">
                <a:solidFill>
                  <a:schemeClr val="tx1"/>
                </a:solidFill>
                <a:effectLst/>
                <a:latin typeface="+mn-lt"/>
                <a:ea typeface="+mn-ea"/>
                <a:cs typeface="+mn-cs"/>
              </a:rPr>
              <a:t>helpless</a:t>
            </a:r>
            <a:r>
              <a:rPr lang="en-US" sz="1200" kern="1200" dirty="0">
                <a:solidFill>
                  <a:schemeClr val="tx1"/>
                </a:solidFill>
                <a:effectLst/>
                <a:latin typeface="+mn-lt"/>
                <a:ea typeface="+mn-ea"/>
                <a:cs typeface="+mn-cs"/>
              </a:rPr>
              <a:t>, at the right time Christ died for the ungodly.</a:t>
            </a:r>
          </a:p>
          <a:p>
            <a:r>
              <a:rPr lang="en-US" b="1" dirty="0">
                <a:sym typeface="Wingdings" panose="05000000000000000000" pitchFamily="2" charset="2"/>
              </a:rPr>
              <a:t> Rom. 5 and the death of Jesus</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1259630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Hence the DEATH of Jesus!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Through his death Rom. 5 - (Christ died vs. 6, Christ died for us vs. 8; through the death of His son vs. 10) – </a:t>
            </a:r>
          </a:p>
          <a:p>
            <a:pPr lvl="0"/>
            <a:r>
              <a:rPr lang="en-US" sz="1200" kern="1200" dirty="0">
                <a:solidFill>
                  <a:schemeClr val="tx1"/>
                </a:solidFill>
                <a:effectLst/>
                <a:latin typeface="+mn-lt"/>
                <a:ea typeface="+mn-ea"/>
                <a:cs typeface="+mn-cs"/>
              </a:rPr>
              <a:t>RESULT:</a:t>
            </a:r>
          </a:p>
          <a:p>
            <a:pPr lvl="0"/>
            <a:r>
              <a:rPr lang="en-US" sz="1200" kern="1200" dirty="0">
                <a:solidFill>
                  <a:schemeClr val="tx1"/>
                </a:solidFill>
                <a:effectLst/>
                <a:latin typeface="+mn-lt"/>
                <a:ea typeface="+mn-ea"/>
                <a:cs typeface="+mn-cs"/>
              </a:rPr>
              <a:t>Justified by His blood, saved from wrath of God, reconciled  (8-10)</a:t>
            </a:r>
          </a:p>
          <a:p>
            <a:pPr lvl="0"/>
            <a:r>
              <a:rPr lang="en-US" sz="1200" b="1" kern="1200" dirty="0">
                <a:solidFill>
                  <a:schemeClr val="tx1"/>
                </a:solidFill>
                <a:effectLst/>
                <a:latin typeface="+mn-lt"/>
                <a:ea typeface="+mn-ea"/>
                <a:cs typeface="+mn-cs"/>
                <a:sym typeface="Wingdings" panose="05000000000000000000" pitchFamily="2" charset="2"/>
              </a:rPr>
              <a:t> Other statements about the ‘blood of Jesus’</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His blood cleanses from all sin (1John 1:8-9) –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‘robes’ washed in His blood (Rev. 7:14, 22:14)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washed in water (Eph. 5:26),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bodies washed/hearts sprinkled (Heb. 10:22),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hence were sinners but were ‘washed, justified, …  (1Cor. 6:9).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Such is the ‘washing of regeneration’ that brings salvation (Titus 3:5).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sym typeface="Wingdings" panose="05000000000000000000" pitchFamily="2" charset="2"/>
              </a:rPr>
              <a:t> Sin is an ACT</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problem is that sin is not an ‘object’ but an act!</a:t>
            </a:r>
            <a:r>
              <a:rPr lang="en-US" sz="1200" kern="1200" dirty="0">
                <a:solidFill>
                  <a:schemeClr val="tx1"/>
                </a:solidFill>
                <a:effectLst/>
                <a:latin typeface="+mn-lt"/>
                <a:ea typeface="+mn-ea"/>
                <a:cs typeface="+mn-cs"/>
              </a:rPr>
              <a:t> [even ‘lusting’ is the ‘act’ of lusting]</a:t>
            </a:r>
          </a:p>
          <a:p>
            <a:r>
              <a:rPr lang="en-US" sz="1200" b="1" kern="1200" dirty="0">
                <a:solidFill>
                  <a:schemeClr val="tx1"/>
                </a:solidFill>
                <a:effectLst/>
                <a:latin typeface="+mn-lt"/>
                <a:ea typeface="+mn-ea"/>
                <a:cs typeface="+mn-cs"/>
              </a:rPr>
              <a:t>How does one ‘wash’ and ‘act’?</a:t>
            </a:r>
            <a:r>
              <a:rPr lang="en-US" sz="1200" kern="1200" dirty="0">
                <a:solidFill>
                  <a:schemeClr val="tx1"/>
                </a:solidFill>
                <a:effectLst/>
                <a:latin typeface="+mn-lt"/>
                <a:ea typeface="+mn-ea"/>
                <a:cs typeface="+mn-cs"/>
              </a:rPr>
              <a:t> Can such acts of sin be literally washed? Can they be literally washed in the ‘blood of Jesus’? I am confident that this is a figure of speech, a word picture. </a:t>
            </a:r>
          </a:p>
          <a:p>
            <a:endParaRPr lang="en-US" dirty="0"/>
          </a:p>
          <a:p>
            <a:r>
              <a:rPr lang="en-US" b="1" dirty="0">
                <a:sym typeface="Wingdings" panose="05000000000000000000" pitchFamily="2" charset="2"/>
              </a:rPr>
              <a:t> SINS not LITERALLY washed away – either blood OR water</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3/11/2017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3/11/2017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23416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C.2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a:t>End of Verse 2</a:t>
            </a:r>
          </a:p>
        </p:txBody>
      </p:sp>
    </p:spTree>
    <p:extLst>
      <p:ext uri="{BB962C8B-B14F-4D97-AF65-F5344CB8AC3E}">
        <p14:creationId xmlns:p14="http://schemas.microsoft.com/office/powerpoint/2010/main" val="171689329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- 3.1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93683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- 3.2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31366992"/>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C.1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15037736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C.2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a:t>End of Verse 3</a:t>
            </a:r>
          </a:p>
        </p:txBody>
      </p:sp>
    </p:spTree>
    <p:extLst>
      <p:ext uri="{BB962C8B-B14F-4D97-AF65-F5344CB8AC3E}">
        <p14:creationId xmlns:p14="http://schemas.microsoft.com/office/powerpoint/2010/main" val="1996138006"/>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- 4.1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752914302"/>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- 4.2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835092677"/>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C.1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893720265"/>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C.2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a:t>End of Song</a:t>
            </a:r>
          </a:p>
        </p:txBody>
      </p:sp>
    </p:spTree>
    <p:extLst>
      <p:ext uri="{BB962C8B-B14F-4D97-AF65-F5344CB8AC3E}">
        <p14:creationId xmlns:p14="http://schemas.microsoft.com/office/powerpoint/2010/main" val="293855105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1"/>
            <a:ext cx="8229600" cy="1455316"/>
          </a:xfrm>
        </p:spPr>
        <p:txBody>
          <a:bodyPr/>
          <a:lstStyle/>
          <a:p>
            <a:r>
              <a:rPr lang="en-US" sz="8800" dirty="0"/>
              <a:t>Blood ?</a:t>
            </a:r>
          </a:p>
        </p:txBody>
      </p:sp>
      <p:pic>
        <p:nvPicPr>
          <p:cNvPr id="1026" name="Picture 2" descr="Image result for blood bag images"/>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4558" y="1927122"/>
            <a:ext cx="3636807" cy="269919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126636" y="2818151"/>
            <a:ext cx="3308085" cy="1446550"/>
          </a:xfrm>
          <a:prstGeom prst="rect">
            <a:avLst/>
          </a:prstGeom>
          <a:noFill/>
        </p:spPr>
        <p:txBody>
          <a:bodyPr wrap="none" rtlCol="0">
            <a:spAutoFit/>
          </a:bodyPr>
          <a:lstStyle/>
          <a:p>
            <a:r>
              <a:rPr lang="en-US" sz="8800" dirty="0"/>
              <a:t>Death!</a:t>
            </a:r>
          </a:p>
        </p:txBody>
      </p:sp>
      <p:sp>
        <p:nvSpPr>
          <p:cNvPr id="9" name="&quot;Not Allowed&quot; Symbol 8"/>
          <p:cNvSpPr/>
          <p:nvPr/>
        </p:nvSpPr>
        <p:spPr>
          <a:xfrm>
            <a:off x="373546" y="1486997"/>
            <a:ext cx="3937819" cy="3753669"/>
          </a:xfrm>
          <a:prstGeom prst="noSmoking">
            <a:avLst>
              <a:gd name="adj" fmla="val 1076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481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Title</a:t>
            </a:r>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a:t> </a:t>
            </a:r>
          </a:p>
        </p:txBody>
      </p:sp>
    </p:spTree>
    <p:extLst>
      <p:ext uri="{BB962C8B-B14F-4D97-AF65-F5344CB8AC3E}">
        <p14:creationId xmlns:p14="http://schemas.microsoft.com/office/powerpoint/2010/main" val="216128936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t>Blood IS LIFE</a:t>
            </a:r>
          </a:p>
        </p:txBody>
      </p:sp>
      <p:sp>
        <p:nvSpPr>
          <p:cNvPr id="5" name="Content Placeholder 4"/>
          <p:cNvSpPr>
            <a:spLocks noGrp="1"/>
          </p:cNvSpPr>
          <p:nvPr>
            <p:ph idx="1"/>
          </p:nvPr>
        </p:nvSpPr>
        <p:spPr>
          <a:xfrm>
            <a:off x="187739" y="1174682"/>
            <a:ext cx="8790609" cy="5546794"/>
          </a:xfrm>
        </p:spPr>
        <p:txBody>
          <a:bodyPr/>
          <a:lstStyle/>
          <a:p>
            <a:r>
              <a:rPr lang="en-US" sz="5400" dirty="0"/>
              <a:t> </a:t>
            </a:r>
            <a:r>
              <a:rPr lang="en-US" sz="5400" dirty="0">
                <a:solidFill>
                  <a:srgbClr val="FFFF00"/>
                </a:solidFill>
              </a:rPr>
              <a:t>Life is in the blood –</a:t>
            </a:r>
          </a:p>
          <a:p>
            <a:pPr lvl="2"/>
            <a:r>
              <a:rPr lang="en-US" dirty="0"/>
              <a:t> Deut. 12:23;  Lev. 17:11</a:t>
            </a:r>
          </a:p>
          <a:p>
            <a:r>
              <a:rPr lang="en-US" sz="5400" dirty="0">
                <a:solidFill>
                  <a:srgbClr val="FFFF00"/>
                </a:solidFill>
              </a:rPr>
              <a:t>Shed blood – take the life</a:t>
            </a:r>
          </a:p>
          <a:p>
            <a:pPr lvl="2"/>
            <a:r>
              <a:rPr lang="en-US" dirty="0"/>
              <a:t> Gen. 9:6</a:t>
            </a:r>
          </a:p>
          <a:p>
            <a:r>
              <a:rPr lang="en-US" sz="5400" dirty="0">
                <a:solidFill>
                  <a:srgbClr val="FFFF00"/>
                </a:solidFill>
              </a:rPr>
              <a:t>Blood of bulls &amp; Goats –</a:t>
            </a:r>
          </a:p>
          <a:p>
            <a:pPr lvl="2"/>
            <a:r>
              <a:rPr lang="en-US" dirty="0"/>
              <a:t> sacrifice of the life</a:t>
            </a:r>
          </a:p>
        </p:txBody>
      </p:sp>
    </p:spTree>
    <p:extLst>
      <p:ext uri="{BB962C8B-B14F-4D97-AF65-F5344CB8AC3E}">
        <p14:creationId xmlns:p14="http://schemas.microsoft.com/office/powerpoint/2010/main" val="35028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0"/>
            <a:ext cx="8229600" cy="2201853"/>
          </a:xfrm>
        </p:spPr>
        <p:txBody>
          <a:bodyPr/>
          <a:lstStyle/>
          <a:p>
            <a:r>
              <a:rPr lang="en-US" dirty="0"/>
              <a:t>Jesus is the</a:t>
            </a:r>
            <a:br>
              <a:rPr lang="en-US" dirty="0"/>
            </a:br>
            <a:r>
              <a:rPr lang="en-US" dirty="0"/>
              <a:t>solution for SIN</a:t>
            </a:r>
          </a:p>
        </p:txBody>
      </p:sp>
      <p:sp>
        <p:nvSpPr>
          <p:cNvPr id="5" name="Content Placeholder 4"/>
          <p:cNvSpPr>
            <a:spLocks noGrp="1"/>
          </p:cNvSpPr>
          <p:nvPr>
            <p:ph idx="1"/>
          </p:nvPr>
        </p:nvSpPr>
        <p:spPr>
          <a:xfrm>
            <a:off x="187739" y="2593298"/>
            <a:ext cx="8790609" cy="4128177"/>
          </a:xfrm>
        </p:spPr>
        <p:txBody>
          <a:bodyPr/>
          <a:lstStyle/>
          <a:p>
            <a:r>
              <a:rPr lang="en-US" dirty="0"/>
              <a:t>Eat </a:t>
            </a:r>
            <a:r>
              <a:rPr lang="en-US" dirty="0">
                <a:sym typeface="Wingdings" panose="05000000000000000000" pitchFamily="2" charset="2"/>
              </a:rPr>
              <a:t> die  Gen. 2:17</a:t>
            </a:r>
          </a:p>
          <a:p>
            <a:r>
              <a:rPr lang="en-US" dirty="0">
                <a:sym typeface="Wingdings" panose="05000000000000000000" pitchFamily="2" charset="2"/>
              </a:rPr>
              <a:t>Sin  die  Ezek. 18:20</a:t>
            </a:r>
          </a:p>
          <a:p>
            <a:r>
              <a:rPr lang="en-US" dirty="0">
                <a:sym typeface="Wingdings" panose="05000000000000000000" pitchFamily="2" charset="2"/>
              </a:rPr>
              <a:t>Wages of sin  death Rom. 6:23</a:t>
            </a:r>
            <a:endParaRPr lang="en-US" dirty="0"/>
          </a:p>
        </p:txBody>
      </p:sp>
    </p:spTree>
    <p:extLst>
      <p:ext uri="{BB962C8B-B14F-4D97-AF65-F5344CB8AC3E}">
        <p14:creationId xmlns:p14="http://schemas.microsoft.com/office/powerpoint/2010/main" val="391192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3948037"/>
          </a:xfrm>
        </p:spPr>
        <p:txBody>
          <a:bodyPr/>
          <a:lstStyle/>
          <a:p>
            <a:r>
              <a:rPr lang="en-US" sz="8000" dirty="0"/>
              <a:t>MY Problem:</a:t>
            </a:r>
            <a:br>
              <a:rPr lang="en-US" sz="8000" dirty="0"/>
            </a:br>
            <a:r>
              <a:rPr lang="en-US" sz="8000" dirty="0"/>
              <a:t>I have sinned</a:t>
            </a:r>
          </a:p>
        </p:txBody>
      </p:sp>
      <p:sp>
        <p:nvSpPr>
          <p:cNvPr id="3" name="Subtitle 2"/>
          <p:cNvSpPr>
            <a:spLocks noGrp="1"/>
          </p:cNvSpPr>
          <p:nvPr>
            <p:ph type="subTitle" idx="1"/>
          </p:nvPr>
        </p:nvSpPr>
        <p:spPr>
          <a:xfrm>
            <a:off x="0" y="3537679"/>
            <a:ext cx="9144000" cy="3320321"/>
          </a:xfrm>
        </p:spPr>
        <p:txBody>
          <a:bodyPr>
            <a:normAutofit/>
          </a:bodyPr>
          <a:lstStyle/>
          <a:p>
            <a:r>
              <a:rPr lang="en-US" sz="8800" dirty="0">
                <a:solidFill>
                  <a:srgbClr val="FFFF00"/>
                </a:solidFill>
              </a:rPr>
              <a:t>What can I do about it?</a:t>
            </a:r>
          </a:p>
        </p:txBody>
      </p:sp>
      <p:sp>
        <p:nvSpPr>
          <p:cNvPr id="4" name="TextBox 3"/>
          <p:cNvSpPr txBox="1"/>
          <p:nvPr/>
        </p:nvSpPr>
        <p:spPr>
          <a:xfrm>
            <a:off x="2180654" y="1944039"/>
            <a:ext cx="4548232" cy="2800767"/>
          </a:xfrm>
          <a:prstGeom prst="rect">
            <a:avLst/>
          </a:prstGeom>
          <a:solidFill>
            <a:schemeClr val="accent1"/>
          </a:solidFill>
        </p:spPr>
        <p:txBody>
          <a:bodyPr wrap="none" rtlCol="0">
            <a:spAutoFit/>
          </a:bodyPr>
          <a:lstStyle/>
          <a:p>
            <a:pPr algn="ctr"/>
            <a:r>
              <a:rPr lang="en-US" sz="8800" dirty="0"/>
              <a:t>HELPLESS</a:t>
            </a:r>
          </a:p>
          <a:p>
            <a:pPr algn="ctr"/>
            <a:r>
              <a:rPr lang="en-US" sz="8800" dirty="0"/>
              <a:t>Rom. 5:6</a:t>
            </a:r>
          </a:p>
        </p:txBody>
      </p:sp>
    </p:spTree>
    <p:extLst>
      <p:ext uri="{BB962C8B-B14F-4D97-AF65-F5344CB8AC3E}">
        <p14:creationId xmlns:p14="http://schemas.microsoft.com/office/powerpoint/2010/main" val="136945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t>Death of Jesus</a:t>
            </a:r>
          </a:p>
        </p:txBody>
      </p:sp>
      <p:sp>
        <p:nvSpPr>
          <p:cNvPr id="5" name="Content Placeholder 4"/>
          <p:cNvSpPr>
            <a:spLocks noGrp="1"/>
          </p:cNvSpPr>
          <p:nvPr>
            <p:ph sz="half" idx="1"/>
          </p:nvPr>
        </p:nvSpPr>
        <p:spPr>
          <a:xfrm>
            <a:off x="-1" y="1600200"/>
            <a:ext cx="4886793" cy="4525963"/>
          </a:xfrm>
        </p:spPr>
        <p:txBody>
          <a:bodyPr>
            <a:normAutofit fontScale="92500" lnSpcReduction="10000"/>
          </a:bodyPr>
          <a:lstStyle/>
          <a:p>
            <a:r>
              <a:rPr lang="en-US" sz="5400" dirty="0"/>
              <a:t>Christ Died – 6</a:t>
            </a:r>
          </a:p>
          <a:p>
            <a:r>
              <a:rPr lang="en-US" sz="5400" dirty="0"/>
              <a:t>Christ died for us – 8</a:t>
            </a:r>
          </a:p>
          <a:p>
            <a:r>
              <a:rPr lang="en-US" sz="5400" dirty="0"/>
              <a:t>Through the death of His son - 10</a:t>
            </a:r>
          </a:p>
        </p:txBody>
      </p:sp>
      <p:sp>
        <p:nvSpPr>
          <p:cNvPr id="7" name="Content Placeholder 6"/>
          <p:cNvSpPr>
            <a:spLocks noGrp="1"/>
          </p:cNvSpPr>
          <p:nvPr>
            <p:ph sz="half" idx="2"/>
          </p:nvPr>
        </p:nvSpPr>
        <p:spPr>
          <a:xfrm>
            <a:off x="5141626" y="1600200"/>
            <a:ext cx="4002374" cy="4525963"/>
          </a:xfrm>
        </p:spPr>
        <p:txBody>
          <a:bodyPr>
            <a:normAutofit fontScale="92500" lnSpcReduction="10000"/>
          </a:bodyPr>
          <a:lstStyle/>
          <a:p>
            <a:r>
              <a:rPr lang="en-US" sz="6000" dirty="0">
                <a:solidFill>
                  <a:srgbClr val="FFFF00"/>
                </a:solidFill>
              </a:rPr>
              <a:t>Justified </a:t>
            </a:r>
          </a:p>
          <a:p>
            <a:r>
              <a:rPr lang="en-US" sz="6000" dirty="0">
                <a:solidFill>
                  <a:srgbClr val="FFFF00"/>
                </a:solidFill>
              </a:rPr>
              <a:t>Saved</a:t>
            </a:r>
          </a:p>
          <a:p>
            <a:r>
              <a:rPr lang="en-US" sz="6000" dirty="0">
                <a:solidFill>
                  <a:srgbClr val="FFFF00"/>
                </a:solidFill>
              </a:rPr>
              <a:t>Reconciled</a:t>
            </a:r>
          </a:p>
        </p:txBody>
      </p:sp>
    </p:spTree>
    <p:extLst>
      <p:ext uri="{BB962C8B-B14F-4D97-AF65-F5344CB8AC3E}">
        <p14:creationId xmlns:p14="http://schemas.microsoft.com/office/powerpoint/2010/main" val="238570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a:t>Blood of Jesus</a:t>
            </a:r>
          </a:p>
        </p:txBody>
      </p:sp>
      <p:sp>
        <p:nvSpPr>
          <p:cNvPr id="5" name="Content Placeholder 4"/>
          <p:cNvSpPr>
            <a:spLocks noGrp="1"/>
          </p:cNvSpPr>
          <p:nvPr>
            <p:ph idx="1"/>
          </p:nvPr>
        </p:nvSpPr>
        <p:spPr/>
        <p:txBody>
          <a:bodyPr>
            <a:normAutofit lnSpcReduction="10000"/>
          </a:bodyPr>
          <a:lstStyle/>
          <a:p>
            <a:r>
              <a:rPr lang="en-US" dirty="0"/>
              <a:t>Cleanses from sin – 1Jn. 1:8-9</a:t>
            </a:r>
          </a:p>
          <a:p>
            <a:r>
              <a:rPr lang="en-US" dirty="0"/>
              <a:t>Robes washed – Rev. 7:14; 22:14</a:t>
            </a:r>
          </a:p>
          <a:p>
            <a:r>
              <a:rPr lang="en-US" dirty="0"/>
              <a:t>Bodies washed / heart sprinkled – Heb. 10:22 / 1Pet. 1:22</a:t>
            </a:r>
          </a:p>
          <a:p>
            <a:r>
              <a:rPr lang="en-US" dirty="0"/>
              <a:t>Washed in water – Eph. 5:26</a:t>
            </a:r>
          </a:p>
          <a:p>
            <a:r>
              <a:rPr lang="en-US" dirty="0"/>
              <a:t>Washing of regeneration Titus 3:5</a:t>
            </a:r>
          </a:p>
        </p:txBody>
      </p:sp>
    </p:spTree>
    <p:extLst>
      <p:ext uri="{BB962C8B-B14F-4D97-AF65-F5344CB8AC3E}">
        <p14:creationId xmlns:p14="http://schemas.microsoft.com/office/powerpoint/2010/main" val="238570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Problem:</a:t>
            </a:r>
            <a:br>
              <a:rPr lang="en-US" sz="8000" dirty="0"/>
            </a:br>
            <a:r>
              <a:rPr lang="en-US" sz="8000" dirty="0"/>
              <a:t>Sin is an ACT!</a:t>
            </a: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8000" dirty="0"/>
              <a:t>Sins NOT literally washed in EITHER blood or water</a:t>
            </a:r>
          </a:p>
        </p:txBody>
      </p:sp>
    </p:spTree>
    <p:extLst>
      <p:ext uri="{BB962C8B-B14F-4D97-AF65-F5344CB8AC3E}">
        <p14:creationId xmlns:p14="http://schemas.microsoft.com/office/powerpoint/2010/main" val="2711100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spcBef>
                <a:spcPts val="0"/>
              </a:spcBef>
              <a:spcAft>
                <a:spcPts val="2400"/>
              </a:spcAft>
              <a:buNone/>
            </a:pPr>
            <a:r>
              <a:rPr lang="en-US" sz="8000" dirty="0"/>
              <a:t>Wash / Cleanse</a:t>
            </a:r>
          </a:p>
          <a:p>
            <a:pPr marL="0" indent="0" algn="ctr">
              <a:buNone/>
            </a:pPr>
            <a:r>
              <a:rPr lang="en-US" sz="8000" dirty="0"/>
              <a:t>Forgive – pardon - remit</a:t>
            </a:r>
          </a:p>
        </p:txBody>
      </p:sp>
      <p:cxnSp>
        <p:nvCxnSpPr>
          <p:cNvPr id="5" name="Straight Connector 4"/>
          <p:cNvCxnSpPr/>
          <p:nvPr/>
        </p:nvCxnSpPr>
        <p:spPr>
          <a:xfrm>
            <a:off x="731520" y="2954215"/>
            <a:ext cx="7877908" cy="98474"/>
          </a:xfrm>
          <a:prstGeom prst="line">
            <a:avLst/>
          </a:prstGeom>
          <a:ln w="1492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406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739" y="633046"/>
            <a:ext cx="8790609" cy="6088429"/>
          </a:xfrm>
        </p:spPr>
        <p:txBody>
          <a:bodyPr>
            <a:normAutofit/>
          </a:bodyPr>
          <a:lstStyle/>
          <a:p>
            <a:pPr marL="0" indent="0" algn="ctr">
              <a:buNone/>
            </a:pPr>
            <a:r>
              <a:rPr lang="en-US" sz="7200" dirty="0"/>
              <a:t>It is the death of Jesus that makes all of this possible, and we are ‘baptized into His death’ (Rom. 6:3-4). </a:t>
            </a:r>
          </a:p>
        </p:txBody>
      </p:sp>
    </p:spTree>
    <p:extLst>
      <p:ext uri="{BB962C8B-B14F-4D97-AF65-F5344CB8AC3E}">
        <p14:creationId xmlns:p14="http://schemas.microsoft.com/office/powerpoint/2010/main" val="4102732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739" y="576776"/>
            <a:ext cx="8790609" cy="6144700"/>
          </a:xfrm>
        </p:spPr>
        <p:txBody>
          <a:bodyPr>
            <a:normAutofit fontScale="92500"/>
          </a:bodyPr>
          <a:lstStyle/>
          <a:p>
            <a:pPr marL="0" indent="0" algn="ctr">
              <a:buNone/>
            </a:pPr>
            <a:r>
              <a:rPr lang="en-US" sz="8000" dirty="0"/>
              <a:t>It is God that forgives and makes us alive, but God works when we are baptized </a:t>
            </a:r>
          </a:p>
          <a:p>
            <a:pPr marL="0" indent="0" algn="ctr">
              <a:buNone/>
            </a:pPr>
            <a:r>
              <a:rPr lang="en-US" sz="8000" dirty="0"/>
              <a:t>(Col. 2:12-13). </a:t>
            </a:r>
          </a:p>
        </p:txBody>
      </p:sp>
    </p:spTree>
    <p:extLst>
      <p:ext uri="{BB962C8B-B14F-4D97-AF65-F5344CB8AC3E}">
        <p14:creationId xmlns:p14="http://schemas.microsoft.com/office/powerpoint/2010/main" val="346207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- 1.1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432203671"/>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739" y="562708"/>
            <a:ext cx="8790609" cy="6158767"/>
          </a:xfrm>
        </p:spPr>
        <p:txBody>
          <a:bodyPr>
            <a:normAutofit/>
          </a:bodyPr>
          <a:lstStyle/>
          <a:p>
            <a:pPr marL="0" indent="0" algn="ctr">
              <a:buNone/>
            </a:pPr>
            <a:r>
              <a:rPr lang="en-US" sz="8800" dirty="0"/>
              <a:t>Saved by the ‘washing of regeneration’ </a:t>
            </a:r>
          </a:p>
          <a:p>
            <a:pPr marL="0" indent="0" algn="ctr">
              <a:buNone/>
            </a:pPr>
            <a:r>
              <a:rPr lang="en-US" sz="8800" dirty="0"/>
              <a:t>Titus 3:5</a:t>
            </a:r>
          </a:p>
        </p:txBody>
      </p:sp>
    </p:spTree>
    <p:extLst>
      <p:ext uri="{BB962C8B-B14F-4D97-AF65-F5344CB8AC3E}">
        <p14:creationId xmlns:p14="http://schemas.microsoft.com/office/powerpoint/2010/main" val="3109667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739" y="703386"/>
            <a:ext cx="8790609" cy="6018090"/>
          </a:xfrm>
        </p:spPr>
        <p:txBody>
          <a:bodyPr>
            <a:normAutofit/>
          </a:bodyPr>
          <a:lstStyle/>
          <a:p>
            <a:pPr marL="0" indent="0" algn="ctr">
              <a:buNone/>
            </a:pPr>
            <a:r>
              <a:rPr lang="en-US" sz="6600" dirty="0"/>
              <a:t>'Now why do you delay? Get up and be baptized, and wash away your sins, calling on His name.‘ </a:t>
            </a:r>
          </a:p>
          <a:p>
            <a:pPr marL="0" indent="0" algn="ctr">
              <a:buNone/>
            </a:pPr>
            <a:r>
              <a:rPr lang="en-US" sz="6600" dirty="0"/>
              <a:t>Acts 22:16 </a:t>
            </a:r>
            <a:endParaRPr lang="en-US" sz="6600" dirty="0"/>
          </a:p>
        </p:txBody>
      </p:sp>
    </p:spTree>
    <p:extLst>
      <p:ext uri="{BB962C8B-B14F-4D97-AF65-F5344CB8AC3E}">
        <p14:creationId xmlns:p14="http://schemas.microsoft.com/office/powerpoint/2010/main" val="1517323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5746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85448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- 1.2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409208833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C.1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75550917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C.2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a:t>End of Verse 1</a:t>
            </a:r>
          </a:p>
        </p:txBody>
      </p:sp>
    </p:spTree>
    <p:extLst>
      <p:ext uri="{BB962C8B-B14F-4D97-AF65-F5344CB8AC3E}">
        <p14:creationId xmlns:p14="http://schemas.microsoft.com/office/powerpoint/2010/main" val="376171833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- 2.1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50603525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- 2.2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23962218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a:t>269 - Nothing But The Blood - C.1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006386850"/>
      </p:ext>
    </p:extLst>
  </p:cSld>
  <p:clrMapOvr>
    <a:masterClrMapping/>
  </p:clrMapOvr>
  <p:transition>
    <p:wipe dir="r"/>
  </p:transition>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3586</TotalTime>
  <Words>1620</Words>
  <Application>Microsoft Office PowerPoint</Application>
  <PresentationFormat>On-screen Show (4:3)</PresentationFormat>
  <Paragraphs>156</Paragraphs>
  <Slides>33</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 Black </vt:lpstr>
      <vt:lpstr>PowerPoint Presentation</vt:lpstr>
      <vt:lpstr>269 - Nothing But The Blood - Title</vt:lpstr>
      <vt:lpstr>269 - Nothing But The Blood - 1.1</vt:lpstr>
      <vt:lpstr>269 - Nothing But The Blood - 1.2</vt:lpstr>
      <vt:lpstr>269 - Nothing But The Blood - C.1</vt:lpstr>
      <vt:lpstr>269 - Nothing But The Blood - C.2</vt:lpstr>
      <vt:lpstr>269 - Nothing But The Blood - 2.1</vt:lpstr>
      <vt:lpstr>269 - Nothing But The Blood - 2.2</vt:lpstr>
      <vt:lpstr>269 - Nothing But The Blood - C.1</vt:lpstr>
      <vt:lpstr>269 - Nothing But The Blood - C.2</vt:lpstr>
      <vt:lpstr>269 - Nothing But The Blood - 3.1</vt:lpstr>
      <vt:lpstr>269 - Nothing But The Blood - 3.2</vt:lpstr>
      <vt:lpstr>269 - Nothing But The Blood - C.1</vt:lpstr>
      <vt:lpstr>269 - Nothing But The Blood - C.2</vt:lpstr>
      <vt:lpstr>269 - Nothing But The Blood - 4.1</vt:lpstr>
      <vt:lpstr>269 - Nothing But The Blood - 4.2</vt:lpstr>
      <vt:lpstr>269 - Nothing But The Blood - C.1</vt:lpstr>
      <vt:lpstr>269 - Nothing But The Blood - C.2</vt:lpstr>
      <vt:lpstr>Blood ?</vt:lpstr>
      <vt:lpstr>Blood IS LIFE</vt:lpstr>
      <vt:lpstr>Jesus is the solution for SIN</vt:lpstr>
      <vt:lpstr>MY Problem: I have sinned</vt:lpstr>
      <vt:lpstr>Death of Jesus</vt:lpstr>
      <vt:lpstr>Blood of Jesus</vt:lpstr>
      <vt:lpstr>Problem: Sin is an 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 DeLong</cp:lastModifiedBy>
  <cp:revision>58</cp:revision>
  <dcterms:created xsi:type="dcterms:W3CDTF">2014-01-26T20:19:07Z</dcterms:created>
  <dcterms:modified xsi:type="dcterms:W3CDTF">2017-03-11T15:35:16Z</dcterms:modified>
</cp:coreProperties>
</file>