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8" r:id="rId2"/>
    <p:sldId id="314" r:id="rId3"/>
    <p:sldId id="315" r:id="rId4"/>
    <p:sldId id="316" r:id="rId5"/>
    <p:sldId id="317" r:id="rId6"/>
    <p:sldId id="318" r:id="rId7"/>
    <p:sldId id="309" r:id="rId8"/>
    <p:sldId id="310" r:id="rId9"/>
    <p:sldId id="311" r:id="rId10"/>
    <p:sldId id="297" r:id="rId11"/>
    <p:sldId id="319" r:id="rId12"/>
    <p:sldId id="329" r:id="rId13"/>
    <p:sldId id="330" r:id="rId14"/>
    <p:sldId id="328" r:id="rId15"/>
    <p:sldId id="320" r:id="rId16"/>
    <p:sldId id="321" r:id="rId17"/>
    <p:sldId id="322" r:id="rId18"/>
    <p:sldId id="323" r:id="rId19"/>
    <p:sldId id="324" r:id="rId20"/>
    <p:sldId id="325" r:id="rId21"/>
    <p:sldId id="326" r:id="rId22"/>
    <p:sldId id="32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11" autoAdjust="0"/>
    <p:restoredTop sz="44409" autoAdjust="0"/>
  </p:normalViewPr>
  <p:slideViewPr>
    <p:cSldViewPr snapToGrid="0" snapToObjects="1">
      <p:cViewPr varScale="1">
        <p:scale>
          <a:sx n="37" d="100"/>
          <a:sy n="37" d="100"/>
        </p:scale>
        <p:origin x="324" y="27"/>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3/18/2017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Dealing with conscience –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Conscience is TRAINED </a:t>
            </a:r>
            <a:r>
              <a:rPr lang="en-US" sz="1200" kern="1200" dirty="0">
                <a:solidFill>
                  <a:schemeClr val="tx1"/>
                </a:solidFill>
                <a:effectLst/>
                <a:latin typeface="+mn-lt"/>
                <a:ea typeface="+mn-ea"/>
                <a:cs typeface="+mn-cs"/>
              </a:rPr>
              <a:t>– it sits in judgment ACCORDING to its (my) knowledge. </a:t>
            </a:r>
          </a:p>
          <a:p>
            <a:r>
              <a:rPr lang="en-US" sz="1200" kern="1200" dirty="0">
                <a:solidFill>
                  <a:schemeClr val="tx1"/>
                </a:solidFill>
                <a:effectLst/>
                <a:latin typeface="+mn-lt"/>
                <a:ea typeface="+mn-ea"/>
                <a:cs typeface="+mn-cs"/>
              </a:rPr>
              <a:t>    Romans 2:14-15…  </a:t>
            </a:r>
          </a:p>
          <a:p>
            <a:r>
              <a:rPr lang="en-US" sz="1200" b="1" kern="1200" dirty="0">
                <a:solidFill>
                  <a:schemeClr val="tx1"/>
                </a:solidFill>
                <a:effectLst/>
                <a:latin typeface="+mn-lt"/>
                <a:ea typeface="+mn-ea"/>
                <a:cs typeface="+mn-cs"/>
              </a:rPr>
              <a:t>Some, poorly knowing, excuse what is condemned!</a:t>
            </a:r>
          </a:p>
          <a:p>
            <a:r>
              <a:rPr lang="en-US" sz="1200" kern="1200" dirty="0">
                <a:solidFill>
                  <a:schemeClr val="tx1"/>
                </a:solidFill>
                <a:effectLst/>
                <a:latin typeface="+mn-lt"/>
                <a:ea typeface="+mn-ea"/>
                <a:cs typeface="+mn-cs"/>
              </a:rPr>
              <a:t>    i.e., Paul persecuted the church ‘in all good conscience’. Acts 23:1</a:t>
            </a:r>
          </a:p>
          <a:p>
            <a:r>
              <a:rPr lang="en-US" sz="1200" kern="1200" dirty="0">
                <a:solidFill>
                  <a:schemeClr val="tx1"/>
                </a:solidFill>
                <a:effectLst/>
                <a:latin typeface="+mn-lt"/>
                <a:ea typeface="+mn-ea"/>
                <a:cs typeface="+mn-cs"/>
              </a:rPr>
              <a:t>    Others have seared their conscience (1Tim. 4:2)</a:t>
            </a:r>
          </a:p>
          <a:p>
            <a:r>
              <a:rPr lang="en-US" sz="1200" kern="1200" dirty="0">
                <a:solidFill>
                  <a:schemeClr val="tx1"/>
                </a:solidFill>
                <a:effectLst/>
                <a:latin typeface="+mn-lt"/>
                <a:ea typeface="+mn-ea"/>
                <a:cs typeface="+mn-cs"/>
              </a:rPr>
              <a:t>    Titus 1:15  </a:t>
            </a:r>
            <a:r>
              <a:rPr lang="en-US" sz="1200" dirty="0"/>
              <a:t>To the pure, all things are pure; but to those who are defiled and unbelieving, nothing is pure, but both their mind and their conscience are defiled.</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Some, also lacking good knowledge, condemn what is excused.</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Here, is condemning in self what has been forgiven.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1047480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Know as much about God as possible – Prov. 1:7;  Ps. 111:10</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Know as much about God’s WORD as possible – 2 Tim. 3:  Eph. 5:  ; Col. 3:16-17, etc.</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Know as much about LIFE as possible…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Experience, Heb. 5:14</a:t>
            </a:r>
          </a:p>
          <a:p>
            <a:pPr lvl="0"/>
            <a:r>
              <a:rPr lang="en-US" sz="1200" kern="1200" dirty="0">
                <a:solidFill>
                  <a:schemeClr val="tx1"/>
                </a:solidFill>
                <a:effectLst/>
                <a:latin typeface="+mn-lt"/>
                <a:ea typeface="+mn-ea"/>
                <a:cs typeface="+mn-cs"/>
              </a:rPr>
              <a:t>experience of OTHERS, 1Pet. 5:5; Prov. 16:31; Lev. 19:32</a:t>
            </a:r>
          </a:p>
          <a:p>
            <a:pPr lvl="0"/>
            <a:r>
              <a:rPr lang="en-US" sz="1200" kern="1200" dirty="0">
                <a:solidFill>
                  <a:schemeClr val="tx1"/>
                </a:solidFill>
                <a:effectLst/>
                <a:latin typeface="+mn-lt"/>
                <a:ea typeface="+mn-ea"/>
                <a:cs typeface="+mn-cs"/>
              </a:rPr>
              <a:t>ability to reason and deduce, </a:t>
            </a:r>
          </a:p>
          <a:p>
            <a:r>
              <a:rPr lang="en-US" sz="1200" b="1" kern="1200" dirty="0">
                <a:solidFill>
                  <a:schemeClr val="tx1"/>
                </a:solidFill>
                <a:effectLst/>
                <a:latin typeface="+mn-lt"/>
                <a:ea typeface="+mn-ea"/>
                <a:cs typeface="+mn-cs"/>
              </a:rPr>
              <a:t>Know as much about WISDOM as possible…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Seek it.. </a:t>
            </a:r>
          </a:p>
          <a:p>
            <a:r>
              <a:rPr lang="en-US" sz="1200" kern="1200" dirty="0">
                <a:solidFill>
                  <a:schemeClr val="tx1"/>
                </a:solidFill>
                <a:effectLst/>
                <a:latin typeface="+mn-lt"/>
                <a:ea typeface="+mn-ea"/>
                <a:cs typeface="+mn-cs"/>
              </a:rPr>
              <a:t>	KNOW what it produces – James 3:</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1569049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Know as much about God as possible – Prov. 1:7;  Ps. 111:10</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Know as much about God’s WORD as possible – 2 Tim. 3:  Eph. 5:  ; Col. 3:16-17, etc.</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Know as much about LIFE as possible…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Experience, Heb. 5:14</a:t>
            </a:r>
          </a:p>
          <a:p>
            <a:pPr lvl="0"/>
            <a:r>
              <a:rPr lang="en-US" sz="1200" kern="1200" dirty="0">
                <a:solidFill>
                  <a:schemeClr val="tx1"/>
                </a:solidFill>
                <a:effectLst/>
                <a:latin typeface="+mn-lt"/>
                <a:ea typeface="+mn-ea"/>
                <a:cs typeface="+mn-cs"/>
              </a:rPr>
              <a:t>experience of OTHERS, 1Pet. 5:5; Prov. 16:31; Lev. 19:32</a:t>
            </a:r>
          </a:p>
          <a:p>
            <a:pPr lvl="0"/>
            <a:r>
              <a:rPr lang="en-US" sz="1200" kern="1200" dirty="0">
                <a:solidFill>
                  <a:schemeClr val="tx1"/>
                </a:solidFill>
                <a:effectLst/>
                <a:latin typeface="+mn-lt"/>
                <a:ea typeface="+mn-ea"/>
                <a:cs typeface="+mn-cs"/>
              </a:rPr>
              <a:t>ability to reason and deduce, </a:t>
            </a:r>
          </a:p>
          <a:p>
            <a:r>
              <a:rPr lang="en-US" sz="1200" b="1" kern="1200" dirty="0">
                <a:solidFill>
                  <a:schemeClr val="tx1"/>
                </a:solidFill>
                <a:effectLst/>
                <a:latin typeface="+mn-lt"/>
                <a:ea typeface="+mn-ea"/>
                <a:cs typeface="+mn-cs"/>
              </a:rPr>
              <a:t>Know as much about WISDOM as possible…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Seek it.. </a:t>
            </a:r>
          </a:p>
          <a:p>
            <a:r>
              <a:rPr lang="en-US" sz="1200" kern="1200" dirty="0">
                <a:solidFill>
                  <a:schemeClr val="tx1"/>
                </a:solidFill>
                <a:effectLst/>
                <a:latin typeface="+mn-lt"/>
                <a:ea typeface="+mn-ea"/>
                <a:cs typeface="+mn-cs"/>
              </a:rPr>
              <a:t>	KNOW what it produces – James 3:</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4153746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Know as much about God as possible – Prov. 1:7;  Ps. 111:10</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Know as much about God’s WORD as possible – 2 Tim. 3:  Eph. 5:  ; Col. 3:16-17, etc.</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Know as much about LIFE as possible…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Experience, Heb. 5:14</a:t>
            </a:r>
          </a:p>
          <a:p>
            <a:pPr lvl="0"/>
            <a:r>
              <a:rPr lang="en-US" sz="1200" kern="1200" dirty="0">
                <a:solidFill>
                  <a:schemeClr val="tx1"/>
                </a:solidFill>
                <a:effectLst/>
                <a:latin typeface="+mn-lt"/>
                <a:ea typeface="+mn-ea"/>
                <a:cs typeface="+mn-cs"/>
              </a:rPr>
              <a:t>experience of OTHERS, 1Pet. 5:5; Prov. 16:31; Lev. 19:32</a:t>
            </a:r>
          </a:p>
          <a:p>
            <a:pPr lvl="0"/>
            <a:r>
              <a:rPr lang="en-US" sz="1200" kern="1200" dirty="0">
                <a:solidFill>
                  <a:schemeClr val="tx1"/>
                </a:solidFill>
                <a:effectLst/>
                <a:latin typeface="+mn-lt"/>
                <a:ea typeface="+mn-ea"/>
                <a:cs typeface="+mn-cs"/>
              </a:rPr>
              <a:t>ability to reason and deduce, </a:t>
            </a:r>
          </a:p>
          <a:p>
            <a:r>
              <a:rPr lang="en-US" sz="1200" b="1" kern="1200" dirty="0">
                <a:solidFill>
                  <a:schemeClr val="tx1"/>
                </a:solidFill>
                <a:effectLst/>
                <a:latin typeface="+mn-lt"/>
                <a:ea typeface="+mn-ea"/>
                <a:cs typeface="+mn-cs"/>
              </a:rPr>
              <a:t>Know as much about WISDOM as possible…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Seek it.. </a:t>
            </a:r>
          </a:p>
          <a:p>
            <a:r>
              <a:rPr lang="en-US" sz="1200" kern="1200" dirty="0">
                <a:solidFill>
                  <a:schemeClr val="tx1"/>
                </a:solidFill>
                <a:effectLst/>
                <a:latin typeface="+mn-lt"/>
                <a:ea typeface="+mn-ea"/>
                <a:cs typeface="+mn-cs"/>
              </a:rPr>
              <a:t>	KNOW what it produces – James 3:</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1740129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Know as much about God as possible – Prov. 1:7;  Ps. 111:10</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Know as much about God’s WORD as possible – 2 Tim. 3:  Eph. 5:  ; Col. 3:16-17, etc.</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Know as much about LIFE as possible…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Experience, Heb. 5:14</a:t>
            </a:r>
          </a:p>
          <a:p>
            <a:pPr lvl="0"/>
            <a:r>
              <a:rPr lang="en-US" sz="1200" kern="1200" dirty="0">
                <a:solidFill>
                  <a:schemeClr val="tx1"/>
                </a:solidFill>
                <a:effectLst/>
                <a:latin typeface="+mn-lt"/>
                <a:ea typeface="+mn-ea"/>
                <a:cs typeface="+mn-cs"/>
              </a:rPr>
              <a:t>experience of OTHERS, 1Pet. 5:5; Prov. 16:31; Lev. 19:32</a:t>
            </a:r>
          </a:p>
          <a:p>
            <a:pPr lvl="0"/>
            <a:r>
              <a:rPr lang="en-US" sz="1200" kern="1200" dirty="0">
                <a:solidFill>
                  <a:schemeClr val="tx1"/>
                </a:solidFill>
                <a:effectLst/>
                <a:latin typeface="+mn-lt"/>
                <a:ea typeface="+mn-ea"/>
                <a:cs typeface="+mn-cs"/>
              </a:rPr>
              <a:t>ability to reason and deduce, </a:t>
            </a:r>
          </a:p>
          <a:p>
            <a:r>
              <a:rPr lang="en-US" sz="1200" b="1" kern="1200" dirty="0">
                <a:solidFill>
                  <a:schemeClr val="tx1"/>
                </a:solidFill>
                <a:effectLst/>
                <a:latin typeface="+mn-lt"/>
                <a:ea typeface="+mn-ea"/>
                <a:cs typeface="+mn-cs"/>
              </a:rPr>
              <a:t>Know as much about WISDOM as possible…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Seek it.. </a:t>
            </a:r>
          </a:p>
          <a:p>
            <a:r>
              <a:rPr lang="en-US" sz="1200" kern="1200" dirty="0">
                <a:solidFill>
                  <a:schemeClr val="tx1"/>
                </a:solidFill>
                <a:effectLst/>
                <a:latin typeface="+mn-lt"/>
                <a:ea typeface="+mn-ea"/>
                <a:cs typeface="+mn-cs"/>
              </a:rPr>
              <a:t>	KNOW what it produces – James 3:</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491169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162339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29289354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111333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19502866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1304006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 Timothy 1:12-16 </a:t>
            </a:r>
            <a:r>
              <a:rPr lang="en-US" sz="1200" b="1" kern="1200" baseline="30000" dirty="0">
                <a:solidFill>
                  <a:schemeClr val="tx1"/>
                </a:solidFill>
                <a:effectLst/>
                <a:latin typeface="+mn-lt"/>
                <a:ea typeface="+mn-ea"/>
                <a:cs typeface="+mn-cs"/>
              </a:rPr>
              <a:t>12 </a:t>
            </a:r>
            <a:r>
              <a:rPr lang="en-US" sz="1200" kern="1200" dirty="0">
                <a:solidFill>
                  <a:schemeClr val="tx1"/>
                </a:solidFill>
                <a:effectLst/>
                <a:latin typeface="+mn-lt"/>
                <a:ea typeface="+mn-ea"/>
                <a:cs typeface="+mn-cs"/>
              </a:rPr>
              <a:t>I thank him who has given me strength, Christ Jesus our Lord, because he judged me faithful, appointing me to his service,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13 </a:t>
            </a:r>
            <a:r>
              <a:rPr lang="en-US" sz="1200" kern="1200" dirty="0">
                <a:solidFill>
                  <a:schemeClr val="tx1"/>
                </a:solidFill>
                <a:effectLst/>
                <a:latin typeface="+mn-lt"/>
                <a:ea typeface="+mn-ea"/>
                <a:cs typeface="+mn-cs"/>
              </a:rPr>
              <a:t>though formerly I was a blasphemer, persecutor, and insolent opponent. But I received mercy because I had acted ignorantly in unbelief,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14 </a:t>
            </a:r>
            <a:r>
              <a:rPr lang="en-US" sz="1200" kern="1200" dirty="0">
                <a:solidFill>
                  <a:schemeClr val="tx1"/>
                </a:solidFill>
                <a:effectLst/>
                <a:latin typeface="+mn-lt"/>
                <a:ea typeface="+mn-ea"/>
                <a:cs typeface="+mn-cs"/>
              </a:rPr>
              <a:t>and the grace of our Lord overflowed for me with the faith and love that are in Christ Jesus.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15 </a:t>
            </a:r>
            <a:r>
              <a:rPr lang="en-US" sz="1200" kern="1200" dirty="0">
                <a:solidFill>
                  <a:schemeClr val="tx1"/>
                </a:solidFill>
                <a:effectLst/>
                <a:latin typeface="+mn-lt"/>
                <a:ea typeface="+mn-ea"/>
                <a:cs typeface="+mn-cs"/>
              </a:rPr>
              <a:t>The saying is trustworthy and deserving of full acceptance, that Christ Jesus came into the world to save sinners, of whom I am the foremost.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16 </a:t>
            </a:r>
            <a:r>
              <a:rPr lang="en-US" sz="1200" kern="1200" dirty="0">
                <a:solidFill>
                  <a:schemeClr val="tx1"/>
                </a:solidFill>
                <a:effectLst/>
                <a:latin typeface="+mn-lt"/>
                <a:ea typeface="+mn-ea"/>
                <a:cs typeface="+mn-cs"/>
              </a:rPr>
              <a:t>But I received mercy for this reason, that in me, as the foremost, Jesus Christ might display his perfect patience as an example to those who were to believe in him for eternal life.</a:t>
            </a:r>
          </a:p>
          <a:p>
            <a:endParaRPr lang="en-US" dirty="0"/>
          </a:p>
          <a:p>
            <a:r>
              <a:rPr lang="en-US" b="1" dirty="0">
                <a:sym typeface="Wingdings" panose="05000000000000000000" pitchFamily="2" charset="2"/>
              </a:rPr>
              <a:t> Bullet Points of this</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2138632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2434193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10420805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313051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i="1" kern="1200" dirty="0">
                <a:solidFill>
                  <a:schemeClr val="tx1"/>
                </a:solidFill>
                <a:effectLst/>
                <a:latin typeface="+mn-lt"/>
                <a:ea typeface="+mn-ea"/>
                <a:cs typeface="+mn-cs"/>
              </a:rPr>
              <a:t>1 Timothy 1:12-16</a:t>
            </a:r>
            <a:r>
              <a:rPr lang="en-US" sz="1200" kern="1200" dirty="0">
                <a:solidFill>
                  <a:schemeClr val="tx1"/>
                </a:solidFill>
                <a:effectLst/>
                <a:latin typeface="+mn-lt"/>
                <a:ea typeface="+mn-ea"/>
                <a:cs typeface="+mn-cs"/>
              </a:rPr>
              <a:t> </a:t>
            </a:r>
            <a:r>
              <a:rPr lang="en-US" sz="1200" b="1" kern="1200" baseline="30000" dirty="0">
                <a:solidFill>
                  <a:schemeClr val="tx1"/>
                </a:solidFill>
                <a:effectLst/>
                <a:latin typeface="+mn-lt"/>
                <a:ea typeface="+mn-ea"/>
                <a:cs typeface="+mn-cs"/>
              </a:rPr>
              <a:t>12 </a:t>
            </a:r>
            <a:r>
              <a:rPr lang="en-US" sz="1200" kern="1200" dirty="0">
                <a:solidFill>
                  <a:schemeClr val="tx1"/>
                </a:solidFill>
                <a:effectLst/>
                <a:latin typeface="+mn-lt"/>
                <a:ea typeface="+mn-ea"/>
                <a:cs typeface="+mn-cs"/>
              </a:rPr>
              <a:t>I thank Christ Jesus our Lord, who has strengthened me, because He considered me faithful, putting me into service,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13 </a:t>
            </a:r>
            <a:r>
              <a:rPr lang="en-US" sz="1200" kern="1200" dirty="0">
                <a:solidFill>
                  <a:schemeClr val="tx1"/>
                </a:solidFill>
                <a:effectLst/>
                <a:latin typeface="+mn-lt"/>
                <a:ea typeface="+mn-ea"/>
                <a:cs typeface="+mn-cs"/>
              </a:rPr>
              <a:t>even though I was formerly a </a:t>
            </a:r>
            <a:r>
              <a:rPr lang="en-US" sz="1200" b="1" i="1" kern="1200" dirty="0">
                <a:solidFill>
                  <a:schemeClr val="tx1"/>
                </a:solidFill>
                <a:effectLst/>
                <a:latin typeface="+mn-lt"/>
                <a:ea typeface="+mn-ea"/>
                <a:cs typeface="+mn-cs"/>
              </a:rPr>
              <a:t>blasphemer and a persecutor and a violent aggressor</a:t>
            </a:r>
            <a:r>
              <a:rPr lang="en-US" sz="1200" kern="1200" dirty="0">
                <a:solidFill>
                  <a:schemeClr val="tx1"/>
                </a:solidFill>
                <a:effectLst/>
                <a:latin typeface="+mn-lt"/>
                <a:ea typeface="+mn-ea"/>
                <a:cs typeface="+mn-cs"/>
              </a:rPr>
              <a:t>. Yet I was shown </a:t>
            </a:r>
            <a:r>
              <a:rPr lang="en-US" sz="1200" b="1" i="1" kern="1200" dirty="0">
                <a:solidFill>
                  <a:schemeClr val="tx1"/>
                </a:solidFill>
                <a:effectLst/>
                <a:latin typeface="+mn-lt"/>
                <a:ea typeface="+mn-ea"/>
                <a:cs typeface="+mn-cs"/>
              </a:rPr>
              <a:t>mercy</a:t>
            </a:r>
            <a:r>
              <a:rPr lang="en-US" sz="1200" kern="1200" dirty="0">
                <a:solidFill>
                  <a:schemeClr val="tx1"/>
                </a:solidFill>
                <a:effectLst/>
                <a:latin typeface="+mn-lt"/>
                <a:ea typeface="+mn-ea"/>
                <a:cs typeface="+mn-cs"/>
              </a:rPr>
              <a:t> because I acted ignorantly in unbelief;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14 </a:t>
            </a:r>
            <a:r>
              <a:rPr lang="en-US" sz="1200" kern="1200" dirty="0">
                <a:solidFill>
                  <a:schemeClr val="tx1"/>
                </a:solidFill>
                <a:effectLst/>
                <a:latin typeface="+mn-lt"/>
                <a:ea typeface="+mn-ea"/>
                <a:cs typeface="+mn-cs"/>
              </a:rPr>
              <a:t>and the </a:t>
            </a:r>
            <a:r>
              <a:rPr lang="en-US" sz="1200" b="1" i="1" kern="1200" dirty="0">
                <a:solidFill>
                  <a:schemeClr val="tx1"/>
                </a:solidFill>
                <a:effectLst/>
                <a:latin typeface="+mn-lt"/>
                <a:ea typeface="+mn-ea"/>
                <a:cs typeface="+mn-cs"/>
              </a:rPr>
              <a:t>grace of our Lord was more than abundant</a:t>
            </a:r>
            <a:r>
              <a:rPr lang="en-US" sz="1200" kern="1200" dirty="0">
                <a:solidFill>
                  <a:schemeClr val="tx1"/>
                </a:solidFill>
                <a:effectLst/>
                <a:latin typeface="+mn-lt"/>
                <a:ea typeface="+mn-ea"/>
                <a:cs typeface="+mn-cs"/>
              </a:rPr>
              <a:t>, with the faith and love which are </a:t>
            </a:r>
            <a:r>
              <a:rPr lang="en-US" sz="1200" i="1" kern="1200" dirty="0">
                <a:solidFill>
                  <a:schemeClr val="tx1"/>
                </a:solidFill>
                <a:effectLst/>
                <a:latin typeface="+mn-lt"/>
                <a:ea typeface="+mn-ea"/>
                <a:cs typeface="+mn-cs"/>
              </a:rPr>
              <a:t>found</a:t>
            </a:r>
            <a:r>
              <a:rPr lang="en-US" sz="1200" kern="1200" dirty="0">
                <a:solidFill>
                  <a:schemeClr val="tx1"/>
                </a:solidFill>
                <a:effectLst/>
                <a:latin typeface="+mn-lt"/>
                <a:ea typeface="+mn-ea"/>
                <a:cs typeface="+mn-cs"/>
              </a:rPr>
              <a:t> in Christ Jesus.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15 </a:t>
            </a:r>
            <a:r>
              <a:rPr lang="en-US" sz="1200" kern="1200" dirty="0">
                <a:solidFill>
                  <a:schemeClr val="tx1"/>
                </a:solidFill>
                <a:effectLst/>
                <a:latin typeface="+mn-lt"/>
                <a:ea typeface="+mn-ea"/>
                <a:cs typeface="+mn-cs"/>
              </a:rPr>
              <a:t>It is a trustworthy statement, deserving full acceptance, that Christ Jesus came into the world </a:t>
            </a:r>
            <a:r>
              <a:rPr lang="en-US" sz="1200" b="1" i="1" kern="1200" dirty="0">
                <a:solidFill>
                  <a:schemeClr val="tx1"/>
                </a:solidFill>
                <a:effectLst/>
                <a:latin typeface="+mn-lt"/>
                <a:ea typeface="+mn-ea"/>
                <a:cs typeface="+mn-cs"/>
              </a:rPr>
              <a:t>to save sinners,</a:t>
            </a:r>
            <a:r>
              <a:rPr lang="en-US" sz="1200" kern="1200" dirty="0">
                <a:solidFill>
                  <a:schemeClr val="tx1"/>
                </a:solidFill>
                <a:effectLst/>
                <a:latin typeface="+mn-lt"/>
                <a:ea typeface="+mn-ea"/>
                <a:cs typeface="+mn-cs"/>
              </a:rPr>
              <a:t> among whom </a:t>
            </a:r>
            <a:r>
              <a:rPr lang="en-US" sz="1200" b="1" i="1" kern="1200" dirty="0">
                <a:solidFill>
                  <a:schemeClr val="tx1"/>
                </a:solidFill>
                <a:effectLst/>
                <a:latin typeface="+mn-lt"/>
                <a:ea typeface="+mn-ea"/>
                <a:cs typeface="+mn-cs"/>
              </a:rPr>
              <a:t>I am foremost of all.</a:t>
            </a:r>
            <a:r>
              <a:rPr lang="en-US" sz="1200" kern="1200" dirty="0">
                <a:solidFill>
                  <a:schemeClr val="tx1"/>
                </a:solidFill>
                <a:effectLst/>
                <a:latin typeface="+mn-lt"/>
                <a:ea typeface="+mn-ea"/>
                <a:cs typeface="+mn-cs"/>
              </a:rPr>
              <a:t>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16 </a:t>
            </a:r>
            <a:r>
              <a:rPr lang="en-US" sz="1200" kern="1200" dirty="0">
                <a:solidFill>
                  <a:schemeClr val="tx1"/>
                </a:solidFill>
                <a:effectLst/>
                <a:latin typeface="+mn-lt"/>
                <a:ea typeface="+mn-ea"/>
                <a:cs typeface="+mn-cs"/>
              </a:rPr>
              <a:t>Yet for this reason I found mercy, so that in me as the foremost, Jesus Christ might demonstrate His perfect patience as </a:t>
            </a:r>
            <a:r>
              <a:rPr lang="en-US" sz="1200" b="1" i="1" kern="1200" dirty="0">
                <a:solidFill>
                  <a:schemeClr val="tx1"/>
                </a:solidFill>
                <a:effectLst/>
                <a:latin typeface="+mn-lt"/>
                <a:ea typeface="+mn-ea"/>
                <a:cs typeface="+mn-cs"/>
              </a:rPr>
              <a:t>an example for those who would believe in Him for eternal life.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i="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sym typeface="Wingdings" panose="05000000000000000000" pitchFamily="2" charset="2"/>
              </a:rPr>
              <a:t> Psalm 103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150538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Psalm 103:8-17</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r>
              <a:rPr lang="en-US" sz="1200" b="1" kern="1200" baseline="30000" dirty="0">
                <a:solidFill>
                  <a:schemeClr val="tx1"/>
                </a:solidFill>
                <a:effectLst/>
                <a:latin typeface="+mn-lt"/>
                <a:ea typeface="+mn-ea"/>
                <a:cs typeface="+mn-cs"/>
              </a:rPr>
              <a:t>8 </a:t>
            </a:r>
            <a:r>
              <a:rPr lang="en-US" sz="1200" kern="1200" dirty="0">
                <a:solidFill>
                  <a:schemeClr val="tx1"/>
                </a:solidFill>
                <a:effectLst/>
                <a:latin typeface="+mn-lt"/>
                <a:ea typeface="+mn-ea"/>
                <a:cs typeface="+mn-cs"/>
              </a:rPr>
              <a:t>The Lord is </a:t>
            </a:r>
            <a:r>
              <a:rPr lang="en-US" sz="1200" b="1" kern="1200" dirty="0">
                <a:solidFill>
                  <a:schemeClr val="tx1"/>
                </a:solidFill>
                <a:effectLst/>
                <a:latin typeface="+mn-lt"/>
                <a:ea typeface="+mn-ea"/>
                <a:cs typeface="+mn-cs"/>
              </a:rPr>
              <a:t>compassionate</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gracious</a:t>
            </a:r>
            <a:r>
              <a:rPr lang="en-US" sz="1200" kern="1200" dirty="0">
                <a:solidFill>
                  <a:schemeClr val="tx1"/>
                </a:solidFill>
                <a:effectLst/>
                <a:latin typeface="+mn-lt"/>
                <a:ea typeface="+mn-ea"/>
                <a:cs typeface="+mn-cs"/>
              </a:rPr>
              <a:t>, Slow to anger and </a:t>
            </a:r>
            <a:r>
              <a:rPr lang="en-US" sz="1200" b="1" i="1" kern="1200" dirty="0">
                <a:solidFill>
                  <a:schemeClr val="tx1"/>
                </a:solidFill>
                <a:effectLst/>
                <a:latin typeface="+mn-lt"/>
                <a:ea typeface="+mn-ea"/>
                <a:cs typeface="+mn-cs"/>
              </a:rPr>
              <a:t>abounding in lovingkindness</a:t>
            </a:r>
            <a:r>
              <a:rPr lang="en-US" sz="1200" kern="1200" dirty="0">
                <a:solidFill>
                  <a:schemeClr val="tx1"/>
                </a:solidFill>
                <a:effectLst/>
                <a:latin typeface="+mn-lt"/>
                <a:ea typeface="+mn-ea"/>
                <a:cs typeface="+mn-cs"/>
              </a:rPr>
              <a:t>.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9 </a:t>
            </a:r>
            <a:r>
              <a:rPr lang="en-US" sz="1200" kern="1200" dirty="0">
                <a:solidFill>
                  <a:schemeClr val="tx1"/>
                </a:solidFill>
                <a:effectLst/>
                <a:latin typeface="+mn-lt"/>
                <a:ea typeface="+mn-ea"/>
                <a:cs typeface="+mn-cs"/>
              </a:rPr>
              <a:t>He will not always strive </a:t>
            </a:r>
            <a:r>
              <a:rPr lang="en-US" sz="1200" i="1" kern="1200" dirty="0">
                <a:solidFill>
                  <a:schemeClr val="tx1"/>
                </a:solidFill>
                <a:effectLst/>
                <a:latin typeface="+mn-lt"/>
                <a:ea typeface="+mn-ea"/>
                <a:cs typeface="+mn-cs"/>
              </a:rPr>
              <a:t>with us,</a:t>
            </a:r>
            <a:r>
              <a:rPr lang="en-US" sz="1200" kern="1200" dirty="0">
                <a:solidFill>
                  <a:schemeClr val="tx1"/>
                </a:solidFill>
                <a:effectLst/>
                <a:latin typeface="+mn-lt"/>
                <a:ea typeface="+mn-ea"/>
                <a:cs typeface="+mn-cs"/>
              </a:rPr>
              <a:t> Nor will He keep </a:t>
            </a:r>
            <a:r>
              <a:rPr lang="en-US" sz="1200" i="1" kern="1200" dirty="0">
                <a:solidFill>
                  <a:schemeClr val="tx1"/>
                </a:solidFill>
                <a:effectLst/>
                <a:latin typeface="+mn-lt"/>
                <a:ea typeface="+mn-ea"/>
                <a:cs typeface="+mn-cs"/>
              </a:rPr>
              <a:t>His anger</a:t>
            </a:r>
            <a:r>
              <a:rPr lang="en-US" sz="1200" kern="1200" dirty="0">
                <a:solidFill>
                  <a:schemeClr val="tx1"/>
                </a:solidFill>
                <a:effectLst/>
                <a:latin typeface="+mn-lt"/>
                <a:ea typeface="+mn-ea"/>
                <a:cs typeface="+mn-cs"/>
              </a:rPr>
              <a:t> forever. </a:t>
            </a:r>
            <a:br>
              <a:rPr lang="en-US" sz="1200" kern="1200" dirty="0">
                <a:solidFill>
                  <a:schemeClr val="tx1"/>
                </a:solidFill>
                <a:effectLst/>
                <a:latin typeface="+mn-lt"/>
                <a:ea typeface="+mn-ea"/>
                <a:cs typeface="+mn-cs"/>
              </a:rPr>
            </a:br>
            <a:r>
              <a:rPr lang="en-US" sz="1200" b="1" i="1" kern="1200" baseline="30000" dirty="0">
                <a:solidFill>
                  <a:schemeClr val="tx1"/>
                </a:solidFill>
                <a:effectLst/>
                <a:latin typeface="+mn-lt"/>
                <a:ea typeface="+mn-ea"/>
                <a:cs typeface="+mn-cs"/>
              </a:rPr>
              <a:t>10 </a:t>
            </a:r>
            <a:r>
              <a:rPr lang="en-US" sz="1200" b="1" i="1" kern="1200" dirty="0">
                <a:solidFill>
                  <a:schemeClr val="tx1"/>
                </a:solidFill>
                <a:effectLst/>
                <a:latin typeface="+mn-lt"/>
                <a:ea typeface="+mn-ea"/>
                <a:cs typeface="+mn-cs"/>
              </a:rPr>
              <a:t>He has not dealt with us according to our sins, Nor rewarded us according to our iniquities. </a:t>
            </a:r>
            <a:br>
              <a:rPr lang="en-US" sz="1200" b="0" i="1"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11 </a:t>
            </a:r>
            <a:r>
              <a:rPr lang="en-US" sz="1200" kern="1200" dirty="0">
                <a:solidFill>
                  <a:schemeClr val="tx1"/>
                </a:solidFill>
                <a:effectLst/>
                <a:latin typeface="+mn-lt"/>
                <a:ea typeface="+mn-ea"/>
                <a:cs typeface="+mn-cs"/>
              </a:rPr>
              <a:t>For as high as the heavens are above the earth, So great is His lovingkindness toward those who fear Him.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12 </a:t>
            </a:r>
            <a:r>
              <a:rPr lang="en-US" sz="1200" b="1" kern="1200" dirty="0">
                <a:solidFill>
                  <a:schemeClr val="tx1"/>
                </a:solidFill>
                <a:effectLst/>
                <a:latin typeface="+mn-lt"/>
                <a:ea typeface="+mn-ea"/>
                <a:cs typeface="+mn-cs"/>
              </a:rPr>
              <a:t>As far as the east is from the west, So far has He removed our transgressions from us.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13 </a:t>
            </a:r>
            <a:r>
              <a:rPr lang="en-US" sz="1200" kern="1200" dirty="0">
                <a:solidFill>
                  <a:schemeClr val="tx1"/>
                </a:solidFill>
                <a:effectLst/>
                <a:latin typeface="+mn-lt"/>
                <a:ea typeface="+mn-ea"/>
                <a:cs typeface="+mn-cs"/>
              </a:rPr>
              <a:t>Just as a father has compassion on </a:t>
            </a:r>
            <a:r>
              <a:rPr lang="en-US" sz="1200" i="1" kern="1200" dirty="0">
                <a:solidFill>
                  <a:schemeClr val="tx1"/>
                </a:solidFill>
                <a:effectLst/>
                <a:latin typeface="+mn-lt"/>
                <a:ea typeface="+mn-ea"/>
                <a:cs typeface="+mn-cs"/>
              </a:rPr>
              <a:t>his</a:t>
            </a:r>
            <a:r>
              <a:rPr lang="en-US" sz="1200" kern="1200" dirty="0">
                <a:solidFill>
                  <a:schemeClr val="tx1"/>
                </a:solidFill>
                <a:effectLst/>
                <a:latin typeface="+mn-lt"/>
                <a:ea typeface="+mn-ea"/>
                <a:cs typeface="+mn-cs"/>
              </a:rPr>
              <a:t> children, So the Lord has </a:t>
            </a:r>
            <a:r>
              <a:rPr lang="en-US" sz="1200" b="1" kern="1200" dirty="0">
                <a:solidFill>
                  <a:schemeClr val="tx1"/>
                </a:solidFill>
                <a:effectLst/>
                <a:latin typeface="+mn-lt"/>
                <a:ea typeface="+mn-ea"/>
                <a:cs typeface="+mn-cs"/>
              </a:rPr>
              <a:t>compassion</a:t>
            </a:r>
            <a:r>
              <a:rPr lang="en-US" sz="1200" kern="1200" dirty="0">
                <a:solidFill>
                  <a:schemeClr val="tx1"/>
                </a:solidFill>
                <a:effectLst/>
                <a:latin typeface="+mn-lt"/>
                <a:ea typeface="+mn-ea"/>
                <a:cs typeface="+mn-cs"/>
              </a:rPr>
              <a:t> on those who fear Him.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14 </a:t>
            </a:r>
            <a:r>
              <a:rPr lang="en-US" sz="1200" kern="1200" dirty="0">
                <a:solidFill>
                  <a:schemeClr val="tx1"/>
                </a:solidFill>
                <a:effectLst/>
                <a:latin typeface="+mn-lt"/>
                <a:ea typeface="+mn-ea"/>
                <a:cs typeface="+mn-cs"/>
              </a:rPr>
              <a:t>For He Himself knows our frame; He is mindful that we are </a:t>
            </a:r>
            <a:r>
              <a:rPr lang="en-US" sz="1200" i="1" kern="1200" dirty="0">
                <a:solidFill>
                  <a:schemeClr val="tx1"/>
                </a:solidFill>
                <a:effectLst/>
                <a:latin typeface="+mn-lt"/>
                <a:ea typeface="+mn-ea"/>
                <a:cs typeface="+mn-cs"/>
              </a:rPr>
              <a:t>but</a:t>
            </a:r>
            <a:r>
              <a:rPr lang="en-US" sz="1200" kern="1200" dirty="0">
                <a:solidFill>
                  <a:schemeClr val="tx1"/>
                </a:solidFill>
                <a:effectLst/>
                <a:latin typeface="+mn-lt"/>
                <a:ea typeface="+mn-ea"/>
                <a:cs typeface="+mn-cs"/>
              </a:rPr>
              <a:t> dust.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15 </a:t>
            </a:r>
            <a:r>
              <a:rPr lang="en-US" sz="1200" kern="1200" dirty="0">
                <a:solidFill>
                  <a:schemeClr val="tx1"/>
                </a:solidFill>
                <a:effectLst/>
                <a:latin typeface="+mn-lt"/>
                <a:ea typeface="+mn-ea"/>
                <a:cs typeface="+mn-cs"/>
              </a:rPr>
              <a:t>As for man, his days are like grass; As a flower of the field, so he flourishes.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16 </a:t>
            </a:r>
            <a:r>
              <a:rPr lang="en-US" sz="1200" kern="1200" dirty="0">
                <a:solidFill>
                  <a:schemeClr val="tx1"/>
                </a:solidFill>
                <a:effectLst/>
                <a:latin typeface="+mn-lt"/>
                <a:ea typeface="+mn-ea"/>
                <a:cs typeface="+mn-cs"/>
              </a:rPr>
              <a:t>When the wind has passed over it, it is no more, And its place acknowledges it no longer.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17 </a:t>
            </a:r>
            <a:r>
              <a:rPr lang="en-US" sz="1200" b="1" kern="1200" dirty="0">
                <a:solidFill>
                  <a:schemeClr val="tx1"/>
                </a:solidFill>
                <a:effectLst/>
                <a:latin typeface="+mn-lt"/>
                <a:ea typeface="+mn-ea"/>
                <a:cs typeface="+mn-cs"/>
              </a:rPr>
              <a:t>But the lovingkindness of the Lord is from everlasting to everlasting </a:t>
            </a:r>
            <a:r>
              <a:rPr lang="en-US" sz="1200" kern="1200" dirty="0">
                <a:solidFill>
                  <a:schemeClr val="tx1"/>
                </a:solidFill>
                <a:effectLst/>
                <a:latin typeface="+mn-lt"/>
                <a:ea typeface="+mn-ea"/>
                <a:cs typeface="+mn-cs"/>
              </a:rPr>
              <a:t>on those who fear Him, And His righteousness to children's children,</a:t>
            </a:r>
          </a:p>
          <a:p>
            <a:endParaRPr lang="en-US" dirty="0"/>
          </a:p>
          <a:p>
            <a:r>
              <a:rPr lang="en-US" b="1" dirty="0">
                <a:sym typeface="Wingdings" panose="05000000000000000000" pitchFamily="2" charset="2"/>
              </a:rPr>
              <a:t> God is FAITHFFUL</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686088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God is FAITHFUL – an oft repeated statement, but one also that is exemplified over and over throughout the Bible..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1 Corinthians 1:9 </a:t>
            </a:r>
            <a:r>
              <a:rPr lang="en-US" sz="1200" kern="1200" dirty="0">
                <a:solidFill>
                  <a:schemeClr val="tx1"/>
                </a:solidFill>
                <a:effectLst/>
                <a:latin typeface="+mn-lt"/>
                <a:ea typeface="+mn-ea"/>
                <a:cs typeface="+mn-cs"/>
              </a:rPr>
              <a:t>God is faithful, through whom you were called into fellowship with His Son, Jesus Christ our Lord.</a:t>
            </a:r>
          </a:p>
          <a:p>
            <a:r>
              <a:rPr lang="en-US" sz="1200" b="1" kern="1200" dirty="0">
                <a:solidFill>
                  <a:schemeClr val="tx1"/>
                </a:solidFill>
                <a:effectLst/>
                <a:latin typeface="+mn-lt"/>
                <a:ea typeface="+mn-ea"/>
                <a:cs typeface="+mn-cs"/>
              </a:rPr>
              <a:t>1 Corinthians 10:13 </a:t>
            </a:r>
            <a:r>
              <a:rPr lang="en-US" sz="1200" kern="1200" dirty="0">
                <a:solidFill>
                  <a:schemeClr val="tx1"/>
                </a:solidFill>
                <a:effectLst/>
                <a:latin typeface="+mn-lt"/>
                <a:ea typeface="+mn-ea"/>
                <a:cs typeface="+mn-cs"/>
              </a:rPr>
              <a:t>No temptation has overtaken you but such as is common to man; and God is faithful, who will not allow you to be tempted beyond what you are able, but with the temptation will provide the way of escape also, so that you will be able to endure it.</a:t>
            </a:r>
          </a:p>
          <a:p>
            <a:r>
              <a:rPr lang="en-US" sz="1200" b="1" kern="1200" dirty="0">
                <a:solidFill>
                  <a:schemeClr val="tx1"/>
                </a:solidFill>
                <a:effectLst/>
                <a:latin typeface="+mn-lt"/>
                <a:ea typeface="+mn-ea"/>
                <a:cs typeface="+mn-cs"/>
              </a:rPr>
              <a:t>1 Timothy 1:15 </a:t>
            </a:r>
            <a:r>
              <a:rPr lang="en-US" sz="1200" kern="1200" dirty="0">
                <a:solidFill>
                  <a:schemeClr val="tx1"/>
                </a:solidFill>
                <a:effectLst/>
                <a:latin typeface="+mn-lt"/>
                <a:ea typeface="+mn-ea"/>
                <a:cs typeface="+mn-cs"/>
              </a:rPr>
              <a:t>It is a trustworthy statement, deserving full acceptance, that Christ Jesus came into the world to save sinners, among whom I am foremost </a:t>
            </a:r>
            <a:r>
              <a:rPr lang="en-US" sz="1200" i="1" kern="1200" dirty="0">
                <a:solidFill>
                  <a:schemeClr val="tx1"/>
                </a:solidFill>
                <a:effectLst/>
                <a:latin typeface="+mn-lt"/>
                <a:ea typeface="+mn-ea"/>
                <a:cs typeface="+mn-cs"/>
              </a:rPr>
              <a:t>of all.</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Hebrews 10:23 </a:t>
            </a:r>
            <a:r>
              <a:rPr lang="en-US" sz="1200" kern="1200" dirty="0">
                <a:solidFill>
                  <a:schemeClr val="tx1"/>
                </a:solidFill>
                <a:effectLst/>
                <a:latin typeface="+mn-lt"/>
                <a:ea typeface="+mn-ea"/>
                <a:cs typeface="+mn-cs"/>
              </a:rPr>
              <a:t>Let us hold fast the confession of our hope without wavering, for He who promised is faithful;</a:t>
            </a:r>
          </a:p>
          <a:p>
            <a:r>
              <a:rPr lang="en-US" sz="1200" b="1" kern="1200" dirty="0">
                <a:solidFill>
                  <a:schemeClr val="tx1"/>
                </a:solidFill>
                <a:effectLst/>
                <a:latin typeface="+mn-lt"/>
                <a:ea typeface="+mn-ea"/>
                <a:cs typeface="+mn-cs"/>
              </a:rPr>
              <a:t>Hebrews 11:11 </a:t>
            </a:r>
            <a:r>
              <a:rPr lang="en-US" sz="1200" kern="1200" dirty="0">
                <a:solidFill>
                  <a:schemeClr val="tx1"/>
                </a:solidFill>
                <a:effectLst/>
                <a:latin typeface="+mn-lt"/>
                <a:ea typeface="+mn-ea"/>
                <a:cs typeface="+mn-cs"/>
              </a:rPr>
              <a:t>By faith even Sarah herself received ability to conceive, even beyond the proper time of life, since she considered Him faithful who had promised.</a:t>
            </a:r>
          </a:p>
          <a:p>
            <a:r>
              <a:rPr lang="en-US" sz="1200" b="1" kern="1200" dirty="0">
                <a:solidFill>
                  <a:schemeClr val="tx1"/>
                </a:solidFill>
                <a:effectLst/>
                <a:latin typeface="+mn-lt"/>
                <a:ea typeface="+mn-ea"/>
                <a:cs typeface="+mn-cs"/>
              </a:rPr>
              <a:t>And of course: 1 John 1:9 </a:t>
            </a:r>
            <a:r>
              <a:rPr lang="en-US" sz="1200" kern="1200" dirty="0">
                <a:solidFill>
                  <a:schemeClr val="tx1"/>
                </a:solidFill>
                <a:effectLst/>
                <a:latin typeface="+mn-lt"/>
                <a:ea typeface="+mn-ea"/>
                <a:cs typeface="+mn-cs"/>
              </a:rPr>
              <a:t>If we confess our sins, He is faithful and righteous to forgive us our sins and to cleanse us from all unrighteousness.</a:t>
            </a:r>
          </a:p>
          <a:p>
            <a:r>
              <a:rPr lang="en-US" b="1" dirty="0">
                <a:sym typeface="Wingdings" panose="05000000000000000000" pitchFamily="2" charset="2"/>
              </a:rPr>
              <a:t> IF forgiven, Why don’t I ‘feel like it’ -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2021435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If I am forgiven, why don’t I ‘feel like it’ --  </a:t>
            </a:r>
            <a:endParaRPr lang="en-US" sz="1200" kern="1200" dirty="0">
              <a:solidFill>
                <a:schemeClr val="tx1"/>
              </a:solidFill>
              <a:effectLst/>
              <a:latin typeface="+mn-lt"/>
              <a:ea typeface="+mn-ea"/>
              <a:cs typeface="+mn-cs"/>
            </a:endParaRPr>
          </a:p>
          <a:p>
            <a:r>
              <a:rPr lang="en-US" dirty="0"/>
              <a:t>The old problem of ‘feelings’ as ‘evidence of truth’ – </a:t>
            </a:r>
          </a:p>
          <a:p>
            <a:r>
              <a:rPr lang="en-US" dirty="0"/>
              <a:t>Feelings tell you how you FEEL… </a:t>
            </a:r>
          </a:p>
          <a:p>
            <a:r>
              <a:rPr lang="en-US" dirty="0"/>
              <a:t>Multiple reasons why you may feel that way..  And all could be wrong!</a:t>
            </a:r>
          </a:p>
          <a:p>
            <a:r>
              <a:rPr lang="en-US" b="1" dirty="0">
                <a:sym typeface="Wingdings" panose="05000000000000000000" pitchFamily="2" charset="2"/>
              </a:rPr>
              <a:t> </a:t>
            </a:r>
            <a:r>
              <a:rPr lang="en-US" b="1" dirty="0"/>
              <a:t>Problem with forgiveness – some things it doesn’t do!</a:t>
            </a:r>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1259630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Forgiveness DOESN’T</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Doesn’t Undo ALL consequences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WHILE it does save from wrath / judgment against those sins – many consequences will remain – temporal, relational, financial, social, etc.</a:t>
            </a:r>
          </a:p>
          <a:p>
            <a:r>
              <a:rPr lang="en-US" sz="1200" b="1" kern="1200" dirty="0">
                <a:solidFill>
                  <a:schemeClr val="tx1"/>
                </a:solidFill>
                <a:effectLst/>
                <a:latin typeface="+mn-lt"/>
                <a:ea typeface="+mn-ea"/>
                <a:cs typeface="+mn-cs"/>
              </a:rPr>
              <a:t>Doesn’t remove KNOWLEDGE and MEMORY – either in US or in OTHERS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Paul remembered his SINS…  </a:t>
            </a:r>
          </a:p>
          <a:p>
            <a:r>
              <a:rPr lang="en-US" sz="1200" kern="1200" dirty="0">
                <a:solidFill>
                  <a:schemeClr val="tx1"/>
                </a:solidFill>
                <a:effectLst/>
                <a:latin typeface="+mn-lt"/>
                <a:ea typeface="+mn-ea"/>
                <a:cs typeface="+mn-cs"/>
              </a:rPr>
              <a:t>We NEED such to motivate to NOT do again, to remind how awful sin is.. </a:t>
            </a:r>
          </a:p>
          <a:p>
            <a:r>
              <a:rPr lang="en-US" sz="1200" b="1" i="1" kern="1200" dirty="0">
                <a:solidFill>
                  <a:schemeClr val="tx1"/>
                </a:solidFill>
                <a:effectLst/>
                <a:latin typeface="+mn-lt"/>
                <a:ea typeface="+mn-ea"/>
                <a:cs typeface="+mn-cs"/>
                <a:sym typeface="Wingdings" panose="05000000000000000000" pitchFamily="2" charset="2"/>
              </a:rPr>
              <a:t> God promised, have I done what HE SAID?</a:t>
            </a:r>
            <a:endParaRPr lang="en-US" sz="1200" b="1"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Problem here is two-fold</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Have I done what God asked (</a:t>
            </a:r>
          </a:p>
          <a:p>
            <a:pPr lvl="0"/>
            <a:r>
              <a:rPr lang="en-US" sz="1200" kern="1200" dirty="0">
                <a:solidFill>
                  <a:schemeClr val="tx1"/>
                </a:solidFill>
                <a:effectLst/>
                <a:latin typeface="+mn-lt"/>
                <a:ea typeface="+mn-ea"/>
                <a:cs typeface="+mn-cs"/>
              </a:rPr>
              <a:t>Acts 2:38-39 -  know assuredly (36), repent, baptized - forgiven</a:t>
            </a:r>
          </a:p>
          <a:p>
            <a:pPr lvl="0"/>
            <a:r>
              <a:rPr lang="en-US" sz="1200" kern="1200" dirty="0">
                <a:solidFill>
                  <a:schemeClr val="tx1"/>
                </a:solidFill>
                <a:effectLst/>
                <a:latin typeface="+mn-lt"/>
                <a:ea typeface="+mn-ea"/>
                <a:cs typeface="+mn-cs"/>
              </a:rPr>
              <a:t>Acts 8:20-23; 1John 1:8-10)</a:t>
            </a:r>
          </a:p>
          <a:p>
            <a:r>
              <a:rPr lang="en-US" b="1" i="1" dirty="0">
                <a:sym typeface="Wingdings" panose="05000000000000000000" pitchFamily="2" charset="2"/>
              </a:rPr>
              <a:t> THEN deal with conscience</a:t>
            </a:r>
            <a:endParaRPr lang="en-US" b="1" i="1"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Dealing with conscience –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 great gift from God … part of our moral being.</a:t>
            </a:r>
          </a:p>
          <a:p>
            <a:r>
              <a:rPr lang="en-US" sz="1200" b="0" kern="1200" dirty="0">
                <a:solidFill>
                  <a:schemeClr val="tx1"/>
                </a:solidFill>
                <a:effectLst/>
                <a:latin typeface="+mn-lt"/>
                <a:ea typeface="+mn-ea"/>
                <a:cs typeface="+mn-cs"/>
              </a:rPr>
              <a:t>The ability to sit in judgment upon SELF – </a:t>
            </a:r>
          </a:p>
          <a:p>
            <a:r>
              <a:rPr lang="en-US" sz="1200" b="0" kern="1200" dirty="0">
                <a:solidFill>
                  <a:schemeClr val="tx1"/>
                </a:solidFill>
                <a:effectLst/>
                <a:latin typeface="+mn-lt"/>
                <a:ea typeface="+mn-ea"/>
                <a:cs typeface="+mn-cs"/>
              </a:rPr>
              <a:t>The motivator of most change in our lives…</a:t>
            </a:r>
          </a:p>
          <a:p>
            <a:r>
              <a:rPr lang="en-US" sz="1200" b="0" kern="1200" dirty="0">
                <a:solidFill>
                  <a:schemeClr val="tx1"/>
                </a:solidFill>
                <a:effectLst/>
                <a:latin typeface="+mn-lt"/>
                <a:ea typeface="+mn-ea"/>
                <a:cs typeface="+mn-cs"/>
              </a:rPr>
              <a:t>In Acts 2 --  ‘they were pricked in their heart’ – their conscience declared them GUILTY!</a:t>
            </a:r>
          </a:p>
          <a:p>
            <a:r>
              <a:rPr lang="en-US" sz="1200" b="1" kern="1200" dirty="0">
                <a:solidFill>
                  <a:schemeClr val="tx1"/>
                </a:solidFill>
                <a:effectLst/>
                <a:latin typeface="+mn-lt"/>
                <a:ea typeface="+mn-ea"/>
                <a:cs typeface="+mn-cs"/>
                <a:sym typeface="Wingdings" panose="05000000000000000000" pitchFamily="2" charset="2"/>
              </a:rPr>
              <a:t> HOW Does this work?</a:t>
            </a:r>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Conscience is TRAINED – it sits in judgment ACCORDING to its (my) knowledge. </a:t>
            </a:r>
          </a:p>
          <a:p>
            <a:r>
              <a:rPr lang="en-US" sz="1200" kern="1200" dirty="0">
                <a:solidFill>
                  <a:schemeClr val="tx1"/>
                </a:solidFill>
                <a:effectLst/>
                <a:latin typeface="+mn-lt"/>
                <a:ea typeface="+mn-ea"/>
                <a:cs typeface="+mn-cs"/>
              </a:rPr>
              <a:t>	Some, poorly knowing, excuse what is condemned!</a:t>
            </a:r>
          </a:p>
          <a:p>
            <a:r>
              <a:rPr lang="en-US" sz="1200" kern="1200" dirty="0">
                <a:solidFill>
                  <a:schemeClr val="tx1"/>
                </a:solidFill>
                <a:effectLst/>
                <a:latin typeface="+mn-lt"/>
                <a:ea typeface="+mn-ea"/>
                <a:cs typeface="+mn-cs"/>
              </a:rPr>
              <a:t>	Some, also lacking good knowledge, condemn what is excused.</a:t>
            </a:r>
          </a:p>
          <a:p>
            <a:r>
              <a:rPr lang="en-US" sz="1200" kern="1200" dirty="0">
                <a:solidFill>
                  <a:schemeClr val="tx1"/>
                </a:solidFill>
                <a:effectLst/>
                <a:latin typeface="+mn-lt"/>
                <a:ea typeface="+mn-ea"/>
                <a:cs typeface="+mn-cs"/>
              </a:rPr>
              <a:t>	Here, is condemning in self what has been forgiven.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3/18/2017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3/18/2017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80"/>
            <a:ext cx="8229600" cy="1364633"/>
          </a:xfrm>
        </p:spPr>
        <p:txBody>
          <a:bodyPr/>
          <a:lstStyle/>
          <a:p>
            <a:r>
              <a:rPr lang="en-US" dirty="0"/>
              <a:t>Conscience</a:t>
            </a:r>
          </a:p>
        </p:txBody>
      </p:sp>
      <p:sp>
        <p:nvSpPr>
          <p:cNvPr id="3" name="Content Placeholder 2"/>
          <p:cNvSpPr>
            <a:spLocks noGrp="1"/>
          </p:cNvSpPr>
          <p:nvPr>
            <p:ph idx="1"/>
          </p:nvPr>
        </p:nvSpPr>
        <p:spPr>
          <a:xfrm>
            <a:off x="580768" y="1606378"/>
            <a:ext cx="8397580" cy="5115097"/>
          </a:xfrm>
        </p:spPr>
        <p:txBody>
          <a:bodyPr>
            <a:normAutofit/>
          </a:bodyPr>
          <a:lstStyle/>
          <a:p>
            <a:r>
              <a:rPr lang="en-US" sz="7200" dirty="0"/>
              <a:t> “with knowledge”</a:t>
            </a:r>
          </a:p>
          <a:p>
            <a:r>
              <a:rPr lang="en-US" sz="7200" dirty="0"/>
              <a:t> ‘evil conscience’ </a:t>
            </a:r>
          </a:p>
          <a:p>
            <a:r>
              <a:rPr lang="en-US" sz="7200" dirty="0"/>
              <a:t> ‘over-active’ - </a:t>
            </a:r>
          </a:p>
        </p:txBody>
      </p:sp>
    </p:spTree>
    <p:extLst>
      <p:ext uri="{BB962C8B-B14F-4D97-AF65-F5344CB8AC3E}">
        <p14:creationId xmlns:p14="http://schemas.microsoft.com/office/powerpoint/2010/main" val="271110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a:t>Training our Conscience</a:t>
            </a:r>
          </a:p>
        </p:txBody>
      </p:sp>
      <p:sp>
        <p:nvSpPr>
          <p:cNvPr id="5" name="Content Placeholder 4"/>
          <p:cNvSpPr>
            <a:spLocks noGrp="1"/>
          </p:cNvSpPr>
          <p:nvPr>
            <p:ph idx="1"/>
          </p:nvPr>
        </p:nvSpPr>
        <p:spPr/>
        <p:txBody>
          <a:bodyPr>
            <a:normAutofit/>
          </a:bodyPr>
          <a:lstStyle/>
          <a:p>
            <a:pPr marL="0" indent="0" algn="ctr">
              <a:buNone/>
            </a:pPr>
            <a:r>
              <a:rPr lang="en-US" sz="8000" dirty="0"/>
              <a:t>Know as much about God as possible</a:t>
            </a:r>
          </a:p>
        </p:txBody>
      </p:sp>
    </p:spTree>
    <p:extLst>
      <p:ext uri="{BB962C8B-B14F-4D97-AF65-F5344CB8AC3E}">
        <p14:creationId xmlns:p14="http://schemas.microsoft.com/office/powerpoint/2010/main" val="3860355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a:t>Training our Conscience</a:t>
            </a:r>
          </a:p>
        </p:txBody>
      </p:sp>
      <p:sp>
        <p:nvSpPr>
          <p:cNvPr id="5" name="Content Placeholder 4"/>
          <p:cNvSpPr>
            <a:spLocks noGrp="1"/>
          </p:cNvSpPr>
          <p:nvPr>
            <p:ph idx="1"/>
          </p:nvPr>
        </p:nvSpPr>
        <p:spPr>
          <a:xfrm>
            <a:off x="457200" y="1391478"/>
            <a:ext cx="8229600" cy="5329997"/>
          </a:xfrm>
        </p:spPr>
        <p:txBody>
          <a:bodyPr>
            <a:normAutofit/>
          </a:bodyPr>
          <a:lstStyle/>
          <a:p>
            <a:pPr marL="0" indent="0" algn="ctr">
              <a:buNone/>
            </a:pPr>
            <a:r>
              <a:rPr lang="en-US" sz="8000" dirty="0"/>
              <a:t>Know as much about God’s word as possible</a:t>
            </a:r>
          </a:p>
        </p:txBody>
      </p:sp>
    </p:spTree>
    <p:extLst>
      <p:ext uri="{BB962C8B-B14F-4D97-AF65-F5344CB8AC3E}">
        <p14:creationId xmlns:p14="http://schemas.microsoft.com/office/powerpoint/2010/main" val="3371732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a:t>Training our Conscience</a:t>
            </a:r>
          </a:p>
        </p:txBody>
      </p:sp>
      <p:sp>
        <p:nvSpPr>
          <p:cNvPr id="5" name="Content Placeholder 4"/>
          <p:cNvSpPr>
            <a:spLocks noGrp="1"/>
          </p:cNvSpPr>
          <p:nvPr>
            <p:ph idx="1"/>
          </p:nvPr>
        </p:nvSpPr>
        <p:spPr>
          <a:xfrm>
            <a:off x="457200" y="1391478"/>
            <a:ext cx="8229600" cy="5329997"/>
          </a:xfrm>
        </p:spPr>
        <p:txBody>
          <a:bodyPr>
            <a:normAutofit/>
          </a:bodyPr>
          <a:lstStyle/>
          <a:p>
            <a:pPr marL="0" indent="0" algn="ctr">
              <a:buNone/>
            </a:pPr>
            <a:r>
              <a:rPr lang="en-US" sz="8000" dirty="0"/>
              <a:t>Know as much about Life</a:t>
            </a:r>
          </a:p>
          <a:p>
            <a:pPr marL="0" indent="0" algn="ctr">
              <a:buNone/>
            </a:pPr>
            <a:r>
              <a:rPr lang="en-US" sz="8000" dirty="0"/>
              <a:t>as possible</a:t>
            </a:r>
          </a:p>
        </p:txBody>
      </p:sp>
    </p:spTree>
    <p:extLst>
      <p:ext uri="{BB962C8B-B14F-4D97-AF65-F5344CB8AC3E}">
        <p14:creationId xmlns:p14="http://schemas.microsoft.com/office/powerpoint/2010/main" val="1125244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a:t>God IS faithful</a:t>
            </a:r>
          </a:p>
        </p:txBody>
      </p:sp>
      <p:sp>
        <p:nvSpPr>
          <p:cNvPr id="5" name="Content Placeholder 4"/>
          <p:cNvSpPr>
            <a:spLocks noGrp="1"/>
          </p:cNvSpPr>
          <p:nvPr>
            <p:ph idx="1"/>
          </p:nvPr>
        </p:nvSpPr>
        <p:spPr>
          <a:xfrm>
            <a:off x="187739" y="1486997"/>
            <a:ext cx="8790609" cy="5234478"/>
          </a:xfrm>
        </p:spPr>
        <p:txBody>
          <a:bodyPr>
            <a:normAutofit/>
          </a:bodyPr>
          <a:lstStyle/>
          <a:p>
            <a:pPr marL="0" indent="0" algn="ctr">
              <a:buNone/>
            </a:pPr>
            <a:r>
              <a:rPr lang="en-US" sz="6600" dirty="0"/>
              <a:t>He says what He means</a:t>
            </a:r>
          </a:p>
          <a:p>
            <a:pPr marL="0" indent="0" algn="ctr">
              <a:buNone/>
            </a:pPr>
            <a:r>
              <a:rPr lang="en-US" sz="6600" dirty="0"/>
              <a:t>He means what He says</a:t>
            </a:r>
          </a:p>
          <a:p>
            <a:pPr marL="0" indent="0" algn="ctr">
              <a:buNone/>
            </a:pPr>
            <a:r>
              <a:rPr lang="en-US" sz="6600" b="1" i="1" dirty="0">
                <a:solidFill>
                  <a:srgbClr val="FFFF00"/>
                </a:solidFill>
              </a:rPr>
              <a:t>He does what He says He will do</a:t>
            </a:r>
          </a:p>
        </p:txBody>
      </p:sp>
    </p:spTree>
    <p:extLst>
      <p:ext uri="{BB962C8B-B14F-4D97-AF65-F5344CB8AC3E}">
        <p14:creationId xmlns:p14="http://schemas.microsoft.com/office/powerpoint/2010/main" val="1217722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94320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816382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84852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648510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582268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3948037"/>
          </a:xfrm>
        </p:spPr>
        <p:txBody>
          <a:bodyPr/>
          <a:lstStyle/>
          <a:p>
            <a:r>
              <a:rPr lang="en-US" sz="8000" dirty="0"/>
              <a:t>Christ came to</a:t>
            </a:r>
            <a:br>
              <a:rPr lang="en-US" sz="8000" dirty="0"/>
            </a:br>
            <a:r>
              <a:rPr lang="en-US" sz="8000" dirty="0"/>
              <a:t>save sinners</a:t>
            </a:r>
          </a:p>
        </p:txBody>
      </p:sp>
      <p:sp>
        <p:nvSpPr>
          <p:cNvPr id="3" name="Subtitle 2"/>
          <p:cNvSpPr>
            <a:spLocks noGrp="1"/>
          </p:cNvSpPr>
          <p:nvPr>
            <p:ph type="subTitle" idx="1"/>
          </p:nvPr>
        </p:nvSpPr>
        <p:spPr>
          <a:xfrm>
            <a:off x="0" y="4584879"/>
            <a:ext cx="9144000" cy="2273121"/>
          </a:xfrm>
        </p:spPr>
        <p:txBody>
          <a:bodyPr/>
          <a:lstStyle/>
          <a:p>
            <a:r>
              <a:rPr lang="en-US" dirty="0"/>
              <a:t>1 Timothy 1:12-16</a:t>
            </a:r>
          </a:p>
        </p:txBody>
      </p:sp>
    </p:spTree>
    <p:extLst>
      <p:ext uri="{BB962C8B-B14F-4D97-AF65-F5344CB8AC3E}">
        <p14:creationId xmlns:p14="http://schemas.microsoft.com/office/powerpoint/2010/main" val="4234166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131832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11863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28439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a:t>Paul the sinner</a:t>
            </a:r>
          </a:p>
        </p:txBody>
      </p:sp>
      <p:sp>
        <p:nvSpPr>
          <p:cNvPr id="5" name="Content Placeholder 4"/>
          <p:cNvSpPr>
            <a:spLocks noGrp="1"/>
          </p:cNvSpPr>
          <p:nvPr>
            <p:ph idx="1"/>
          </p:nvPr>
        </p:nvSpPr>
        <p:spPr>
          <a:xfrm>
            <a:off x="991673" y="1287888"/>
            <a:ext cx="7986675" cy="5433588"/>
          </a:xfrm>
        </p:spPr>
        <p:txBody>
          <a:bodyPr/>
          <a:lstStyle/>
          <a:p>
            <a:r>
              <a:rPr lang="en-US" dirty="0"/>
              <a:t> Blasphemer, persecutor</a:t>
            </a:r>
          </a:p>
          <a:p>
            <a:r>
              <a:rPr lang="en-US" dirty="0"/>
              <a:t> Violent aggressor</a:t>
            </a:r>
          </a:p>
          <a:p>
            <a:r>
              <a:rPr lang="en-US" dirty="0"/>
              <a:t> Chief of sinners</a:t>
            </a:r>
          </a:p>
          <a:p>
            <a:r>
              <a:rPr lang="en-US" dirty="0"/>
              <a:t> Mercy / grace</a:t>
            </a:r>
          </a:p>
          <a:p>
            <a:r>
              <a:rPr lang="en-US" dirty="0"/>
              <a:t> Perfect patience</a:t>
            </a:r>
          </a:p>
          <a:p>
            <a:r>
              <a:rPr lang="en-US" dirty="0"/>
              <a:t> our EXAMPLE</a:t>
            </a:r>
          </a:p>
        </p:txBody>
      </p:sp>
    </p:spTree>
    <p:extLst>
      <p:ext uri="{BB962C8B-B14F-4D97-AF65-F5344CB8AC3E}">
        <p14:creationId xmlns:p14="http://schemas.microsoft.com/office/powerpoint/2010/main" val="374817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Psalm 103</a:t>
            </a: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50287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4687909"/>
          </a:xfrm>
        </p:spPr>
        <p:txBody>
          <a:bodyPr/>
          <a:lstStyle/>
          <a:p>
            <a:r>
              <a:rPr lang="en-US" sz="8000" dirty="0"/>
              <a:t>GOD is</a:t>
            </a:r>
            <a:br>
              <a:rPr lang="en-US" sz="8000" dirty="0"/>
            </a:br>
            <a:r>
              <a:rPr lang="en-US" sz="8000" b="1" i="1" dirty="0"/>
              <a:t>faithful</a:t>
            </a:r>
          </a:p>
        </p:txBody>
      </p:sp>
      <p:sp>
        <p:nvSpPr>
          <p:cNvPr id="3" name="Subtitle 2"/>
          <p:cNvSpPr>
            <a:spLocks noGrp="1"/>
          </p:cNvSpPr>
          <p:nvPr>
            <p:ph type="subTitle" idx="1"/>
          </p:nvPr>
        </p:nvSpPr>
        <p:spPr>
          <a:xfrm>
            <a:off x="0" y="4687910"/>
            <a:ext cx="9144000" cy="2170090"/>
          </a:xfrm>
        </p:spPr>
        <p:txBody>
          <a:bodyPr/>
          <a:lstStyle/>
          <a:p>
            <a:r>
              <a:rPr lang="en-US" dirty="0"/>
              <a:t>1Cor. 1:9; 10:13; 1Tim. 1:15</a:t>
            </a:r>
          </a:p>
          <a:p>
            <a:r>
              <a:rPr lang="en-US" dirty="0"/>
              <a:t>Heb. 10:23; 1John 1:9</a:t>
            </a:r>
          </a:p>
        </p:txBody>
      </p:sp>
    </p:spTree>
    <p:extLst>
      <p:ext uri="{BB962C8B-B14F-4D97-AF65-F5344CB8AC3E}">
        <p14:creationId xmlns:p14="http://schemas.microsoft.com/office/powerpoint/2010/main" val="3911923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If I am forgiven, why don’t I ‘feel like it’? </a:t>
            </a:r>
            <a:endParaRPr lang="en-US" sz="115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36945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a:t>Forgiveness DOESN’T</a:t>
            </a:r>
          </a:p>
        </p:txBody>
      </p:sp>
      <p:sp>
        <p:nvSpPr>
          <p:cNvPr id="5" name="Content Placeholder 4"/>
          <p:cNvSpPr>
            <a:spLocks noGrp="1"/>
          </p:cNvSpPr>
          <p:nvPr>
            <p:ph idx="1"/>
          </p:nvPr>
        </p:nvSpPr>
        <p:spPr>
          <a:xfrm>
            <a:off x="566670" y="1391478"/>
            <a:ext cx="8411678" cy="5329997"/>
          </a:xfrm>
        </p:spPr>
        <p:txBody>
          <a:bodyPr>
            <a:normAutofit/>
          </a:bodyPr>
          <a:lstStyle/>
          <a:p>
            <a:r>
              <a:rPr lang="en-US" sz="6600" dirty="0"/>
              <a:t> Remove all consequences</a:t>
            </a:r>
          </a:p>
          <a:p>
            <a:r>
              <a:rPr lang="en-US" sz="6600" dirty="0"/>
              <a:t> Remove knowledge / memory</a:t>
            </a:r>
          </a:p>
        </p:txBody>
      </p:sp>
    </p:spTree>
    <p:extLst>
      <p:ext uri="{BB962C8B-B14F-4D97-AF65-F5344CB8AC3E}">
        <p14:creationId xmlns:p14="http://schemas.microsoft.com/office/powerpoint/2010/main" val="238570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4481848"/>
          </a:xfrm>
        </p:spPr>
        <p:txBody>
          <a:bodyPr/>
          <a:lstStyle/>
          <a:p>
            <a:r>
              <a:rPr lang="en-US" sz="8000" dirty="0"/>
              <a:t>Have I DONE</a:t>
            </a:r>
            <a:br>
              <a:rPr lang="en-US" sz="8000" dirty="0"/>
            </a:br>
            <a:r>
              <a:rPr lang="en-US" sz="8000" dirty="0"/>
              <a:t>what God said?</a:t>
            </a:r>
          </a:p>
        </p:txBody>
      </p:sp>
      <p:sp>
        <p:nvSpPr>
          <p:cNvPr id="3" name="Subtitle 2"/>
          <p:cNvSpPr>
            <a:spLocks noGrp="1"/>
          </p:cNvSpPr>
          <p:nvPr>
            <p:ph type="subTitle" idx="1"/>
          </p:nvPr>
        </p:nvSpPr>
        <p:spPr>
          <a:xfrm>
            <a:off x="0" y="4481849"/>
            <a:ext cx="9144000" cy="2376152"/>
          </a:xfrm>
        </p:spPr>
        <p:txBody>
          <a:bodyPr/>
          <a:lstStyle/>
          <a:p>
            <a:r>
              <a:rPr lang="en-US" dirty="0"/>
              <a:t>Acts 2:38-39; 8:20-23  </a:t>
            </a:r>
          </a:p>
          <a:p>
            <a:r>
              <a:rPr lang="en-US" dirty="0"/>
              <a:t>1John 1:8-10</a:t>
            </a:r>
          </a:p>
        </p:txBody>
      </p:sp>
    </p:spTree>
    <p:extLst>
      <p:ext uri="{BB962C8B-B14F-4D97-AF65-F5344CB8AC3E}">
        <p14:creationId xmlns:p14="http://schemas.microsoft.com/office/powerpoint/2010/main" val="2385707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My Conscience</a:t>
            </a: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3495</TotalTime>
  <Words>1191</Words>
  <Application>Microsoft Office PowerPoint</Application>
  <PresentationFormat>On-screen Show (4:3)</PresentationFormat>
  <Paragraphs>194</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 Black </vt:lpstr>
      <vt:lpstr>PowerPoint Presentation</vt:lpstr>
      <vt:lpstr>Christ came to save sinners</vt:lpstr>
      <vt:lpstr>Paul the sinner</vt:lpstr>
      <vt:lpstr>Psalm 103</vt:lpstr>
      <vt:lpstr>GOD is faithful</vt:lpstr>
      <vt:lpstr>If I am forgiven, why don’t I ‘feel like it’? </vt:lpstr>
      <vt:lpstr>Forgiveness DOESN’T</vt:lpstr>
      <vt:lpstr>Have I DONE what God said?</vt:lpstr>
      <vt:lpstr>My Conscience</vt:lpstr>
      <vt:lpstr>Conscience</vt:lpstr>
      <vt:lpstr>Training our Conscience</vt:lpstr>
      <vt:lpstr>Training our Conscience</vt:lpstr>
      <vt:lpstr>Training our Conscience</vt:lpstr>
      <vt:lpstr>God IS faithful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 DeLong</cp:lastModifiedBy>
  <cp:revision>58</cp:revision>
  <dcterms:created xsi:type="dcterms:W3CDTF">2014-01-26T20:19:07Z</dcterms:created>
  <dcterms:modified xsi:type="dcterms:W3CDTF">2017-03-18T12:55:15Z</dcterms:modified>
</cp:coreProperties>
</file>