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98" r:id="rId2"/>
    <p:sldId id="319" r:id="rId3"/>
    <p:sldId id="320" r:id="rId4"/>
    <p:sldId id="321" r:id="rId5"/>
    <p:sldId id="322" r:id="rId6"/>
    <p:sldId id="323" r:id="rId7"/>
    <p:sldId id="324" r:id="rId8"/>
    <p:sldId id="329" r:id="rId9"/>
    <p:sldId id="331" r:id="rId10"/>
    <p:sldId id="336" r:id="rId11"/>
    <p:sldId id="332" r:id="rId12"/>
    <p:sldId id="337" r:id="rId13"/>
    <p:sldId id="333" r:id="rId14"/>
    <p:sldId id="338" r:id="rId15"/>
    <p:sldId id="334" r:id="rId16"/>
    <p:sldId id="339" r:id="rId17"/>
    <p:sldId id="335" r:id="rId18"/>
    <p:sldId id="346" r:id="rId19"/>
    <p:sldId id="347" r:id="rId20"/>
    <p:sldId id="340" r:id="rId21"/>
    <p:sldId id="342" r:id="rId22"/>
    <p:sldId id="349" r:id="rId23"/>
    <p:sldId id="350" r:id="rId24"/>
    <p:sldId id="348" r:id="rId25"/>
    <p:sldId id="341" r:id="rId26"/>
    <p:sldId id="343" r:id="rId27"/>
    <p:sldId id="344" r:id="rId28"/>
    <p:sldId id="345" r:id="rId29"/>
    <p:sldId id="351" r:id="rId30"/>
    <p:sldId id="325" r:id="rId31"/>
    <p:sldId id="326" r:id="rId32"/>
    <p:sldId id="327" r:id="rId33"/>
    <p:sldId id="328" r:id="rId34"/>
    <p:sldId id="317" r:id="rId35"/>
    <p:sldId id="318" r:id="rId36"/>
    <p:sldId id="309" r:id="rId37"/>
    <p:sldId id="310" r:id="rId38"/>
    <p:sldId id="311" r:id="rId39"/>
    <p:sldId id="29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34" autoAdjust="0"/>
    <p:restoredTop sz="44409" autoAdjust="0"/>
  </p:normalViewPr>
  <p:slideViewPr>
    <p:cSldViewPr snapToGrid="0" snapToObjects="1">
      <p:cViewPr varScale="1">
        <p:scale>
          <a:sx n="38" d="100"/>
          <a:sy n="38" d="100"/>
        </p:scale>
        <p:origin x="327" y="45"/>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9/24/2017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Stories and OUR LIVES</a:t>
            </a:r>
          </a:p>
          <a:p>
            <a:pPr marL="0" indent="0" algn="l">
              <a:buNone/>
            </a:pPr>
            <a:r>
              <a:rPr lang="en-US" sz="1200" dirty="0"/>
              <a:t>Once upon a time</a:t>
            </a:r>
          </a:p>
          <a:p>
            <a:pPr marL="0" indent="0" algn="l">
              <a:buNone/>
            </a:pPr>
            <a:r>
              <a:rPr lang="en-US" sz="1200" dirty="0"/>
              <a:t>Long, Long ago</a:t>
            </a:r>
          </a:p>
          <a:p>
            <a:pPr marL="0" indent="0" algn="l">
              <a:buNone/>
            </a:pPr>
            <a:r>
              <a:rPr lang="en-US" sz="1200" dirty="0"/>
              <a:t>In a land Far </a:t>
            </a:r>
            <a:r>
              <a:rPr lang="en-US" sz="1200" dirty="0" err="1"/>
              <a:t>far</a:t>
            </a:r>
            <a:r>
              <a:rPr lang="en-US" sz="1200" dirty="0"/>
              <a:t> away</a:t>
            </a:r>
          </a:p>
          <a:p>
            <a:pPr marL="0" indent="0" algn="l">
              <a:buNone/>
            </a:pPr>
            <a:r>
              <a:rPr lang="en-US" sz="1200" dirty="0"/>
              <a:t>Lived a …..  </a:t>
            </a:r>
          </a:p>
          <a:p>
            <a:pPr algn="l"/>
            <a:endParaRPr lang="en-US" dirty="0"/>
          </a:p>
          <a:p>
            <a:pPr algn="l"/>
            <a:r>
              <a:rPr lang="en-US" dirty="0">
                <a:sym typeface="Wingdings" panose="05000000000000000000" pitchFamily="2" charset="2"/>
              </a:rPr>
              <a:t> Princes Bride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Exodus 13:14-15 </a:t>
            </a:r>
            <a:r>
              <a:rPr lang="en-US" sz="1200" b="1" kern="1200" baseline="30000" dirty="0">
                <a:solidFill>
                  <a:schemeClr val="tx1"/>
                </a:solidFill>
                <a:effectLst/>
                <a:latin typeface="+mn-lt"/>
                <a:ea typeface="+mn-ea"/>
                <a:cs typeface="+mn-cs"/>
              </a:rPr>
              <a:t>14 </a:t>
            </a:r>
            <a:r>
              <a:rPr lang="en-US" sz="1200" kern="1200" dirty="0">
                <a:solidFill>
                  <a:schemeClr val="tx1"/>
                </a:solidFill>
                <a:effectLst/>
                <a:latin typeface="+mn-lt"/>
                <a:ea typeface="+mn-ea"/>
                <a:cs typeface="+mn-cs"/>
              </a:rPr>
              <a:t>"And it shall be when your son asks you in time to come, saying, 'What is this?' then you shall say to him,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sym typeface="Wingdings" panose="05000000000000000000" pitchFamily="2" charset="2"/>
              </a:rPr>
              <a:t>  </a:t>
            </a:r>
            <a:r>
              <a:rPr lang="en-US" sz="1200" kern="1200" dirty="0">
                <a:solidFill>
                  <a:schemeClr val="tx1"/>
                </a:solidFill>
                <a:effectLst/>
                <a:latin typeface="+mn-lt"/>
                <a:ea typeface="+mn-ea"/>
                <a:cs typeface="+mn-cs"/>
              </a:rPr>
              <a:t> 'With a powerful hand the Lord brought us out of Egypt, from the house of slavery. </a:t>
            </a:r>
            <a:r>
              <a:rPr lang="en-US" sz="1200" b="1" kern="1200" baseline="30000" dirty="0">
                <a:solidFill>
                  <a:schemeClr val="tx1"/>
                </a:solidFill>
                <a:effectLst/>
                <a:latin typeface="+mn-lt"/>
                <a:ea typeface="+mn-ea"/>
                <a:cs typeface="+mn-cs"/>
              </a:rPr>
              <a:t>15 </a:t>
            </a:r>
            <a:r>
              <a:rPr lang="en-US" sz="1200" kern="1200" dirty="0">
                <a:solidFill>
                  <a:schemeClr val="tx1"/>
                </a:solidFill>
                <a:effectLst/>
                <a:latin typeface="+mn-lt"/>
                <a:ea typeface="+mn-ea"/>
                <a:cs typeface="+mn-cs"/>
              </a:rPr>
              <a:t>'It came about, when Pharaoh was stubborn about letting us go, that the Lord killed every firstborn in the land of Egypt, both the firstborn of man and the firstborn of beast. Therefore, I sacrifice to the Lord the males, the first offspring of every womb, but every firstborn of my sons I redeem.’</a:t>
            </a:r>
          </a:p>
          <a:p>
            <a:endParaRPr lang="en-US" dirty="0"/>
          </a:p>
          <a:p>
            <a:r>
              <a:rPr lang="en-US" dirty="0">
                <a:sym typeface="Wingdings" panose="05000000000000000000" pitchFamily="2" charset="2"/>
              </a:rPr>
              <a:t> Moses to 2</a:t>
            </a:r>
            <a:r>
              <a:rPr lang="en-US" baseline="30000" dirty="0">
                <a:sym typeface="Wingdings" panose="05000000000000000000" pitchFamily="2" charset="2"/>
              </a:rPr>
              <a:t>nd</a:t>
            </a:r>
            <a:r>
              <a:rPr lang="en-US" dirty="0">
                <a:sym typeface="Wingdings" panose="05000000000000000000" pitchFamily="2" charset="2"/>
              </a:rPr>
              <a:t> generation – Deut. 4:9</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054110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1" kern="1200" dirty="0">
                <a:solidFill>
                  <a:schemeClr val="tx1"/>
                </a:solidFill>
                <a:effectLst/>
                <a:latin typeface="+mn-lt"/>
                <a:ea typeface="+mn-ea"/>
                <a:cs typeface="+mn-cs"/>
              </a:rPr>
              <a:t>Moses to Second Generation</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Deuteronomy 4:9-10</a:t>
            </a: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9 </a:t>
            </a:r>
            <a:r>
              <a:rPr lang="en-US" sz="1200" kern="1200" dirty="0">
                <a:solidFill>
                  <a:schemeClr val="tx1"/>
                </a:solidFill>
                <a:effectLst/>
                <a:latin typeface="+mn-lt"/>
                <a:ea typeface="+mn-ea"/>
                <a:cs typeface="+mn-cs"/>
              </a:rPr>
              <a:t>"Only give heed to yourself and keep your soul diligently, so that you do not forget the things which your eyes have seen and they do not depart from your heart all the days of your life; but make them known to your sons and your grandsons. </a:t>
            </a:r>
          </a:p>
          <a:p>
            <a:pPr lvl="0"/>
            <a:endParaRPr lang="en-US" sz="1200" b="1" kern="1200" baseline="30000" dirty="0">
              <a:solidFill>
                <a:schemeClr val="tx1"/>
              </a:solidFill>
              <a:effectLst/>
              <a:latin typeface="+mn-lt"/>
              <a:ea typeface="+mn-ea"/>
              <a:cs typeface="+mn-cs"/>
            </a:endParaRPr>
          </a:p>
          <a:p>
            <a:pPr lvl="0"/>
            <a:r>
              <a:rPr lang="en-US" sz="1200" b="1" kern="1200" baseline="30000" dirty="0">
                <a:solidFill>
                  <a:schemeClr val="tx1"/>
                </a:solidFill>
                <a:effectLst/>
                <a:latin typeface="+mn-lt"/>
                <a:ea typeface="+mn-ea"/>
                <a:cs typeface="+mn-cs"/>
                <a:sym typeface="Wingdings" panose="05000000000000000000" pitchFamily="2" charset="2"/>
              </a:rPr>
              <a:t>  </a:t>
            </a:r>
            <a:r>
              <a:rPr lang="en-US" sz="1200" b="1" kern="1200" baseline="30000" dirty="0">
                <a:solidFill>
                  <a:schemeClr val="tx1"/>
                </a:solidFill>
                <a:effectLst/>
                <a:latin typeface="+mn-lt"/>
                <a:ea typeface="+mn-ea"/>
                <a:cs typeface="+mn-cs"/>
              </a:rPr>
              <a:t>10 </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Remember</a:t>
            </a:r>
            <a:r>
              <a:rPr lang="en-US" sz="1200" kern="1200" dirty="0">
                <a:solidFill>
                  <a:schemeClr val="tx1"/>
                </a:solidFill>
                <a:effectLst/>
                <a:latin typeface="+mn-lt"/>
                <a:ea typeface="+mn-ea"/>
                <a:cs typeface="+mn-cs"/>
              </a:rPr>
              <a:t> the day you stood before the Lord your God at Horeb, when the Lord said to me, 'Assemble the people to Me, that I may let them hear My words so they may learn to fear Me all the days they live on the earth, and that they may teach their children.'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1085894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1" kern="1200" dirty="0">
                <a:solidFill>
                  <a:schemeClr val="tx1"/>
                </a:solidFill>
                <a:effectLst/>
                <a:latin typeface="+mn-lt"/>
                <a:ea typeface="+mn-ea"/>
                <a:cs typeface="+mn-cs"/>
              </a:rPr>
              <a:t>Moses to Second Generation</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Deuteronomy 4:9-10</a:t>
            </a: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10 </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Remember</a:t>
            </a:r>
            <a:r>
              <a:rPr lang="en-US" sz="1200" kern="1200" dirty="0">
                <a:solidFill>
                  <a:schemeClr val="tx1"/>
                </a:solidFill>
                <a:effectLst/>
                <a:latin typeface="+mn-lt"/>
                <a:ea typeface="+mn-ea"/>
                <a:cs typeface="+mn-cs"/>
              </a:rPr>
              <a:t> the day you stood before the Lord your God at Horeb, when the Lord said to me, 'Assemble the people to Me, that I may let them hear My words so they may learn to fear Me all the days they live on the earth, and that they may teach their children.’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sym typeface="Wingdings" panose="05000000000000000000" pitchFamily="2" charset="2"/>
              </a:rPr>
              <a:t> Yet again,  Deut. 6:1-2</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1985819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Deuteronomy 6:1-2</a:t>
            </a: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sym typeface="Wingdings" panose="05000000000000000000" pitchFamily="2" charset="2"/>
              </a:rPr>
              <a:t>   </a:t>
            </a:r>
            <a:r>
              <a:rPr lang="en-US" sz="1200" b="1" kern="1200" baseline="30000" dirty="0">
                <a:solidFill>
                  <a:schemeClr val="tx1"/>
                </a:solidFill>
                <a:effectLst/>
                <a:latin typeface="+mn-lt"/>
                <a:ea typeface="+mn-ea"/>
                <a:cs typeface="+mn-cs"/>
              </a:rPr>
              <a:t>2 </a:t>
            </a:r>
            <a:r>
              <a:rPr lang="en-US" sz="1200" kern="1200" dirty="0">
                <a:solidFill>
                  <a:schemeClr val="tx1"/>
                </a:solidFill>
                <a:effectLst/>
                <a:latin typeface="+mn-lt"/>
                <a:ea typeface="+mn-ea"/>
                <a:cs typeface="+mn-cs"/>
              </a:rPr>
              <a:t>so that you and your son and your grandson might fear the Lord your God, to keep all His statutes and His commandments which I command you, all the days of your life, and that your days may be prolonged.</a:t>
            </a:r>
          </a:p>
          <a:p>
            <a:endParaRPr lang="en-US" dirty="0"/>
          </a:p>
          <a:p>
            <a:r>
              <a:rPr lang="en-US" sz="1200" kern="1200" dirty="0">
                <a:solidFill>
                  <a:schemeClr val="tx1"/>
                </a:solidFill>
                <a:effectLst/>
                <a:latin typeface="+mn-lt"/>
                <a:ea typeface="+mn-ea"/>
                <a:cs typeface="+mn-cs"/>
                <a:sym typeface="Wingdings" panose="05000000000000000000" pitchFamily="2" charset="2"/>
              </a:rPr>
              <a:t>   </a:t>
            </a:r>
            <a:r>
              <a:rPr lang="en-US" dirty="0"/>
              <a:t>Again Deut. 6:7-9</a:t>
            </a:r>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612731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Deuteronomy 6:1-2</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2 </a:t>
            </a:r>
            <a:r>
              <a:rPr lang="en-US" sz="1200" kern="1200" dirty="0">
                <a:solidFill>
                  <a:schemeClr val="tx1"/>
                </a:solidFill>
                <a:effectLst/>
                <a:latin typeface="+mn-lt"/>
                <a:ea typeface="+mn-ea"/>
                <a:cs typeface="+mn-cs"/>
              </a:rPr>
              <a:t>so that you and your son and your grandson might fear the Lord your God, to keep all His statutes and His commandments which I command you, all the days of your life, and that your days may be prolonged.</a:t>
            </a:r>
          </a:p>
          <a:p>
            <a:endParaRPr lang="en-US" dirty="0"/>
          </a:p>
          <a:p>
            <a:r>
              <a:rPr lang="en-US" sz="1200" kern="1200" dirty="0">
                <a:solidFill>
                  <a:schemeClr val="tx1"/>
                </a:solidFill>
                <a:effectLst/>
                <a:latin typeface="+mn-lt"/>
                <a:ea typeface="+mn-ea"/>
                <a:cs typeface="+mn-cs"/>
                <a:sym typeface="Wingdings" panose="05000000000000000000" pitchFamily="2" charset="2"/>
              </a:rPr>
              <a:t>   </a:t>
            </a:r>
            <a:r>
              <a:rPr lang="en-US" dirty="0"/>
              <a:t>Again Deut. 6:7-9</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2740517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Deuteronomy 6:7-10</a:t>
            </a: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7 </a:t>
            </a:r>
            <a:r>
              <a:rPr lang="en-US" sz="1200" kern="1200" dirty="0">
                <a:solidFill>
                  <a:schemeClr val="tx1"/>
                </a:solidFill>
                <a:effectLst/>
                <a:latin typeface="+mn-lt"/>
                <a:ea typeface="+mn-ea"/>
                <a:cs typeface="+mn-cs"/>
              </a:rPr>
              <a:t>"You shall teach them diligently to your sons and shall talk of them when you sit in your house and when you walk by the way and when you lie down and when you rise up.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baseline="300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sym typeface="Wingdings" panose="05000000000000000000" pitchFamily="2" charset="2"/>
              </a:rPr>
              <a:t>   </a:t>
            </a: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"You shall bind them as a sign on your hand and they shall be as frontals on your forehead. </a:t>
            </a:r>
            <a:r>
              <a:rPr lang="en-US" sz="1200" b="1" kern="1200" baseline="30000" dirty="0">
                <a:solidFill>
                  <a:schemeClr val="tx1"/>
                </a:solidFill>
                <a:effectLst/>
                <a:latin typeface="+mn-lt"/>
                <a:ea typeface="+mn-ea"/>
                <a:cs typeface="+mn-cs"/>
              </a:rPr>
              <a:t>9 </a:t>
            </a:r>
            <a:r>
              <a:rPr lang="en-US" sz="1200" kern="1200" dirty="0">
                <a:solidFill>
                  <a:schemeClr val="tx1"/>
                </a:solidFill>
                <a:effectLst/>
                <a:latin typeface="+mn-lt"/>
                <a:ea typeface="+mn-ea"/>
                <a:cs typeface="+mn-cs"/>
              </a:rPr>
              <a:t>"You shall write them on the doorposts of your house and on your gates.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baseline="300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1931228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Deuteronomy 6:7-10</a:t>
            </a:r>
            <a:endParaRPr lang="en-US" sz="1200" b="1" kern="1200" baseline="300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"You shall bind them as a sign on your hand and they shall be as frontals on your forehead. </a:t>
            </a:r>
            <a:r>
              <a:rPr lang="en-US" sz="1200" b="1" kern="1200" baseline="30000" dirty="0">
                <a:solidFill>
                  <a:schemeClr val="tx1"/>
                </a:solidFill>
                <a:effectLst/>
                <a:latin typeface="+mn-lt"/>
                <a:ea typeface="+mn-ea"/>
                <a:cs typeface="+mn-cs"/>
              </a:rPr>
              <a:t>9 </a:t>
            </a:r>
            <a:r>
              <a:rPr lang="en-US" sz="1200" kern="1200" dirty="0">
                <a:solidFill>
                  <a:schemeClr val="tx1"/>
                </a:solidFill>
                <a:effectLst/>
                <a:latin typeface="+mn-lt"/>
                <a:ea typeface="+mn-ea"/>
                <a:cs typeface="+mn-cs"/>
              </a:rPr>
              <a:t>"You shall write them on the doorposts of your house and on your gates.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Again – Deut. 11:19-21</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baseline="300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908836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Deuteronomy 11:19-21</a:t>
            </a: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19 </a:t>
            </a:r>
            <a:r>
              <a:rPr lang="en-US" sz="1200" kern="1200" dirty="0">
                <a:solidFill>
                  <a:schemeClr val="tx1"/>
                </a:solidFill>
                <a:effectLst/>
                <a:latin typeface="+mn-lt"/>
                <a:ea typeface="+mn-ea"/>
                <a:cs typeface="+mn-cs"/>
              </a:rPr>
              <a:t>"You shall teach them to your sons, talking of them when you sit in your house and when you walk along the road and when you lie down and when you rise up.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baseline="300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sym typeface="Wingdings" panose="05000000000000000000" pitchFamily="2" charset="2"/>
              </a:rPr>
              <a:t>   </a:t>
            </a:r>
            <a:r>
              <a:rPr lang="en-US" sz="1200" b="1" kern="1200" baseline="30000" dirty="0">
                <a:solidFill>
                  <a:schemeClr val="tx1"/>
                </a:solidFill>
                <a:effectLst/>
                <a:latin typeface="+mn-lt"/>
                <a:ea typeface="+mn-ea"/>
                <a:cs typeface="+mn-cs"/>
              </a:rPr>
              <a:t>20 </a:t>
            </a:r>
            <a:r>
              <a:rPr lang="en-US" sz="1200" kern="1200" dirty="0">
                <a:solidFill>
                  <a:schemeClr val="tx1"/>
                </a:solidFill>
                <a:effectLst/>
                <a:latin typeface="+mn-lt"/>
                <a:ea typeface="+mn-ea"/>
                <a:cs typeface="+mn-cs"/>
              </a:rPr>
              <a:t>"You shall write them on the doorposts of your house and on your gates, </a:t>
            </a:r>
            <a:r>
              <a:rPr lang="en-US" sz="1200" b="1" kern="1200" baseline="30000" dirty="0">
                <a:solidFill>
                  <a:schemeClr val="tx1"/>
                </a:solidFill>
                <a:effectLst/>
                <a:latin typeface="+mn-lt"/>
                <a:ea typeface="+mn-ea"/>
                <a:cs typeface="+mn-cs"/>
              </a:rPr>
              <a:t>21 </a:t>
            </a:r>
            <a:r>
              <a:rPr lang="en-US" sz="1200" kern="1200" dirty="0">
                <a:solidFill>
                  <a:schemeClr val="tx1"/>
                </a:solidFill>
                <a:effectLst/>
                <a:latin typeface="+mn-lt"/>
                <a:ea typeface="+mn-ea"/>
                <a:cs typeface="+mn-cs"/>
              </a:rPr>
              <a:t>so that your days and the days of your sons may be multiplied on the land which the Lord swore to your fathers to give them, as long as the heavens </a:t>
            </a:r>
            <a:r>
              <a:rPr lang="en-US" sz="1200" i="1" kern="1200" dirty="0">
                <a:solidFill>
                  <a:schemeClr val="tx1"/>
                </a:solidFill>
                <a:effectLst/>
                <a:latin typeface="+mn-lt"/>
                <a:ea typeface="+mn-ea"/>
                <a:cs typeface="+mn-cs"/>
              </a:rPr>
              <a:t>remain</a:t>
            </a:r>
            <a:r>
              <a:rPr lang="en-US" sz="1200" kern="1200" dirty="0">
                <a:solidFill>
                  <a:schemeClr val="tx1"/>
                </a:solidFill>
                <a:effectLst/>
                <a:latin typeface="+mn-lt"/>
                <a:ea typeface="+mn-ea"/>
                <a:cs typeface="+mn-cs"/>
              </a:rPr>
              <a:t> above the earth.</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1113177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Deuteronomy 11:19-21</a:t>
            </a:r>
            <a:r>
              <a:rPr lang="en-US" sz="1200" kern="1200" dirty="0">
                <a:solidFill>
                  <a:schemeClr val="tx1"/>
                </a:solidFill>
                <a:effectLst/>
                <a:latin typeface="+mn-lt"/>
                <a:ea typeface="+mn-ea"/>
                <a:cs typeface="+mn-cs"/>
              </a:rPr>
              <a:t> </a:t>
            </a:r>
            <a:r>
              <a:rPr lang="en-US" sz="1200" b="1" kern="1200" baseline="30000" dirty="0">
                <a:solidFill>
                  <a:schemeClr val="tx1"/>
                </a:solidFill>
                <a:effectLst/>
                <a:latin typeface="+mn-lt"/>
                <a:ea typeface="+mn-ea"/>
                <a:cs typeface="+mn-cs"/>
              </a:rPr>
              <a:t>19 </a:t>
            </a:r>
            <a:r>
              <a:rPr lang="en-US" sz="1200" kern="1200" dirty="0">
                <a:solidFill>
                  <a:schemeClr val="tx1"/>
                </a:solidFill>
                <a:effectLst/>
                <a:latin typeface="+mn-lt"/>
                <a:ea typeface="+mn-ea"/>
                <a:cs typeface="+mn-cs"/>
              </a:rPr>
              <a:t>"You shall teach them to your sons, talking of them when you sit in your house and when you walk along the road and when you lie down and when you rise up.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baseline="300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20 </a:t>
            </a:r>
            <a:r>
              <a:rPr lang="en-US" sz="1200" kern="1200" dirty="0">
                <a:solidFill>
                  <a:schemeClr val="tx1"/>
                </a:solidFill>
                <a:effectLst/>
                <a:latin typeface="+mn-lt"/>
                <a:ea typeface="+mn-ea"/>
                <a:cs typeface="+mn-cs"/>
              </a:rPr>
              <a:t>"You shall write them on the doorposts of your house and on your gates, </a:t>
            </a:r>
            <a:r>
              <a:rPr lang="en-US" sz="1200" b="1" kern="1200" baseline="30000" dirty="0">
                <a:solidFill>
                  <a:schemeClr val="tx1"/>
                </a:solidFill>
                <a:effectLst/>
                <a:latin typeface="+mn-lt"/>
                <a:ea typeface="+mn-ea"/>
                <a:cs typeface="+mn-cs"/>
              </a:rPr>
              <a:t>21 </a:t>
            </a:r>
            <a:r>
              <a:rPr lang="en-US" sz="1200" kern="1200" dirty="0">
                <a:solidFill>
                  <a:schemeClr val="tx1"/>
                </a:solidFill>
                <a:effectLst/>
                <a:latin typeface="+mn-lt"/>
                <a:ea typeface="+mn-ea"/>
                <a:cs typeface="+mn-cs"/>
              </a:rPr>
              <a:t>so that your days and the days of your sons may be multiplied on the land which the Lord swore to your fathers to give them, as long as the heavens </a:t>
            </a:r>
            <a:r>
              <a:rPr lang="en-US" sz="1200" i="1" kern="1200" dirty="0">
                <a:solidFill>
                  <a:schemeClr val="tx1"/>
                </a:solidFill>
                <a:effectLst/>
                <a:latin typeface="+mn-lt"/>
                <a:ea typeface="+mn-ea"/>
                <a:cs typeface="+mn-cs"/>
              </a:rPr>
              <a:t>remain</a:t>
            </a:r>
            <a:r>
              <a:rPr lang="en-US" sz="1200" kern="1200" dirty="0">
                <a:solidFill>
                  <a:schemeClr val="tx1"/>
                </a:solidFill>
                <a:effectLst/>
                <a:latin typeface="+mn-lt"/>
                <a:ea typeface="+mn-ea"/>
                <a:cs typeface="+mn-cs"/>
              </a:rPr>
              <a:t> above the earth.</a:t>
            </a:r>
          </a:p>
          <a:p>
            <a:endParaRPr lang="en-US" dirty="0"/>
          </a:p>
          <a:p>
            <a:r>
              <a:rPr lang="en-US" dirty="0">
                <a:sym typeface="Wingdings" panose="05000000000000000000" pitchFamily="2" charset="2"/>
              </a:rPr>
              <a:t>  </a:t>
            </a:r>
            <a:r>
              <a:rPr lang="en-US" dirty="0"/>
              <a:t>Proverbs!</a:t>
            </a:r>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2537067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rtl="0"/>
            <a:r>
              <a:rPr lang="en-US" sz="1200" dirty="0"/>
              <a:t>	</a:t>
            </a:r>
            <a:r>
              <a:rPr lang="en-US" sz="1200" b="1" dirty="0" err="1"/>
              <a:t>Pr</a:t>
            </a:r>
            <a:r>
              <a:rPr lang="en-US" sz="1200" b="1" dirty="0"/>
              <a:t> 1:1 	The proverbs of Solomon the son of David, king of Israel:</a:t>
            </a:r>
          </a:p>
          <a:p>
            <a:pPr rtl="0"/>
            <a:r>
              <a:rPr lang="en-US" sz="1200" dirty="0"/>
              <a:t>	</a:t>
            </a:r>
          </a:p>
          <a:p>
            <a:pPr rtl="0"/>
            <a:endParaRPr lang="en-US" sz="1200" b="1" dirty="0"/>
          </a:p>
          <a:p>
            <a:pPr rtl="0"/>
            <a:r>
              <a:rPr lang="en-US" sz="1200" b="1" dirty="0">
                <a:sym typeface="Wingdings" panose="05000000000000000000" pitchFamily="2" charset="2"/>
              </a:rPr>
              <a:t>  </a:t>
            </a:r>
            <a:r>
              <a:rPr lang="en-US" sz="1200" b="1" dirty="0"/>
              <a:t>2 	To know wisdom and instruction,</a:t>
            </a:r>
          </a:p>
          <a:p>
            <a:pPr rtl="0"/>
            <a:r>
              <a:rPr lang="en-US" sz="1200" dirty="0"/>
              <a:t>To discern the sayings of understanding,</a:t>
            </a:r>
          </a:p>
          <a:p>
            <a:pPr rtl="0"/>
            <a:r>
              <a:rPr lang="en-US" sz="1200" dirty="0"/>
              <a:t>	</a:t>
            </a:r>
            <a:r>
              <a:rPr lang="en-US" sz="1200" b="1" dirty="0"/>
              <a:t>3 	To receive instruction in wise behavior,</a:t>
            </a:r>
          </a:p>
          <a:p>
            <a:pPr rtl="0"/>
            <a:r>
              <a:rPr lang="en-US" sz="1200" dirty="0"/>
              <a:t>Righteousness, justice and equity;</a:t>
            </a:r>
          </a:p>
          <a:p>
            <a:pPr rtl="0"/>
            <a:r>
              <a:rPr lang="en-US" sz="1200" dirty="0"/>
              <a:t>	</a:t>
            </a:r>
            <a:r>
              <a:rPr lang="en-US" sz="1200" b="1" dirty="0"/>
              <a:t>4 	To give prudence to the naive,</a:t>
            </a:r>
          </a:p>
          <a:p>
            <a:pPr rtl="0"/>
            <a:r>
              <a:rPr lang="en-US" sz="1200" dirty="0"/>
              <a:t>To the youth knowledge and discretion,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81188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Princes Bride</a:t>
            </a:r>
          </a:p>
          <a:p>
            <a:r>
              <a:rPr lang="en-US" dirty="0">
                <a:sym typeface="Wingdings" panose="05000000000000000000" pitchFamily="2" charset="2"/>
              </a:rPr>
              <a:t> Harry Potter</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1225792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rtl="0"/>
            <a:r>
              <a:rPr lang="en-US" sz="1200" b="1" dirty="0" err="1"/>
              <a:t>Pr</a:t>
            </a:r>
            <a:r>
              <a:rPr lang="en-US" sz="1200" b="1" dirty="0"/>
              <a:t> 1:1 	The proverbs of Solomon the son of David, king of Israel:</a:t>
            </a:r>
          </a:p>
          <a:p>
            <a:pPr rtl="0"/>
            <a:r>
              <a:rPr lang="en-US" sz="1200" b="1" dirty="0"/>
              <a:t>2 	To know wisdom and instruction, </a:t>
            </a:r>
            <a:r>
              <a:rPr lang="en-US" sz="1200" dirty="0"/>
              <a:t>To discern the sayings of understanding,</a:t>
            </a:r>
          </a:p>
          <a:p>
            <a:pPr rtl="0"/>
            <a:r>
              <a:rPr lang="en-US" sz="1200" b="1" dirty="0"/>
              <a:t>3 	To receive instruction in wise behavior, </a:t>
            </a:r>
            <a:r>
              <a:rPr lang="en-US" sz="1200" dirty="0"/>
              <a:t>Righteousness, justice and equity;</a:t>
            </a:r>
          </a:p>
          <a:p>
            <a:pPr rtl="0"/>
            <a:r>
              <a:rPr lang="en-US" sz="1200" b="1" dirty="0"/>
              <a:t>4 	To give prudence to the naive, </a:t>
            </a:r>
            <a:r>
              <a:rPr lang="en-US" sz="1200" dirty="0"/>
              <a:t>To the youth knowledge and discretion,</a:t>
            </a:r>
          </a:p>
          <a:p>
            <a:endParaRPr lang="en-US" dirty="0"/>
          </a:p>
          <a:p>
            <a:endParaRPr lang="en-US" dirty="0"/>
          </a:p>
          <a:p>
            <a:r>
              <a:rPr lang="en-US" dirty="0">
                <a:sym typeface="Wingdings" panose="05000000000000000000" pitchFamily="2" charset="2"/>
              </a:rPr>
              <a:t>  Many generations later in Psalms  (78:4-8)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6394197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Psalms 78:4-8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4 </a:t>
            </a:r>
            <a:r>
              <a:rPr lang="en-US" sz="1200" kern="1200" dirty="0">
                <a:solidFill>
                  <a:schemeClr val="tx1"/>
                </a:solidFill>
                <a:effectLst/>
                <a:latin typeface="+mn-lt"/>
                <a:ea typeface="+mn-ea"/>
                <a:cs typeface="+mn-cs"/>
              </a:rPr>
              <a:t>We will not conceal them from their children, But tell to the generation to come the praises of the Lord, And His strength and His wondrous works that He has done.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en-US" sz="1200" b="1" kern="1200" baseline="30000" dirty="0">
                <a:solidFill>
                  <a:schemeClr val="tx1"/>
                </a:solidFill>
                <a:effectLst/>
                <a:latin typeface="+mn-lt"/>
                <a:ea typeface="+mn-ea"/>
                <a:cs typeface="+mn-cs"/>
              </a:rPr>
              <a:t>5 </a:t>
            </a:r>
            <a:r>
              <a:rPr lang="en-US" sz="1200" kern="1200" dirty="0">
                <a:solidFill>
                  <a:schemeClr val="tx1"/>
                </a:solidFill>
                <a:effectLst/>
                <a:latin typeface="+mn-lt"/>
                <a:ea typeface="+mn-ea"/>
                <a:cs typeface="+mn-cs"/>
              </a:rPr>
              <a:t>For He established a testimony in Jacob And appointed a law in Israel, Which He commanded our fathers That they should teach them to their children,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endParaRPr lang="en-US" sz="120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6 </a:t>
            </a:r>
            <a:r>
              <a:rPr lang="en-US" sz="1200" kern="1200" dirty="0">
                <a:solidFill>
                  <a:schemeClr val="tx1"/>
                </a:solidFill>
                <a:effectLst/>
                <a:latin typeface="+mn-lt"/>
                <a:ea typeface="+mn-ea"/>
                <a:cs typeface="+mn-cs"/>
              </a:rPr>
              <a:t>That the generation to come might know, </a:t>
            </a:r>
            <a:r>
              <a:rPr lang="en-US" sz="1200" i="1" kern="1200" dirty="0">
                <a:solidFill>
                  <a:schemeClr val="tx1"/>
                </a:solidFill>
                <a:effectLst/>
                <a:latin typeface="+mn-lt"/>
                <a:ea typeface="+mn-ea"/>
                <a:cs typeface="+mn-cs"/>
              </a:rPr>
              <a:t>even</a:t>
            </a:r>
            <a:r>
              <a:rPr lang="en-US" sz="1200" kern="1200" dirty="0">
                <a:solidFill>
                  <a:schemeClr val="tx1"/>
                </a:solidFill>
                <a:effectLst/>
                <a:latin typeface="+mn-lt"/>
                <a:ea typeface="+mn-ea"/>
                <a:cs typeface="+mn-cs"/>
              </a:rPr>
              <a:t> the children </a:t>
            </a:r>
            <a:r>
              <a:rPr lang="en-US" sz="1200" i="1" kern="1200" dirty="0">
                <a:solidFill>
                  <a:schemeClr val="tx1"/>
                </a:solidFill>
                <a:effectLst/>
                <a:latin typeface="+mn-lt"/>
                <a:ea typeface="+mn-ea"/>
                <a:cs typeface="+mn-cs"/>
              </a:rPr>
              <a:t>yet</a:t>
            </a:r>
            <a:r>
              <a:rPr lang="en-US" sz="1200" kern="1200" dirty="0">
                <a:solidFill>
                  <a:schemeClr val="tx1"/>
                </a:solidFill>
                <a:effectLst/>
                <a:latin typeface="+mn-lt"/>
                <a:ea typeface="+mn-ea"/>
                <a:cs typeface="+mn-cs"/>
              </a:rPr>
              <a:t> to be born, </a:t>
            </a:r>
            <a:r>
              <a:rPr lang="en-US" sz="1200" i="1" kern="1200" dirty="0">
                <a:solidFill>
                  <a:schemeClr val="tx1"/>
                </a:solidFill>
                <a:effectLst/>
                <a:latin typeface="+mn-lt"/>
                <a:ea typeface="+mn-ea"/>
                <a:cs typeface="+mn-cs"/>
              </a:rPr>
              <a:t>That</a:t>
            </a:r>
            <a:r>
              <a:rPr lang="en-US" sz="1200" kern="1200" dirty="0">
                <a:solidFill>
                  <a:schemeClr val="tx1"/>
                </a:solidFill>
                <a:effectLst/>
                <a:latin typeface="+mn-lt"/>
                <a:ea typeface="+mn-ea"/>
                <a:cs typeface="+mn-cs"/>
              </a:rPr>
              <a:t> they may arise and tell </a:t>
            </a:r>
            <a:r>
              <a:rPr lang="en-US" sz="1200" i="1" kern="1200" dirty="0">
                <a:solidFill>
                  <a:schemeClr val="tx1"/>
                </a:solidFill>
                <a:effectLst/>
                <a:latin typeface="+mn-lt"/>
                <a:ea typeface="+mn-ea"/>
                <a:cs typeface="+mn-cs"/>
              </a:rPr>
              <a:t>them</a:t>
            </a:r>
            <a:r>
              <a:rPr lang="en-US" sz="1200" kern="1200" dirty="0">
                <a:solidFill>
                  <a:schemeClr val="tx1"/>
                </a:solidFill>
                <a:effectLst/>
                <a:latin typeface="+mn-lt"/>
                <a:ea typeface="+mn-ea"/>
                <a:cs typeface="+mn-cs"/>
              </a:rPr>
              <a:t> to their children,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7 </a:t>
            </a:r>
            <a:r>
              <a:rPr lang="en-US" sz="1200" kern="1200" dirty="0">
                <a:solidFill>
                  <a:schemeClr val="tx1"/>
                </a:solidFill>
                <a:effectLst/>
                <a:latin typeface="+mn-lt"/>
                <a:ea typeface="+mn-ea"/>
                <a:cs typeface="+mn-cs"/>
              </a:rPr>
              <a:t>That they should put their confidence in God And not forget the works of God, But keep His commandments,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And not be like their fathers, A stubborn and rebellious generation, A generation that did not prepare its heart And whose spirit was not faithful to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2659228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Psalms 78:4-8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5 </a:t>
            </a:r>
            <a:r>
              <a:rPr lang="en-US" sz="1200" kern="1200" dirty="0">
                <a:solidFill>
                  <a:schemeClr val="tx1"/>
                </a:solidFill>
                <a:effectLst/>
                <a:latin typeface="+mn-lt"/>
                <a:ea typeface="+mn-ea"/>
                <a:cs typeface="+mn-cs"/>
              </a:rPr>
              <a:t>For He established a testimony in Jacob And appointed a law in Israel, Which He commanded our fathers That they should teach them to their children,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sym typeface="Wingdings" panose="05000000000000000000" pitchFamily="2" charset="2"/>
              </a:rPr>
              <a:t>    </a:t>
            </a:r>
            <a:r>
              <a:rPr lang="en-US" sz="1200" b="1" kern="1200" baseline="30000" dirty="0">
                <a:solidFill>
                  <a:schemeClr val="tx1"/>
                </a:solidFill>
                <a:effectLst/>
                <a:latin typeface="+mn-lt"/>
                <a:ea typeface="+mn-ea"/>
                <a:cs typeface="+mn-cs"/>
              </a:rPr>
              <a:t>6 </a:t>
            </a:r>
            <a:r>
              <a:rPr lang="en-US" sz="1200" kern="1200" dirty="0">
                <a:solidFill>
                  <a:schemeClr val="tx1"/>
                </a:solidFill>
                <a:effectLst/>
                <a:latin typeface="+mn-lt"/>
                <a:ea typeface="+mn-ea"/>
                <a:cs typeface="+mn-cs"/>
              </a:rPr>
              <a:t>That the generation to come might know, </a:t>
            </a:r>
            <a:r>
              <a:rPr lang="en-US" sz="1200" i="1" kern="1200" dirty="0">
                <a:solidFill>
                  <a:schemeClr val="tx1"/>
                </a:solidFill>
                <a:effectLst/>
                <a:latin typeface="+mn-lt"/>
                <a:ea typeface="+mn-ea"/>
                <a:cs typeface="+mn-cs"/>
              </a:rPr>
              <a:t>even</a:t>
            </a:r>
            <a:r>
              <a:rPr lang="en-US" sz="1200" kern="1200" dirty="0">
                <a:solidFill>
                  <a:schemeClr val="tx1"/>
                </a:solidFill>
                <a:effectLst/>
                <a:latin typeface="+mn-lt"/>
                <a:ea typeface="+mn-ea"/>
                <a:cs typeface="+mn-cs"/>
              </a:rPr>
              <a:t> the children </a:t>
            </a:r>
            <a:r>
              <a:rPr lang="en-US" sz="1200" i="1" kern="1200" dirty="0">
                <a:solidFill>
                  <a:schemeClr val="tx1"/>
                </a:solidFill>
                <a:effectLst/>
                <a:latin typeface="+mn-lt"/>
                <a:ea typeface="+mn-ea"/>
                <a:cs typeface="+mn-cs"/>
              </a:rPr>
              <a:t>yet</a:t>
            </a:r>
            <a:r>
              <a:rPr lang="en-US" sz="1200" kern="1200" dirty="0">
                <a:solidFill>
                  <a:schemeClr val="tx1"/>
                </a:solidFill>
                <a:effectLst/>
                <a:latin typeface="+mn-lt"/>
                <a:ea typeface="+mn-ea"/>
                <a:cs typeface="+mn-cs"/>
              </a:rPr>
              <a:t> to be born, </a:t>
            </a:r>
            <a:r>
              <a:rPr lang="en-US" sz="1200" i="1" kern="1200" dirty="0">
                <a:solidFill>
                  <a:schemeClr val="tx1"/>
                </a:solidFill>
                <a:effectLst/>
                <a:latin typeface="+mn-lt"/>
                <a:ea typeface="+mn-ea"/>
                <a:cs typeface="+mn-cs"/>
              </a:rPr>
              <a:t>That</a:t>
            </a:r>
            <a:r>
              <a:rPr lang="en-US" sz="1200" kern="1200" dirty="0">
                <a:solidFill>
                  <a:schemeClr val="tx1"/>
                </a:solidFill>
                <a:effectLst/>
                <a:latin typeface="+mn-lt"/>
                <a:ea typeface="+mn-ea"/>
                <a:cs typeface="+mn-cs"/>
              </a:rPr>
              <a:t> they may arise and tell </a:t>
            </a:r>
            <a:r>
              <a:rPr lang="en-US" sz="1200" i="1" kern="1200" dirty="0">
                <a:solidFill>
                  <a:schemeClr val="tx1"/>
                </a:solidFill>
                <a:effectLst/>
                <a:latin typeface="+mn-lt"/>
                <a:ea typeface="+mn-ea"/>
                <a:cs typeface="+mn-cs"/>
              </a:rPr>
              <a:t>them</a:t>
            </a:r>
            <a:r>
              <a:rPr lang="en-US" sz="1200" kern="1200" dirty="0">
                <a:solidFill>
                  <a:schemeClr val="tx1"/>
                </a:solidFill>
                <a:effectLst/>
                <a:latin typeface="+mn-lt"/>
                <a:ea typeface="+mn-ea"/>
                <a:cs typeface="+mn-cs"/>
              </a:rPr>
              <a:t> to their children,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7 </a:t>
            </a:r>
            <a:r>
              <a:rPr lang="en-US" sz="1200" kern="1200" dirty="0">
                <a:solidFill>
                  <a:schemeClr val="tx1"/>
                </a:solidFill>
                <a:effectLst/>
                <a:latin typeface="+mn-lt"/>
                <a:ea typeface="+mn-ea"/>
                <a:cs typeface="+mn-cs"/>
              </a:rPr>
              <a:t>That they should put their confidence in God And not forget the works of God, But keep His commandments,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And not be like their fathers, A stubborn and rebellious generation, A generation that did not prepare its heart And whose spirit was not faithful to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2373991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Psalms 78:4-8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6 </a:t>
            </a:r>
            <a:r>
              <a:rPr lang="en-US" sz="1200" kern="1200" dirty="0">
                <a:solidFill>
                  <a:schemeClr val="tx1"/>
                </a:solidFill>
                <a:effectLst/>
                <a:latin typeface="+mn-lt"/>
                <a:ea typeface="+mn-ea"/>
                <a:cs typeface="+mn-cs"/>
              </a:rPr>
              <a:t>That the generation to come might know, </a:t>
            </a:r>
            <a:r>
              <a:rPr lang="en-US" sz="1200" i="1" kern="1200" dirty="0">
                <a:solidFill>
                  <a:schemeClr val="tx1"/>
                </a:solidFill>
                <a:effectLst/>
                <a:latin typeface="+mn-lt"/>
                <a:ea typeface="+mn-ea"/>
                <a:cs typeface="+mn-cs"/>
              </a:rPr>
              <a:t>even</a:t>
            </a:r>
            <a:r>
              <a:rPr lang="en-US" sz="1200" kern="1200" dirty="0">
                <a:solidFill>
                  <a:schemeClr val="tx1"/>
                </a:solidFill>
                <a:effectLst/>
                <a:latin typeface="+mn-lt"/>
                <a:ea typeface="+mn-ea"/>
                <a:cs typeface="+mn-cs"/>
              </a:rPr>
              <a:t> the children </a:t>
            </a:r>
            <a:r>
              <a:rPr lang="en-US" sz="1200" i="1" kern="1200" dirty="0">
                <a:solidFill>
                  <a:schemeClr val="tx1"/>
                </a:solidFill>
                <a:effectLst/>
                <a:latin typeface="+mn-lt"/>
                <a:ea typeface="+mn-ea"/>
                <a:cs typeface="+mn-cs"/>
              </a:rPr>
              <a:t>yet</a:t>
            </a:r>
            <a:r>
              <a:rPr lang="en-US" sz="1200" kern="1200" dirty="0">
                <a:solidFill>
                  <a:schemeClr val="tx1"/>
                </a:solidFill>
                <a:effectLst/>
                <a:latin typeface="+mn-lt"/>
                <a:ea typeface="+mn-ea"/>
                <a:cs typeface="+mn-cs"/>
              </a:rPr>
              <a:t> to be born, </a:t>
            </a:r>
            <a:r>
              <a:rPr lang="en-US" sz="1200" i="1" kern="1200" dirty="0">
                <a:solidFill>
                  <a:schemeClr val="tx1"/>
                </a:solidFill>
                <a:effectLst/>
                <a:latin typeface="+mn-lt"/>
                <a:ea typeface="+mn-ea"/>
                <a:cs typeface="+mn-cs"/>
              </a:rPr>
              <a:t>That</a:t>
            </a:r>
            <a:r>
              <a:rPr lang="en-US" sz="1200" kern="1200" dirty="0">
                <a:solidFill>
                  <a:schemeClr val="tx1"/>
                </a:solidFill>
                <a:effectLst/>
                <a:latin typeface="+mn-lt"/>
                <a:ea typeface="+mn-ea"/>
                <a:cs typeface="+mn-cs"/>
              </a:rPr>
              <a:t> they may arise and tell </a:t>
            </a:r>
            <a:r>
              <a:rPr lang="en-US" sz="1200" i="1" kern="1200" dirty="0">
                <a:solidFill>
                  <a:schemeClr val="tx1"/>
                </a:solidFill>
                <a:effectLst/>
                <a:latin typeface="+mn-lt"/>
                <a:ea typeface="+mn-ea"/>
                <a:cs typeface="+mn-cs"/>
              </a:rPr>
              <a:t>them</a:t>
            </a:r>
            <a:r>
              <a:rPr lang="en-US" sz="1200" kern="1200" dirty="0">
                <a:solidFill>
                  <a:schemeClr val="tx1"/>
                </a:solidFill>
                <a:effectLst/>
                <a:latin typeface="+mn-lt"/>
                <a:ea typeface="+mn-ea"/>
                <a:cs typeface="+mn-cs"/>
              </a:rPr>
              <a:t> to their children,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sym typeface="Wingdings" panose="05000000000000000000" pitchFamily="2" charset="2"/>
              </a:rPr>
              <a:t>    </a:t>
            </a:r>
            <a:r>
              <a:rPr lang="en-US" sz="1200" b="1" kern="1200" baseline="30000" dirty="0">
                <a:solidFill>
                  <a:schemeClr val="tx1"/>
                </a:solidFill>
                <a:effectLst/>
                <a:latin typeface="+mn-lt"/>
                <a:ea typeface="+mn-ea"/>
                <a:cs typeface="+mn-cs"/>
              </a:rPr>
              <a:t>7 </a:t>
            </a:r>
            <a:r>
              <a:rPr lang="en-US" sz="1200" kern="1200" dirty="0">
                <a:solidFill>
                  <a:schemeClr val="tx1"/>
                </a:solidFill>
                <a:effectLst/>
                <a:latin typeface="+mn-lt"/>
                <a:ea typeface="+mn-ea"/>
                <a:cs typeface="+mn-cs"/>
              </a:rPr>
              <a:t>That they should put their confidence in God And not forget the works of God, But keep His commandments,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And not be like their fathers, A stubborn and rebellious generation, A generation that did not prepare its heart And whose spirit was not faithful to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4094024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Psalms 78:4-8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7 </a:t>
            </a:r>
            <a:r>
              <a:rPr lang="en-US" sz="1200" kern="1200" dirty="0">
                <a:solidFill>
                  <a:schemeClr val="tx1"/>
                </a:solidFill>
                <a:effectLst/>
                <a:latin typeface="+mn-lt"/>
                <a:ea typeface="+mn-ea"/>
                <a:cs typeface="+mn-cs"/>
              </a:rPr>
              <a:t>That they should put their confidence in God And not forget the works of God, But keep His commandments,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8 </a:t>
            </a:r>
            <a:r>
              <a:rPr lang="en-US" sz="1200" kern="1200" dirty="0">
                <a:solidFill>
                  <a:schemeClr val="tx1"/>
                </a:solidFill>
                <a:effectLst/>
                <a:latin typeface="+mn-lt"/>
                <a:ea typeface="+mn-ea"/>
                <a:cs typeface="+mn-cs"/>
              </a:rPr>
              <a:t>And not be like their fathers, A stubborn and rebellious generation, A generation that did not prepare its heart And whose spirit was not faithful to God.</a:t>
            </a:r>
          </a:p>
          <a:p>
            <a:endParaRPr lang="en-US" dirty="0"/>
          </a:p>
          <a:p>
            <a:r>
              <a:rPr lang="en-US" dirty="0">
                <a:sym typeface="Wingdings" panose="05000000000000000000" pitchFamily="2" charset="2"/>
              </a:rPr>
              <a:t> Nehemiah 9:5-31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13304777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dirty="0"/>
              <a:t>Nehemiah – </a:t>
            </a:r>
            <a:br>
              <a:rPr lang="en-US" sz="1200" dirty="0"/>
            </a:br>
            <a:r>
              <a:rPr lang="en-US" sz="1200" dirty="0"/>
              <a:t>Prayer of the Leaders</a:t>
            </a:r>
            <a:br>
              <a:rPr lang="en-US" sz="1200" dirty="0"/>
            </a:br>
            <a:r>
              <a:rPr lang="en-US" sz="1200" dirty="0"/>
              <a:t>Neh. 9:5-31f</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4018753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NT telling of Stories</a:t>
            </a:r>
          </a:p>
          <a:p>
            <a:r>
              <a:rPr lang="en-US" sz="1200" b="1" kern="1200" dirty="0">
                <a:solidFill>
                  <a:schemeClr val="tx1"/>
                </a:solidFill>
                <a:effectLst/>
                <a:latin typeface="+mn-lt"/>
                <a:ea typeface="+mn-ea"/>
                <a:cs typeface="+mn-cs"/>
              </a:rPr>
              <a:t>Examples from the very preaching of the apostles: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Stephen’s speech – Acts 7: 2ff</a:t>
            </a:r>
          </a:p>
          <a:p>
            <a:pPr lvl="0"/>
            <a:r>
              <a:rPr lang="en-US" sz="1200" kern="1200" dirty="0">
                <a:solidFill>
                  <a:schemeClr val="tx1"/>
                </a:solidFill>
                <a:effectLst/>
                <a:latin typeface="+mn-lt"/>
                <a:ea typeface="+mn-ea"/>
                <a:cs typeface="+mn-cs"/>
              </a:rPr>
              <a:t>Paul’s speech – Acts 13:16ff</a:t>
            </a:r>
          </a:p>
          <a:p>
            <a:r>
              <a:rPr lang="en-US" sz="1200" b="1" kern="1200" dirty="0">
                <a:solidFill>
                  <a:schemeClr val="tx1"/>
                </a:solidFill>
                <a:effectLst/>
                <a:latin typeface="+mn-lt"/>
                <a:ea typeface="+mn-ea"/>
                <a:cs typeface="+mn-cs"/>
              </a:rPr>
              <a:t>Jesus</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Are Truth – John 17:17</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800005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Jesus and Stories</a:t>
            </a:r>
          </a:p>
          <a:p>
            <a:r>
              <a:rPr lang="en-US" sz="1200" kern="1200" dirty="0">
                <a:solidFill>
                  <a:schemeClr val="tx1"/>
                </a:solidFill>
                <a:effectLst/>
                <a:latin typeface="+mn-lt"/>
                <a:ea typeface="+mn-ea"/>
                <a:cs typeface="+mn-cs"/>
              </a:rPr>
              <a:t>Creation – Adam – Matt. 19:1-9</a:t>
            </a:r>
          </a:p>
          <a:p>
            <a:r>
              <a:rPr lang="en-US" sz="1200" kern="1200" dirty="0">
                <a:solidFill>
                  <a:schemeClr val="tx1"/>
                </a:solidFill>
                <a:effectLst/>
                <a:latin typeface="+mn-lt"/>
                <a:ea typeface="+mn-ea"/>
                <a:cs typeface="+mn-cs"/>
              </a:rPr>
              <a:t>Noah &amp; flood – Matt. 24:37-38</a:t>
            </a:r>
          </a:p>
          <a:p>
            <a:r>
              <a:rPr lang="en-US" sz="1200" kern="1200" dirty="0">
                <a:solidFill>
                  <a:schemeClr val="tx1"/>
                </a:solidFill>
                <a:effectLst/>
                <a:latin typeface="+mn-lt"/>
                <a:ea typeface="+mn-ea"/>
                <a:cs typeface="+mn-cs"/>
              </a:rPr>
              <a:t>Sodom &amp; Gomorrah – </a:t>
            </a:r>
            <a:r>
              <a:rPr lang="en-US" sz="1200" kern="1200" dirty="0" err="1">
                <a:solidFill>
                  <a:schemeClr val="tx1"/>
                </a:solidFill>
                <a:effectLst/>
                <a:latin typeface="+mn-lt"/>
                <a:ea typeface="+mn-ea"/>
                <a:cs typeface="+mn-cs"/>
              </a:rPr>
              <a:t>Mtt</a:t>
            </a:r>
            <a:r>
              <a:rPr lang="en-US" sz="1200" kern="1200" dirty="0">
                <a:solidFill>
                  <a:schemeClr val="tx1"/>
                </a:solidFill>
                <a:effectLst/>
                <a:latin typeface="+mn-lt"/>
                <a:ea typeface="+mn-ea"/>
                <a:cs typeface="+mn-cs"/>
              </a:rPr>
              <a:t>. 11:23-24</a:t>
            </a:r>
          </a:p>
          <a:p>
            <a:r>
              <a:rPr lang="en-US" sz="1200" kern="1200" dirty="0">
                <a:solidFill>
                  <a:schemeClr val="tx1"/>
                </a:solidFill>
                <a:effectLst/>
                <a:latin typeface="+mn-lt"/>
                <a:ea typeface="+mn-ea"/>
                <a:cs typeface="+mn-cs"/>
              </a:rPr>
              <a:t>10 commandments from God – Matt. 15:14;  19:17</a:t>
            </a:r>
          </a:p>
          <a:p>
            <a:r>
              <a:rPr lang="en-US" sz="1200" kern="1200" dirty="0">
                <a:solidFill>
                  <a:schemeClr val="tx1"/>
                </a:solidFill>
                <a:effectLst/>
                <a:latin typeface="+mn-lt"/>
                <a:ea typeface="+mn-ea"/>
                <a:cs typeface="+mn-cs"/>
              </a:rPr>
              <a:t>manna – John 6:49</a:t>
            </a:r>
          </a:p>
          <a:p>
            <a:r>
              <a:rPr lang="en-US" sz="1200" kern="1200" dirty="0">
                <a:solidFill>
                  <a:schemeClr val="tx1"/>
                </a:solidFill>
                <a:effectLst/>
                <a:latin typeface="+mn-lt"/>
                <a:ea typeface="+mn-ea"/>
                <a:cs typeface="+mn-cs"/>
              </a:rPr>
              <a:t>Jonah and the fish – Matt. 12:39-41</a:t>
            </a:r>
          </a:p>
          <a:p>
            <a:r>
              <a:rPr lang="en-US" sz="1200" kern="1200" dirty="0">
                <a:solidFill>
                  <a:schemeClr val="tx1"/>
                </a:solidFill>
                <a:effectLst/>
                <a:latin typeface="+mn-lt"/>
                <a:ea typeface="+mn-ea"/>
                <a:cs typeface="+mn-cs"/>
              </a:rPr>
              <a:t>Elijah raising the dead – Luke 4:25-26</a:t>
            </a:r>
          </a:p>
          <a:p>
            <a:r>
              <a:rPr lang="en-US" sz="1200" kern="1200" dirty="0">
                <a:solidFill>
                  <a:schemeClr val="tx1"/>
                </a:solidFill>
                <a:effectLst/>
                <a:latin typeface="+mn-lt"/>
                <a:ea typeface="+mn-ea"/>
                <a:cs typeface="+mn-cs"/>
              </a:rPr>
              <a:t>Naaman – Luke 4:27</a:t>
            </a:r>
          </a:p>
          <a:p>
            <a:endParaRPr lang="en-US" dirty="0"/>
          </a:p>
          <a:p>
            <a:r>
              <a:rPr lang="en-US" dirty="0">
                <a:sym typeface="Wingdings" panose="05000000000000000000" pitchFamily="2" charset="2"/>
              </a:rPr>
              <a:t> Timothy from a child  2T  3:14-15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2886020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Timothy – from a child…. </a:t>
            </a:r>
            <a:r>
              <a:rPr lang="en-US" sz="1200" b="1" kern="1200" dirty="0">
                <a:solidFill>
                  <a:schemeClr val="tx1"/>
                </a:solidFill>
                <a:effectLst/>
                <a:latin typeface="+mn-lt"/>
                <a:ea typeface="+mn-ea"/>
                <a:cs typeface="+mn-cs"/>
              </a:rPr>
              <a:t>2 Timothy 3:14-16 </a:t>
            </a:r>
            <a:r>
              <a:rPr lang="en-US" sz="1200" kern="1200" baseline="30000" dirty="0">
                <a:solidFill>
                  <a:schemeClr val="tx1"/>
                </a:solidFill>
                <a:effectLst/>
                <a:latin typeface="+mn-lt"/>
                <a:ea typeface="+mn-ea"/>
                <a:cs typeface="+mn-cs"/>
              </a:rPr>
              <a:t>14 </a:t>
            </a:r>
            <a:r>
              <a:rPr lang="en-US" sz="1200" kern="1200" dirty="0">
                <a:solidFill>
                  <a:schemeClr val="tx1"/>
                </a:solidFill>
                <a:effectLst/>
                <a:latin typeface="+mn-lt"/>
                <a:ea typeface="+mn-ea"/>
                <a:cs typeface="+mn-cs"/>
              </a:rPr>
              <a:t>You, however, continue in the things you have learned and become convinced of, knowing from whom you have learned </a:t>
            </a:r>
            <a:r>
              <a:rPr lang="en-US" sz="1200" i="1" kern="1200" dirty="0">
                <a:solidFill>
                  <a:schemeClr val="tx1"/>
                </a:solidFill>
                <a:effectLst/>
                <a:latin typeface="+mn-lt"/>
                <a:ea typeface="+mn-ea"/>
                <a:cs typeface="+mn-cs"/>
              </a:rPr>
              <a:t>them,</a:t>
            </a:r>
            <a:r>
              <a:rPr lang="en-US" sz="1200" kern="1200" dirty="0">
                <a:solidFill>
                  <a:schemeClr val="tx1"/>
                </a:solidFill>
                <a:effectLst/>
                <a:latin typeface="+mn-lt"/>
                <a:ea typeface="+mn-ea"/>
                <a:cs typeface="+mn-cs"/>
              </a:rPr>
              <a:t> </a:t>
            </a:r>
            <a:r>
              <a:rPr lang="en-US" sz="1200" kern="1200" baseline="30000" dirty="0">
                <a:solidFill>
                  <a:schemeClr val="tx1"/>
                </a:solidFill>
                <a:effectLst/>
                <a:latin typeface="+mn-lt"/>
                <a:ea typeface="+mn-ea"/>
                <a:cs typeface="+mn-cs"/>
              </a:rPr>
              <a:t>15 </a:t>
            </a:r>
            <a:r>
              <a:rPr lang="en-US" sz="1200" kern="1200" dirty="0">
                <a:solidFill>
                  <a:schemeClr val="tx1"/>
                </a:solidFill>
                <a:effectLst/>
                <a:latin typeface="+mn-lt"/>
                <a:ea typeface="+mn-ea"/>
                <a:cs typeface="+mn-cs"/>
              </a:rPr>
              <a:t>and that from childhood you have known the sacred writings which are able to give you the wisdom that leads to salvation through faith which is in Christ Jesus.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sym typeface="Wingdings" panose="05000000000000000000" pitchFamily="2" charset="2"/>
              </a:rPr>
              <a:t>   </a:t>
            </a:r>
            <a:r>
              <a:rPr lang="en-US" sz="1200" kern="1200" baseline="30000" dirty="0">
                <a:solidFill>
                  <a:schemeClr val="tx1"/>
                </a:solidFill>
                <a:effectLst/>
                <a:latin typeface="+mn-lt"/>
                <a:ea typeface="+mn-ea"/>
                <a:cs typeface="+mn-cs"/>
              </a:rPr>
              <a:t>16 </a:t>
            </a:r>
            <a:r>
              <a:rPr lang="en-US" sz="1200" kern="1200" dirty="0">
                <a:solidFill>
                  <a:schemeClr val="tx1"/>
                </a:solidFill>
                <a:effectLst/>
                <a:latin typeface="+mn-lt"/>
                <a:ea typeface="+mn-ea"/>
                <a:cs typeface="+mn-cs"/>
              </a:rPr>
              <a:t>All Scripture is inspired by God and profitable for teaching, for reproof, for correction, for training in righteousness;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2595667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Timothy – from a child…. </a:t>
            </a:r>
            <a:r>
              <a:rPr lang="en-US" sz="1200" b="1" kern="1200" dirty="0">
                <a:solidFill>
                  <a:schemeClr val="tx1"/>
                </a:solidFill>
                <a:effectLst/>
                <a:latin typeface="+mn-lt"/>
                <a:ea typeface="+mn-ea"/>
                <a:cs typeface="+mn-cs"/>
              </a:rPr>
              <a:t>2 Timothy 3:14-16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a:solidFill>
                  <a:schemeClr val="tx1"/>
                </a:solidFill>
                <a:effectLst/>
                <a:latin typeface="+mn-lt"/>
                <a:ea typeface="+mn-ea"/>
                <a:cs typeface="+mn-cs"/>
              </a:rPr>
              <a:t>16 </a:t>
            </a:r>
            <a:r>
              <a:rPr lang="en-US" sz="1200" kern="1200" dirty="0">
                <a:solidFill>
                  <a:schemeClr val="tx1"/>
                </a:solidFill>
                <a:effectLst/>
                <a:latin typeface="+mn-lt"/>
                <a:ea typeface="+mn-ea"/>
                <a:cs typeface="+mn-cs"/>
              </a:rPr>
              <a:t>All Scripture is inspired by God and profitable for teaching, for reproof, for correction, for training in righteousness;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17 </a:t>
            </a:r>
            <a:r>
              <a:rPr lang="en-US" sz="1200" kern="1200" dirty="0">
                <a:solidFill>
                  <a:schemeClr val="tx1"/>
                </a:solidFill>
                <a:effectLst/>
                <a:latin typeface="+mn-lt"/>
                <a:ea typeface="+mn-ea"/>
                <a:cs typeface="+mn-cs"/>
              </a:rPr>
              <a:t>so that the man of God may be adequate, equipped for every good work.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sym typeface="Wingdings" panose="05000000000000000000" pitchFamily="2" charset="2"/>
              </a:rPr>
              <a:t> Father – bring up in discipline and admonition  Eph. 6:4</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1566785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Harry Potter</a:t>
            </a:r>
          </a:p>
          <a:p>
            <a:endParaRPr lang="en-US" dirty="0"/>
          </a:p>
          <a:p>
            <a:r>
              <a:rPr lang="en-US" dirty="0">
                <a:sym typeface="Wingdings" panose="05000000000000000000" pitchFamily="2" charset="2"/>
              </a:rPr>
              <a:t> Star Wars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24521729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 6:4</a:t>
            </a:r>
          </a:p>
          <a:p>
            <a:r>
              <a:rPr lang="en-US" dirty="0"/>
              <a:t>Fathers, do not provoke your children to anger, but bring them up in the discipline and instruction of the Lord.</a:t>
            </a:r>
          </a:p>
          <a:p>
            <a:endParaRPr lang="en-US" dirty="0"/>
          </a:p>
          <a:p>
            <a:r>
              <a:rPr lang="en-US" dirty="0">
                <a:sym typeface="Wingdings" panose="05000000000000000000" pitchFamily="2" charset="2"/>
              </a:rPr>
              <a:t> WHY have we changed?</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2242350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WHY have we changed our course?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Regulated God to a corner of our lives.</a:t>
            </a:r>
          </a:p>
          <a:p>
            <a:pPr lvl="0"/>
            <a:r>
              <a:rPr lang="en-US" sz="1200" kern="1200" dirty="0">
                <a:solidFill>
                  <a:schemeClr val="tx1"/>
                </a:solidFill>
                <a:effectLst/>
                <a:latin typeface="+mn-lt"/>
                <a:ea typeface="+mn-ea"/>
                <a:cs typeface="+mn-cs"/>
              </a:rPr>
              <a:t>Bible stories are irrelevant.</a:t>
            </a:r>
          </a:p>
          <a:p>
            <a:pPr lvl="0"/>
            <a:r>
              <a:rPr lang="en-US" sz="1200" kern="1200" dirty="0">
                <a:solidFill>
                  <a:schemeClr val="tx1"/>
                </a:solidFill>
                <a:effectLst/>
                <a:latin typeface="+mn-lt"/>
                <a:ea typeface="+mn-ea"/>
                <a:cs typeface="+mn-cs"/>
              </a:rPr>
              <a:t>To TELL these stories, must first have them written on OUR hearts!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65339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32</a:t>
            </a:fld>
            <a:endParaRPr lang="en-US"/>
          </a:p>
        </p:txBody>
      </p:sp>
    </p:spTree>
    <p:extLst>
      <p:ext uri="{BB962C8B-B14F-4D97-AF65-F5344CB8AC3E}">
        <p14:creationId xmlns:p14="http://schemas.microsoft.com/office/powerpoint/2010/main" val="34577289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33</a:t>
            </a:fld>
            <a:endParaRPr lang="en-US"/>
          </a:p>
        </p:txBody>
      </p:sp>
    </p:spTree>
    <p:extLst>
      <p:ext uri="{BB962C8B-B14F-4D97-AF65-F5344CB8AC3E}">
        <p14:creationId xmlns:p14="http://schemas.microsoft.com/office/powerpoint/2010/main" val="14421849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34</a:t>
            </a:fld>
            <a:endParaRPr lang="en-US"/>
          </a:p>
        </p:txBody>
      </p:sp>
    </p:spTree>
    <p:extLst>
      <p:ext uri="{BB962C8B-B14F-4D97-AF65-F5344CB8AC3E}">
        <p14:creationId xmlns:p14="http://schemas.microsoft.com/office/powerpoint/2010/main" val="20214351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35</a:t>
            </a:fld>
            <a:endParaRPr lang="en-US"/>
          </a:p>
        </p:txBody>
      </p:sp>
    </p:spTree>
    <p:extLst>
      <p:ext uri="{BB962C8B-B14F-4D97-AF65-F5344CB8AC3E}">
        <p14:creationId xmlns:p14="http://schemas.microsoft.com/office/powerpoint/2010/main" val="12596306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Foundation: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 Wars</a:t>
            </a:r>
          </a:p>
          <a:p>
            <a:endParaRPr lang="en-US" dirty="0"/>
          </a:p>
          <a:p>
            <a:r>
              <a:rPr lang="en-US" dirty="0">
                <a:sym typeface="Wingdings" panose="05000000000000000000" pitchFamily="2" charset="2"/>
              </a:rPr>
              <a:t> Stories impact our lives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2223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bg1">
                    <a:lumMod val="95000"/>
                    <a:lumOff val="5000"/>
                  </a:schemeClr>
                </a:solidFill>
                <a:effectLst/>
                <a:latin typeface="+mn-lt"/>
                <a:ea typeface="+mn-ea"/>
                <a:cs typeface="+mn-cs"/>
              </a:rPr>
              <a:t>The Stories Of Our Lives</a:t>
            </a:r>
            <a:endParaRPr lang="en-US" sz="1200" kern="1200" dirty="0">
              <a:solidFill>
                <a:schemeClr val="bg1">
                  <a:lumMod val="95000"/>
                  <a:lumOff val="5000"/>
                </a:schemeClr>
              </a:solidFill>
              <a:effectLst/>
              <a:latin typeface="+mn-lt"/>
              <a:ea typeface="+mn-ea"/>
              <a:cs typeface="+mn-cs"/>
            </a:endParaRPr>
          </a:p>
          <a:p>
            <a:r>
              <a:rPr lang="en-US" sz="1200" kern="1200" dirty="0">
                <a:solidFill>
                  <a:schemeClr val="bg1">
                    <a:lumMod val="95000"/>
                    <a:lumOff val="5000"/>
                  </a:schemeClr>
                </a:solidFill>
                <a:effectLst/>
                <a:latin typeface="+mn-lt"/>
                <a:ea typeface="+mn-ea"/>
                <a:cs typeface="+mn-cs"/>
              </a:rPr>
              <a:t>Princes Bride, Monty Python’s ‘world’, Harry Potter, Star Wars.  </a:t>
            </a:r>
          </a:p>
          <a:p>
            <a:r>
              <a:rPr lang="en-US" sz="1200" kern="1200" dirty="0">
                <a:solidFill>
                  <a:schemeClr val="bg1">
                    <a:lumMod val="95000"/>
                    <a:lumOff val="5000"/>
                  </a:schemeClr>
                </a:solidFill>
                <a:effectLst/>
                <a:latin typeface="+mn-lt"/>
                <a:ea typeface="+mn-ea"/>
                <a:cs typeface="+mn-cs"/>
              </a:rPr>
              <a:t>People are highly influenced by the stories of their lives. </a:t>
            </a:r>
          </a:p>
          <a:p>
            <a:r>
              <a:rPr lang="en-US" sz="1200" kern="1200" dirty="0">
                <a:solidFill>
                  <a:schemeClr val="bg1">
                    <a:lumMod val="95000"/>
                    <a:lumOff val="5000"/>
                  </a:schemeClr>
                </a:solidFill>
                <a:effectLst/>
                <a:latin typeface="+mn-lt"/>
                <a:ea typeface="+mn-ea"/>
                <a:cs typeface="+mn-cs"/>
              </a:rPr>
              <a:t>In ancient times, the ‘story tellers’ – the ‘historians’ of the people. Memorized thousands of ‘lines’ of such. Repeated them often. </a:t>
            </a:r>
          </a:p>
          <a:p>
            <a:r>
              <a:rPr lang="en-US" sz="1200" kern="1200" dirty="0">
                <a:solidFill>
                  <a:schemeClr val="bg1">
                    <a:lumMod val="95000"/>
                    <a:lumOff val="5000"/>
                  </a:schemeClr>
                </a:solidFill>
                <a:effectLst/>
                <a:latin typeface="+mn-lt"/>
                <a:ea typeface="+mn-ea"/>
                <a:cs typeface="+mn-cs"/>
              </a:rPr>
              <a:t>In ancient Israel, such was the very foundation of their nation and heritage. </a:t>
            </a:r>
          </a:p>
          <a:p>
            <a:endParaRPr lang="en-US" sz="1200" kern="1200" dirty="0">
              <a:solidFill>
                <a:schemeClr val="bg1">
                  <a:lumMod val="95000"/>
                  <a:lumOff val="5000"/>
                </a:schemeClr>
              </a:solidFill>
              <a:effectLst/>
              <a:latin typeface="+mn-lt"/>
              <a:ea typeface="+mn-ea"/>
              <a:cs typeface="+mn-cs"/>
            </a:endParaRPr>
          </a:p>
          <a:p>
            <a:r>
              <a:rPr lang="en-US" sz="1200" b="1" kern="1200" dirty="0">
                <a:solidFill>
                  <a:schemeClr val="bg1">
                    <a:lumMod val="95000"/>
                    <a:lumOff val="5000"/>
                  </a:schemeClr>
                </a:solidFill>
                <a:effectLst/>
                <a:latin typeface="+mn-lt"/>
                <a:ea typeface="+mn-ea"/>
                <a:cs typeface="+mn-cs"/>
                <a:sym typeface="Wingdings" panose="05000000000000000000" pitchFamily="2" charset="2"/>
              </a:rPr>
              <a:t> Bible Doesn’t Stand A Chance</a:t>
            </a:r>
            <a:endParaRPr lang="en-US" sz="1200" b="1" kern="1200" dirty="0">
              <a:solidFill>
                <a:schemeClr val="bg1">
                  <a:lumMod val="95000"/>
                  <a:lumOff val="5000"/>
                </a:schemeClr>
              </a:solidFill>
              <a:effectLst/>
              <a:latin typeface="+mn-lt"/>
              <a:ea typeface="+mn-ea"/>
              <a:cs typeface="+mn-cs"/>
            </a:endParaRPr>
          </a:p>
          <a:p>
            <a:endParaRPr lang="en-US" dirty="0">
              <a:solidFill>
                <a:schemeClr val="bg1">
                  <a:lumMod val="95000"/>
                  <a:lumOff val="5000"/>
                </a:schemeClr>
              </a:solidFill>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1752646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What are the stories of TODAY?</a:t>
            </a:r>
            <a:r>
              <a:rPr lang="en-US" sz="1200" kern="1200" dirty="0">
                <a:solidFill>
                  <a:schemeClr val="tx1"/>
                </a:solidFill>
                <a:effectLst/>
                <a:latin typeface="+mn-lt"/>
                <a:ea typeface="+mn-ea"/>
                <a:cs typeface="+mn-cs"/>
              </a:rPr>
              <a:t> One writer recently wrote, the Bible doesn’t stand a chance. Of course, Aesop’s fables have been a main stay over many centuries and nations. Christians have the ‘reading of the apostle’s memoirs’. </a:t>
            </a:r>
          </a:p>
          <a:p>
            <a:r>
              <a:rPr lang="en-US" sz="1200" kern="1200" dirty="0">
                <a:solidFill>
                  <a:schemeClr val="tx1"/>
                </a:solidFill>
                <a:effectLst/>
                <a:latin typeface="+mn-lt"/>
                <a:ea typeface="+mn-ea"/>
                <a:cs typeface="+mn-cs"/>
              </a:rPr>
              <a:t>Age of visualization, movies, computer generated fantastic scenes. Start our children off with iPads to do the babysitting, tv to provide entertainment. </a:t>
            </a:r>
          </a:p>
          <a:p>
            <a:r>
              <a:rPr lang="en-US" sz="1200" kern="1200" dirty="0">
                <a:solidFill>
                  <a:schemeClr val="tx1"/>
                </a:solidFill>
                <a:effectLst/>
                <a:latin typeface="+mn-lt"/>
                <a:ea typeface="+mn-ea"/>
                <a:cs typeface="+mn-cs"/>
              </a:rPr>
              <a:t>As such stories fill the hearts and minds, what principles are they instilling?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of Stories to tell the history of God’s people – heritage, values, hopes,… </a:t>
            </a:r>
          </a:p>
          <a:p>
            <a:r>
              <a:rPr lang="en-US" sz="1200" kern="1200" dirty="0">
                <a:solidFill>
                  <a:schemeClr val="tx1"/>
                </a:solidFill>
                <a:effectLst/>
                <a:latin typeface="+mn-lt"/>
                <a:ea typeface="+mn-ea"/>
                <a:cs typeface="+mn-cs"/>
                <a:sym typeface="Wingdings" panose="05000000000000000000" pitchFamily="2" charset="2"/>
              </a:rPr>
              <a:t>  </a:t>
            </a:r>
            <a:r>
              <a:rPr lang="en-US" sz="1200" kern="1200" dirty="0">
                <a:solidFill>
                  <a:schemeClr val="tx1"/>
                </a:solidFill>
                <a:effectLst/>
                <a:latin typeface="+mn-lt"/>
                <a:ea typeface="+mn-ea"/>
                <a:cs typeface="+mn-cs"/>
              </a:rPr>
              <a:t>Abraham – Gen. 18:19</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060074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Abraham – Genesis 18:19</a:t>
            </a:r>
            <a:r>
              <a:rPr lang="en-US" sz="1200" kern="1200" dirty="0">
                <a:solidFill>
                  <a:schemeClr val="tx1"/>
                </a:solidFill>
                <a:effectLst/>
                <a:latin typeface="+mn-lt"/>
                <a:ea typeface="+mn-ea"/>
                <a:cs typeface="+mn-cs"/>
              </a:rPr>
              <a:t> "For I have chosen him, so that he may command his children and his household after him to keep the way of the Lord by doing righteousness and justice, so that the Lord may bring upon Abraham what He has spoken about him."</a:t>
            </a:r>
          </a:p>
          <a:p>
            <a:endParaRPr lang="en-US" dirty="0"/>
          </a:p>
          <a:p>
            <a:r>
              <a:rPr lang="en-US" dirty="0">
                <a:sym typeface="Wingdings" panose="05000000000000000000" pitchFamily="2" charset="2"/>
              </a:rPr>
              <a:t> Moses and the 1</a:t>
            </a:r>
            <a:r>
              <a:rPr lang="en-US" baseline="30000" dirty="0">
                <a:sym typeface="Wingdings" panose="05000000000000000000" pitchFamily="2" charset="2"/>
              </a:rPr>
              <a:t>st</a:t>
            </a:r>
            <a:r>
              <a:rPr lang="en-US" dirty="0">
                <a:sym typeface="Wingdings" panose="05000000000000000000" pitchFamily="2" charset="2"/>
              </a:rPr>
              <a:t> generation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966902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1" kern="1200" dirty="0">
                <a:solidFill>
                  <a:schemeClr val="tx1"/>
                </a:solidFill>
                <a:effectLst/>
                <a:latin typeface="+mn-lt"/>
                <a:ea typeface="+mn-ea"/>
                <a:cs typeface="+mn-cs"/>
              </a:rPr>
              <a:t>Moses to first generation: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Exodus 12:26-27 </a:t>
            </a:r>
            <a:r>
              <a:rPr lang="en-US" sz="1200" b="1" kern="1200" baseline="30000" dirty="0">
                <a:solidFill>
                  <a:schemeClr val="tx1"/>
                </a:solidFill>
                <a:effectLst/>
                <a:latin typeface="+mn-lt"/>
                <a:ea typeface="+mn-ea"/>
                <a:cs typeface="+mn-cs"/>
              </a:rPr>
              <a:t>26 </a:t>
            </a:r>
            <a:r>
              <a:rPr lang="en-US" sz="1200" kern="1200" dirty="0">
                <a:solidFill>
                  <a:schemeClr val="tx1"/>
                </a:solidFill>
                <a:effectLst/>
                <a:latin typeface="+mn-lt"/>
                <a:ea typeface="+mn-ea"/>
                <a:cs typeface="+mn-cs"/>
              </a:rPr>
              <a:t>"And when your children say to you, 'What does this rite mean to you?' </a:t>
            </a:r>
            <a:r>
              <a:rPr lang="en-US" sz="1200" b="1" kern="1200" baseline="30000" dirty="0">
                <a:solidFill>
                  <a:schemeClr val="tx1"/>
                </a:solidFill>
                <a:effectLst/>
                <a:latin typeface="+mn-lt"/>
                <a:ea typeface="+mn-ea"/>
                <a:cs typeface="+mn-cs"/>
              </a:rPr>
              <a:t>27 </a:t>
            </a:r>
            <a:r>
              <a:rPr lang="en-US" sz="1200" kern="1200" dirty="0">
                <a:solidFill>
                  <a:schemeClr val="tx1"/>
                </a:solidFill>
                <a:effectLst/>
                <a:latin typeface="+mn-lt"/>
                <a:ea typeface="+mn-ea"/>
                <a:cs typeface="+mn-cs"/>
              </a:rPr>
              <a:t>you shall say, 'It is a Passover sacrifice to the Lord who passed over the houses of the sons of Israel in Egypt when He smote the Egyptians, but spared our homes.'" And the people bowed low and worshiped.</a:t>
            </a:r>
          </a:p>
          <a:p>
            <a:r>
              <a:rPr lang="en-US" dirty="0"/>
              <a:t>\Again – Ex. 13:14-15</a:t>
            </a: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153816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Exodus 13:14-15 </a:t>
            </a:r>
            <a:r>
              <a:rPr lang="en-US" sz="1200" b="1" kern="1200" baseline="30000" dirty="0">
                <a:solidFill>
                  <a:schemeClr val="tx1"/>
                </a:solidFill>
                <a:effectLst/>
                <a:latin typeface="+mn-lt"/>
                <a:ea typeface="+mn-ea"/>
                <a:cs typeface="+mn-cs"/>
              </a:rPr>
              <a:t>14 </a:t>
            </a:r>
            <a:r>
              <a:rPr lang="en-US" sz="1200" kern="1200" dirty="0">
                <a:solidFill>
                  <a:schemeClr val="tx1"/>
                </a:solidFill>
                <a:effectLst/>
                <a:latin typeface="+mn-lt"/>
                <a:ea typeface="+mn-ea"/>
                <a:cs typeface="+mn-cs"/>
              </a:rPr>
              <a:t>"And it shall be when your son asks you in time to come, saying, 'What is this?' then you shall say to him,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sym typeface="Wingdings" panose="05000000000000000000" pitchFamily="2" charset="2"/>
              </a:rPr>
              <a:t>vs. 15  </a:t>
            </a:r>
            <a:r>
              <a:rPr lang="en-US" sz="1200" kern="1200" dirty="0">
                <a:solidFill>
                  <a:schemeClr val="tx1"/>
                </a:solidFill>
                <a:effectLst/>
                <a:latin typeface="+mn-lt"/>
                <a:ea typeface="+mn-ea"/>
                <a:cs typeface="+mn-cs"/>
              </a:rPr>
              <a:t> 'With a powerful hand the Lord brought us out of Egypt, from the house of slavery. </a:t>
            </a:r>
            <a:r>
              <a:rPr lang="en-US" sz="1200" b="1" kern="1200" baseline="30000" dirty="0">
                <a:solidFill>
                  <a:schemeClr val="tx1"/>
                </a:solidFill>
                <a:effectLst/>
                <a:latin typeface="+mn-lt"/>
                <a:ea typeface="+mn-ea"/>
                <a:cs typeface="+mn-cs"/>
              </a:rPr>
              <a:t>15 </a:t>
            </a:r>
            <a:r>
              <a:rPr lang="en-US" sz="1200" kern="1200" dirty="0">
                <a:solidFill>
                  <a:schemeClr val="tx1"/>
                </a:solidFill>
                <a:effectLst/>
                <a:latin typeface="+mn-lt"/>
                <a:ea typeface="+mn-ea"/>
                <a:cs typeface="+mn-cs"/>
              </a:rPr>
              <a:t>'It came about, when Pharaoh was stubborn about letting us go, that the Lord killed every firstborn in the land of Egypt, both the firstborn of man and the firstborn of beast. Therefore, I sacrifice to the Lord the males, the first offspring of every womb, but every firstborn of my sons I redeem.'</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56006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9/24/2017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9/24/2017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Content Placeholder 4">
            <a:extLst>
              <a:ext uri="{FF2B5EF4-FFF2-40B4-BE49-F238E27FC236}">
                <a16:creationId xmlns:a16="http://schemas.microsoft.com/office/drawing/2014/main" id="{A4344C76-43CA-4037-AFC6-29E486AECBF4}"/>
              </a:ext>
            </a:extLst>
          </p:cNvPr>
          <p:cNvSpPr>
            <a:spLocks noGrp="1"/>
          </p:cNvSpPr>
          <p:nvPr>
            <p:ph idx="1"/>
          </p:nvPr>
        </p:nvSpPr>
        <p:spPr>
          <a:xfrm>
            <a:off x="187739" y="596900"/>
            <a:ext cx="8790609" cy="6124575"/>
          </a:xfrm>
        </p:spPr>
        <p:txBody>
          <a:bodyPr>
            <a:normAutofit/>
          </a:bodyPr>
          <a:lstStyle/>
          <a:p>
            <a:pPr marL="0" indent="0" algn="ctr">
              <a:buNone/>
            </a:pPr>
            <a:r>
              <a:rPr lang="en-US" sz="7200" dirty="0"/>
              <a:t>Once upon a time</a:t>
            </a:r>
          </a:p>
          <a:p>
            <a:pPr marL="0" indent="0" algn="ctr">
              <a:buNone/>
            </a:pPr>
            <a:r>
              <a:rPr lang="en-US" sz="7200" dirty="0"/>
              <a:t>Long, Long ago</a:t>
            </a:r>
          </a:p>
          <a:p>
            <a:pPr marL="0" indent="0" algn="ctr">
              <a:buNone/>
            </a:pPr>
            <a:r>
              <a:rPr lang="en-US" sz="7200" dirty="0"/>
              <a:t>In a land Far </a:t>
            </a:r>
            <a:r>
              <a:rPr lang="en-US" sz="7200" dirty="0" err="1"/>
              <a:t>far</a:t>
            </a:r>
            <a:r>
              <a:rPr lang="en-US" sz="7200" dirty="0"/>
              <a:t> away</a:t>
            </a:r>
          </a:p>
          <a:p>
            <a:pPr marL="0" indent="0" algn="ctr">
              <a:buNone/>
            </a:pPr>
            <a:r>
              <a:rPr lang="en-US" sz="7200" dirty="0"/>
              <a:t>Lived a …..  </a:t>
            </a:r>
          </a:p>
        </p:txBody>
      </p:sp>
    </p:spTree>
    <p:extLst>
      <p:ext uri="{BB962C8B-B14F-4D97-AF65-F5344CB8AC3E}">
        <p14:creationId xmlns:p14="http://schemas.microsoft.com/office/powerpoint/2010/main" val="2189749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000" dirty="0"/>
              <a:t>'With a powerful hand the Lord brought us out of Egypt, from the house of slavery. </a:t>
            </a:r>
            <a:r>
              <a:rPr lang="en-US" sz="4000" b="1" baseline="30000" dirty="0"/>
              <a:t>15 </a:t>
            </a:r>
            <a:r>
              <a:rPr lang="en-US" sz="4000" dirty="0"/>
              <a:t>'It came about, when Pharaoh was stubborn about letting us go, that the Lord killed every firstborn in the land of Egypt, both the firstborn of man and the firstborn of beast. Therefore, I sacrifice to the Lord the males, the first offspring of every womb, but every firstborn of my sons I redeem.'</a:t>
            </a:r>
          </a:p>
        </p:txBody>
      </p:sp>
    </p:spTree>
    <p:extLst>
      <p:ext uri="{BB962C8B-B14F-4D97-AF65-F5344CB8AC3E}">
        <p14:creationId xmlns:p14="http://schemas.microsoft.com/office/powerpoint/2010/main" val="76028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800" b="1" baseline="30000" dirty="0"/>
              <a:t>9 </a:t>
            </a:r>
            <a:r>
              <a:rPr lang="en-US" sz="4800" dirty="0"/>
              <a:t>"Only give heed to yourself and keep your soul diligently, so that you do not forget the things which your eyes have seen and they do not depart from your heart all the days of your life; but </a:t>
            </a:r>
            <a:r>
              <a:rPr lang="en-US" sz="4800" b="1" i="1" dirty="0">
                <a:solidFill>
                  <a:srgbClr val="FFFF00"/>
                </a:solidFill>
              </a:rPr>
              <a:t>make them known to your sons and your grandsons.  </a:t>
            </a:r>
            <a:r>
              <a:rPr lang="en-US" sz="4800" dirty="0"/>
              <a:t>Dt. 4:9-10</a:t>
            </a:r>
          </a:p>
        </p:txBody>
      </p:sp>
    </p:spTree>
    <p:extLst>
      <p:ext uri="{BB962C8B-B14F-4D97-AF65-F5344CB8AC3E}">
        <p14:creationId xmlns:p14="http://schemas.microsoft.com/office/powerpoint/2010/main" val="2339292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pPr lvl="0"/>
            <a:r>
              <a:rPr lang="en-US" sz="4800" b="1" baseline="30000" dirty="0"/>
              <a:t>10 </a:t>
            </a:r>
            <a:r>
              <a:rPr lang="en-US" sz="4800" dirty="0"/>
              <a:t>"</a:t>
            </a:r>
            <a:r>
              <a:rPr lang="en-US" sz="4800" i="1" dirty="0"/>
              <a:t>Remember</a:t>
            </a:r>
            <a:r>
              <a:rPr lang="en-US" sz="4800" dirty="0"/>
              <a:t> the day you stood before the Lord your God at Horeb, when the Lord said to me, 'Assemble the people to Me, that I may let them hear My words so they may learn to fear Me all the days they live on the earth,</a:t>
            </a:r>
            <a:r>
              <a:rPr lang="en-US" sz="4800" b="1" i="1" dirty="0">
                <a:solidFill>
                  <a:srgbClr val="FFFF00"/>
                </a:solidFill>
              </a:rPr>
              <a:t> and that they may teach their children.'</a:t>
            </a:r>
          </a:p>
        </p:txBody>
      </p:sp>
    </p:spTree>
    <p:extLst>
      <p:ext uri="{BB962C8B-B14F-4D97-AF65-F5344CB8AC3E}">
        <p14:creationId xmlns:p14="http://schemas.microsoft.com/office/powerpoint/2010/main" val="3317032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800" b="1" baseline="30000" dirty="0"/>
              <a:t>1 </a:t>
            </a:r>
            <a:r>
              <a:rPr lang="en-US" sz="4800" dirty="0"/>
              <a:t>"Now this is the commandment, the statutes and the judgments which the Lord your God has commanded </a:t>
            </a:r>
            <a:r>
              <a:rPr lang="en-US" sz="4800" i="1" dirty="0"/>
              <a:t>me</a:t>
            </a:r>
            <a:r>
              <a:rPr lang="en-US" sz="4800" dirty="0"/>
              <a:t> to teach you, that you might do </a:t>
            </a:r>
            <a:r>
              <a:rPr lang="en-US" sz="4800" i="1" dirty="0"/>
              <a:t>them</a:t>
            </a:r>
            <a:r>
              <a:rPr lang="en-US" sz="4800" dirty="0"/>
              <a:t> in the land where you are going over to possess it,   Dt. 6:1-2</a:t>
            </a:r>
          </a:p>
        </p:txBody>
      </p:sp>
    </p:spTree>
    <p:extLst>
      <p:ext uri="{BB962C8B-B14F-4D97-AF65-F5344CB8AC3E}">
        <p14:creationId xmlns:p14="http://schemas.microsoft.com/office/powerpoint/2010/main" val="187089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pPr lvl="0" algn="l" defTabSz="457200">
              <a:spcBef>
                <a:spcPts val="0"/>
              </a:spcBef>
              <a:defRPr/>
            </a:pPr>
            <a:r>
              <a:rPr lang="en-US" sz="4800" b="1" baseline="30000" dirty="0"/>
              <a:t>2 </a:t>
            </a:r>
            <a:r>
              <a:rPr lang="en-US" sz="4800" b="1" i="1" dirty="0">
                <a:solidFill>
                  <a:srgbClr val="FFFF00"/>
                </a:solidFill>
              </a:rPr>
              <a:t>so that you and your son and your grandson </a:t>
            </a:r>
            <a:r>
              <a:rPr lang="en-US" sz="4800" dirty="0"/>
              <a:t>might fear the Lord your God, to keep all His statutes and His commandments which I command you, all the days of your life, and that your days may be prolonged.</a:t>
            </a:r>
          </a:p>
        </p:txBody>
      </p:sp>
    </p:spTree>
    <p:extLst>
      <p:ext uri="{BB962C8B-B14F-4D97-AF65-F5344CB8AC3E}">
        <p14:creationId xmlns:p14="http://schemas.microsoft.com/office/powerpoint/2010/main" val="3091537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800" b="1" baseline="30000" dirty="0"/>
              <a:t>7 </a:t>
            </a:r>
            <a:r>
              <a:rPr lang="en-US" sz="4800" dirty="0"/>
              <a:t>"</a:t>
            </a:r>
            <a:r>
              <a:rPr lang="en-US" sz="4800" b="1" i="1" dirty="0">
                <a:solidFill>
                  <a:srgbClr val="FFFF00"/>
                </a:solidFill>
              </a:rPr>
              <a:t>You shall teach them diligently to your sons </a:t>
            </a:r>
            <a:r>
              <a:rPr lang="en-US" sz="4800" dirty="0"/>
              <a:t>and shall </a:t>
            </a:r>
            <a:r>
              <a:rPr lang="en-US" sz="4800" b="1" i="1" dirty="0">
                <a:solidFill>
                  <a:srgbClr val="FFFF00"/>
                </a:solidFill>
              </a:rPr>
              <a:t>talk of them</a:t>
            </a:r>
            <a:r>
              <a:rPr lang="en-US" sz="4800" dirty="0"/>
              <a:t> when you sit in your house and when you walk by the way and when you lie down and when you rise up.   Dt. 6:7-9</a:t>
            </a:r>
          </a:p>
        </p:txBody>
      </p:sp>
    </p:spTree>
    <p:extLst>
      <p:ext uri="{BB962C8B-B14F-4D97-AF65-F5344CB8AC3E}">
        <p14:creationId xmlns:p14="http://schemas.microsoft.com/office/powerpoint/2010/main" val="345822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800" b="1" baseline="30000" dirty="0"/>
              <a:t>8 </a:t>
            </a:r>
            <a:r>
              <a:rPr lang="en-US" sz="4800" dirty="0"/>
              <a:t>"You shall bind them as a sign on your hand and they shall be as frontals on your forehead. </a:t>
            </a:r>
            <a:r>
              <a:rPr lang="en-US" sz="4800" b="1" baseline="30000" dirty="0"/>
              <a:t>9 </a:t>
            </a:r>
            <a:r>
              <a:rPr lang="en-US" sz="4800" dirty="0"/>
              <a:t>"</a:t>
            </a:r>
            <a:r>
              <a:rPr lang="en-US" sz="4800" b="1" i="1" dirty="0">
                <a:solidFill>
                  <a:srgbClr val="FFFF00"/>
                </a:solidFill>
              </a:rPr>
              <a:t>You shall write them on the doorposts of your house and on your gates</a:t>
            </a:r>
            <a:r>
              <a:rPr lang="en-US" sz="4800" dirty="0"/>
              <a:t>.</a:t>
            </a:r>
          </a:p>
        </p:txBody>
      </p:sp>
    </p:spTree>
    <p:extLst>
      <p:ext uri="{BB962C8B-B14F-4D97-AF65-F5344CB8AC3E}">
        <p14:creationId xmlns:p14="http://schemas.microsoft.com/office/powerpoint/2010/main" val="397891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800" b="1" baseline="30000" dirty="0"/>
              <a:t>19 </a:t>
            </a:r>
            <a:r>
              <a:rPr lang="en-US" sz="4800" dirty="0"/>
              <a:t>"</a:t>
            </a:r>
            <a:r>
              <a:rPr lang="en-US" sz="4800" b="1" i="1" dirty="0">
                <a:solidFill>
                  <a:srgbClr val="FFFF00"/>
                </a:solidFill>
              </a:rPr>
              <a:t>You shall teach them to your sons, </a:t>
            </a:r>
            <a:r>
              <a:rPr lang="en-US" sz="4800" dirty="0"/>
              <a:t>talking of them when you sit in your house and when you walk along the road and when you lie down and when you rise up.    Dt. 11:19-21</a:t>
            </a:r>
          </a:p>
        </p:txBody>
      </p:sp>
    </p:spTree>
    <p:extLst>
      <p:ext uri="{BB962C8B-B14F-4D97-AF65-F5344CB8AC3E}">
        <p14:creationId xmlns:p14="http://schemas.microsoft.com/office/powerpoint/2010/main" val="3648442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pPr lvl="0" algn="l" defTabSz="457200">
              <a:spcBef>
                <a:spcPts val="0"/>
              </a:spcBef>
              <a:defRPr/>
            </a:pPr>
            <a:r>
              <a:rPr lang="en-US" sz="4800" b="1" baseline="30000" dirty="0"/>
              <a:t>20 </a:t>
            </a:r>
            <a:r>
              <a:rPr lang="en-US" sz="4800" dirty="0"/>
              <a:t>"</a:t>
            </a:r>
            <a:r>
              <a:rPr lang="en-US" sz="4800" b="1" i="1" dirty="0">
                <a:solidFill>
                  <a:srgbClr val="FFFF00"/>
                </a:solidFill>
              </a:rPr>
              <a:t>You shall write them on the doorposts of your house and on your gates</a:t>
            </a:r>
            <a:r>
              <a:rPr lang="en-US" sz="4800" dirty="0"/>
              <a:t>, </a:t>
            </a:r>
            <a:r>
              <a:rPr lang="en-US" sz="4800" b="1" baseline="30000" dirty="0"/>
              <a:t>21 </a:t>
            </a:r>
            <a:r>
              <a:rPr lang="en-US" sz="4800" dirty="0"/>
              <a:t>so that your days and the days of your sons may be multiplied on the land which the Lord swore to your fathers to give them, as long as the heavens </a:t>
            </a:r>
            <a:r>
              <a:rPr lang="en-US" sz="4800" i="1" dirty="0"/>
              <a:t>remain</a:t>
            </a:r>
            <a:r>
              <a:rPr lang="en-US" sz="4800" dirty="0"/>
              <a:t> above the earth.</a:t>
            </a:r>
          </a:p>
        </p:txBody>
      </p:sp>
    </p:spTree>
    <p:extLst>
      <p:ext uri="{BB962C8B-B14F-4D97-AF65-F5344CB8AC3E}">
        <p14:creationId xmlns:p14="http://schemas.microsoft.com/office/powerpoint/2010/main" val="3124734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dirty="0"/>
              <a:t>	</a:t>
            </a:r>
            <a:r>
              <a:rPr lang="en-US" b="1" dirty="0"/>
              <a:t>Prov.   1:1 	</a:t>
            </a:r>
            <a:br>
              <a:rPr lang="en-US" b="1" dirty="0"/>
            </a:br>
            <a:r>
              <a:rPr lang="en-US" b="1" dirty="0"/>
              <a:t>The proverbs of Solomon the son of David, king of Israel:</a:t>
            </a:r>
            <a:br>
              <a:rPr lang="en-US" b="1" dirty="0"/>
            </a:br>
            <a:r>
              <a:rPr lang="en-US" dirty="0"/>
              <a:t>	</a:t>
            </a:r>
            <a:endParaRPr lang="en-US" sz="4800" dirty="0"/>
          </a:p>
        </p:txBody>
      </p:sp>
    </p:spTree>
    <p:extLst>
      <p:ext uri="{BB962C8B-B14F-4D97-AF65-F5344CB8AC3E}">
        <p14:creationId xmlns:p14="http://schemas.microsoft.com/office/powerpoint/2010/main" val="227000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t>Princes Bride</a:t>
            </a:r>
          </a:p>
        </p:txBody>
      </p:sp>
      <p:pic>
        <p:nvPicPr>
          <p:cNvPr id="1026" name="Picture 2" descr="Image result for princes bride images">
            <a:extLst>
              <a:ext uri="{FF2B5EF4-FFF2-40B4-BE49-F238E27FC236}">
                <a16:creationId xmlns:a16="http://schemas.microsoft.com/office/drawing/2014/main" id="{D3917B41-18EF-4BB7-ADCA-4F93EFDC24E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87400" y="201131"/>
            <a:ext cx="7785100" cy="5273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71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pPr algn="l"/>
            <a:r>
              <a:rPr lang="en-US" sz="4400" b="1" dirty="0"/>
              <a:t>2 	</a:t>
            </a:r>
            <a:r>
              <a:rPr lang="en-US" sz="4400" b="1" dirty="0">
                <a:solidFill>
                  <a:srgbClr val="FFFF00"/>
                </a:solidFill>
              </a:rPr>
              <a:t>To know wisdom and instruction</a:t>
            </a:r>
            <a:r>
              <a:rPr lang="en-US" sz="4400" b="1" dirty="0"/>
              <a:t>, </a:t>
            </a:r>
            <a:r>
              <a:rPr lang="en-US" sz="4400" dirty="0"/>
              <a:t>To discern the sayings of understanding,</a:t>
            </a:r>
            <a:br>
              <a:rPr lang="en-US" sz="4400" dirty="0"/>
            </a:br>
            <a:r>
              <a:rPr lang="en-US" sz="4400" b="1" dirty="0"/>
              <a:t>3 	</a:t>
            </a:r>
            <a:r>
              <a:rPr lang="en-US" sz="4400" b="1" dirty="0">
                <a:solidFill>
                  <a:srgbClr val="FFFF00"/>
                </a:solidFill>
              </a:rPr>
              <a:t>To receive instruction in wise behavior, </a:t>
            </a:r>
            <a:r>
              <a:rPr lang="en-US" sz="4400" dirty="0"/>
              <a:t>Righteousness, justice and equity;</a:t>
            </a:r>
            <a:br>
              <a:rPr lang="en-US" sz="4400" dirty="0"/>
            </a:br>
            <a:r>
              <a:rPr lang="en-US" sz="4400" b="1" dirty="0"/>
              <a:t>4 	</a:t>
            </a:r>
            <a:r>
              <a:rPr lang="en-US" sz="4400" b="1" dirty="0">
                <a:solidFill>
                  <a:srgbClr val="FFFF00"/>
                </a:solidFill>
              </a:rPr>
              <a:t>To give prudence to the naive, </a:t>
            </a:r>
            <a:r>
              <a:rPr lang="en-US" sz="4400" dirty="0"/>
              <a:t>To the youth knowledge and discretion,</a:t>
            </a:r>
            <a:endParaRPr lang="en-US" sz="3600" dirty="0"/>
          </a:p>
        </p:txBody>
      </p:sp>
    </p:spTree>
    <p:extLst>
      <p:ext uri="{BB962C8B-B14F-4D97-AF65-F5344CB8AC3E}">
        <p14:creationId xmlns:p14="http://schemas.microsoft.com/office/powerpoint/2010/main" val="2997608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737600" cy="6858000"/>
          </a:xfrm>
        </p:spPr>
        <p:txBody>
          <a:bodyPr/>
          <a:lstStyle/>
          <a:p>
            <a:r>
              <a:rPr lang="en-US" sz="5400" b="1" baseline="30000" dirty="0"/>
              <a:t>4 </a:t>
            </a:r>
            <a:r>
              <a:rPr lang="en-US" sz="5400" i="1" dirty="0">
                <a:solidFill>
                  <a:srgbClr val="FFFF00"/>
                </a:solidFill>
              </a:rPr>
              <a:t>We will not conceal them from their children, </a:t>
            </a:r>
            <a:r>
              <a:rPr lang="en-US" sz="5400" dirty="0"/>
              <a:t>But tell to the generation to come the praises of the Lord, And His strength and His wondrous works that He has done. </a:t>
            </a:r>
            <a:br>
              <a:rPr lang="en-US" sz="5400" dirty="0"/>
            </a:br>
            <a:r>
              <a:rPr lang="en-US" sz="5400" i="1" dirty="0">
                <a:solidFill>
                  <a:srgbClr val="FFFF00"/>
                </a:solidFill>
              </a:rPr>
              <a:t>Psalm 78:4-8</a:t>
            </a:r>
          </a:p>
        </p:txBody>
      </p:sp>
    </p:spTree>
    <p:extLst>
      <p:ext uri="{BB962C8B-B14F-4D97-AF65-F5344CB8AC3E}">
        <p14:creationId xmlns:p14="http://schemas.microsoft.com/office/powerpoint/2010/main" val="247868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737600" cy="6858000"/>
          </a:xfrm>
        </p:spPr>
        <p:txBody>
          <a:bodyPr/>
          <a:lstStyle/>
          <a:p>
            <a:r>
              <a:rPr lang="en-US" sz="5400" b="1" baseline="30000" dirty="0"/>
              <a:t>5 </a:t>
            </a:r>
            <a:r>
              <a:rPr lang="en-US" sz="5400" dirty="0"/>
              <a:t>For He established a testimony in Jacob And appointed a law in Israel, Which He commanded our fathers </a:t>
            </a:r>
            <a:r>
              <a:rPr lang="en-US" sz="5400" i="1" dirty="0">
                <a:solidFill>
                  <a:srgbClr val="FFFF00"/>
                </a:solidFill>
              </a:rPr>
              <a:t>That they should teach them to their children,   Psalm 78:4-8</a:t>
            </a:r>
          </a:p>
        </p:txBody>
      </p:sp>
    </p:spTree>
    <p:extLst>
      <p:ext uri="{BB962C8B-B14F-4D97-AF65-F5344CB8AC3E}">
        <p14:creationId xmlns:p14="http://schemas.microsoft.com/office/powerpoint/2010/main" val="2543938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737600" cy="6858000"/>
          </a:xfrm>
        </p:spPr>
        <p:txBody>
          <a:bodyPr/>
          <a:lstStyle/>
          <a:p>
            <a:r>
              <a:rPr lang="en-US" sz="5400" b="1" baseline="30000" dirty="0"/>
              <a:t>6 </a:t>
            </a:r>
            <a:r>
              <a:rPr lang="en-US" sz="5400" dirty="0"/>
              <a:t>That the generation to come might know, </a:t>
            </a:r>
            <a:r>
              <a:rPr lang="en-US" sz="5400" i="1" dirty="0"/>
              <a:t>even</a:t>
            </a:r>
            <a:r>
              <a:rPr lang="en-US" sz="5400" dirty="0"/>
              <a:t> the children </a:t>
            </a:r>
            <a:r>
              <a:rPr lang="en-US" sz="5400" i="1" dirty="0"/>
              <a:t>yet</a:t>
            </a:r>
            <a:r>
              <a:rPr lang="en-US" sz="5400" dirty="0"/>
              <a:t> to be born, </a:t>
            </a:r>
            <a:r>
              <a:rPr lang="en-US" sz="5400" i="1" dirty="0"/>
              <a:t>That</a:t>
            </a:r>
            <a:r>
              <a:rPr lang="en-US" sz="5400" dirty="0"/>
              <a:t> they may arise and tell </a:t>
            </a:r>
            <a:r>
              <a:rPr lang="en-US" sz="5400" i="1" dirty="0"/>
              <a:t>them</a:t>
            </a:r>
            <a:r>
              <a:rPr lang="en-US" sz="5400" dirty="0"/>
              <a:t> to their children, </a:t>
            </a:r>
            <a:endParaRPr lang="en-US" sz="5400" i="1" dirty="0">
              <a:solidFill>
                <a:srgbClr val="FFFF00"/>
              </a:solidFill>
            </a:endParaRPr>
          </a:p>
        </p:txBody>
      </p:sp>
    </p:spTree>
    <p:extLst>
      <p:ext uri="{BB962C8B-B14F-4D97-AF65-F5344CB8AC3E}">
        <p14:creationId xmlns:p14="http://schemas.microsoft.com/office/powerpoint/2010/main" val="1763882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737600" cy="6858000"/>
          </a:xfrm>
        </p:spPr>
        <p:txBody>
          <a:bodyPr/>
          <a:lstStyle/>
          <a:p>
            <a:pPr lvl="0" algn="l" defTabSz="457200">
              <a:spcBef>
                <a:spcPts val="0"/>
              </a:spcBef>
              <a:defRPr/>
            </a:pPr>
            <a:r>
              <a:rPr lang="en-US" sz="4400" b="1" baseline="30000" dirty="0"/>
              <a:t>7 </a:t>
            </a:r>
            <a:r>
              <a:rPr lang="en-US" sz="4400" dirty="0"/>
              <a:t>That they should put their confidence in God And not forget the works of God, But keep His commandments, </a:t>
            </a:r>
            <a:br>
              <a:rPr lang="en-US" sz="4400" dirty="0"/>
            </a:br>
            <a:r>
              <a:rPr lang="en-US" sz="4400" b="1" baseline="30000" dirty="0"/>
              <a:t>8 </a:t>
            </a:r>
            <a:r>
              <a:rPr lang="en-US" sz="4400" dirty="0"/>
              <a:t>And not be like their fathers, A stubborn and rebellious generation, A generation that did not prepare its heart And whose spirit was not faithful to God.</a:t>
            </a:r>
          </a:p>
        </p:txBody>
      </p:sp>
    </p:spTree>
    <p:extLst>
      <p:ext uri="{BB962C8B-B14F-4D97-AF65-F5344CB8AC3E}">
        <p14:creationId xmlns:p14="http://schemas.microsoft.com/office/powerpoint/2010/main" val="2469232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7200" dirty="0"/>
              <a:t>Nehemiah – </a:t>
            </a:r>
            <a:br>
              <a:rPr lang="en-US" sz="7200" dirty="0"/>
            </a:br>
            <a:r>
              <a:rPr lang="en-US" sz="7200" dirty="0"/>
              <a:t>Prayer of the Leaders</a:t>
            </a:r>
            <a:br>
              <a:rPr lang="en-US" sz="7200" dirty="0"/>
            </a:br>
            <a:r>
              <a:rPr lang="en-US" sz="7200" dirty="0"/>
              <a:t>Neh. 9:5-31f</a:t>
            </a:r>
          </a:p>
        </p:txBody>
      </p:sp>
    </p:spTree>
    <p:extLst>
      <p:ext uri="{BB962C8B-B14F-4D97-AF65-F5344CB8AC3E}">
        <p14:creationId xmlns:p14="http://schemas.microsoft.com/office/powerpoint/2010/main" val="274863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Title 2">
            <a:extLst>
              <a:ext uri="{FF2B5EF4-FFF2-40B4-BE49-F238E27FC236}">
                <a16:creationId xmlns:a16="http://schemas.microsoft.com/office/drawing/2014/main" id="{AEA0081B-5C06-49A0-A09F-BD45C1DC27C0}"/>
              </a:ext>
            </a:extLst>
          </p:cNvPr>
          <p:cNvSpPr>
            <a:spLocks noGrp="1"/>
          </p:cNvSpPr>
          <p:nvPr>
            <p:ph type="title"/>
          </p:nvPr>
        </p:nvSpPr>
        <p:spPr/>
        <p:txBody>
          <a:bodyPr/>
          <a:lstStyle/>
          <a:p>
            <a:r>
              <a:rPr lang="en-US" dirty="0"/>
              <a:t>NT telling of Stories</a:t>
            </a:r>
          </a:p>
        </p:txBody>
      </p:sp>
      <p:sp>
        <p:nvSpPr>
          <p:cNvPr id="4" name="Content Placeholder 3">
            <a:extLst>
              <a:ext uri="{FF2B5EF4-FFF2-40B4-BE49-F238E27FC236}">
                <a16:creationId xmlns:a16="http://schemas.microsoft.com/office/drawing/2014/main" id="{62031A92-0573-460D-AE9A-11356A4E3C53}"/>
              </a:ext>
            </a:extLst>
          </p:cNvPr>
          <p:cNvSpPr>
            <a:spLocks noGrp="1"/>
          </p:cNvSpPr>
          <p:nvPr>
            <p:ph idx="1"/>
          </p:nvPr>
        </p:nvSpPr>
        <p:spPr/>
        <p:txBody>
          <a:bodyPr>
            <a:normAutofit/>
          </a:bodyPr>
          <a:lstStyle/>
          <a:p>
            <a:r>
              <a:rPr lang="en-US" sz="6600" dirty="0"/>
              <a:t> Stephen – Acts 7:2ff</a:t>
            </a:r>
          </a:p>
          <a:p>
            <a:r>
              <a:rPr lang="en-US" sz="6600" dirty="0"/>
              <a:t> Paul – Acts 13:16ff</a:t>
            </a:r>
          </a:p>
          <a:p>
            <a:r>
              <a:rPr lang="en-US" sz="6600" dirty="0"/>
              <a:t> Jesus - constantly</a:t>
            </a:r>
          </a:p>
        </p:txBody>
      </p:sp>
    </p:spTree>
    <p:extLst>
      <p:ext uri="{BB962C8B-B14F-4D97-AF65-F5344CB8AC3E}">
        <p14:creationId xmlns:p14="http://schemas.microsoft.com/office/powerpoint/2010/main" val="230651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Title 2">
            <a:extLst>
              <a:ext uri="{FF2B5EF4-FFF2-40B4-BE49-F238E27FC236}">
                <a16:creationId xmlns:a16="http://schemas.microsoft.com/office/drawing/2014/main" id="{0C9D9361-D12A-416C-B162-3386F834424B}"/>
              </a:ext>
            </a:extLst>
          </p:cNvPr>
          <p:cNvSpPr>
            <a:spLocks noGrp="1"/>
          </p:cNvSpPr>
          <p:nvPr>
            <p:ph type="title"/>
          </p:nvPr>
        </p:nvSpPr>
        <p:spPr/>
        <p:txBody>
          <a:bodyPr/>
          <a:lstStyle/>
          <a:p>
            <a:r>
              <a:rPr lang="en-US" dirty="0"/>
              <a:t>Jesus and Stories</a:t>
            </a:r>
          </a:p>
        </p:txBody>
      </p:sp>
      <p:sp>
        <p:nvSpPr>
          <p:cNvPr id="4" name="Content Placeholder 3">
            <a:extLst>
              <a:ext uri="{FF2B5EF4-FFF2-40B4-BE49-F238E27FC236}">
                <a16:creationId xmlns:a16="http://schemas.microsoft.com/office/drawing/2014/main" id="{5EF690B6-0A42-4F7C-B5C2-05C1E0DF69E1}"/>
              </a:ext>
            </a:extLst>
          </p:cNvPr>
          <p:cNvSpPr>
            <a:spLocks noGrp="1"/>
          </p:cNvSpPr>
          <p:nvPr>
            <p:ph idx="1"/>
          </p:nvPr>
        </p:nvSpPr>
        <p:spPr>
          <a:xfrm>
            <a:off x="187739" y="1174682"/>
            <a:ext cx="8790609" cy="5546794"/>
          </a:xfrm>
        </p:spPr>
        <p:txBody>
          <a:bodyPr>
            <a:normAutofit fontScale="85000" lnSpcReduction="20000"/>
          </a:bodyPr>
          <a:lstStyle/>
          <a:p>
            <a:r>
              <a:rPr lang="en-US" dirty="0"/>
              <a:t>Creation – Adam – Matt. 19:1-9</a:t>
            </a:r>
          </a:p>
          <a:p>
            <a:r>
              <a:rPr lang="en-US" dirty="0"/>
              <a:t>Noah &amp; flood – Matt. 24:37-38</a:t>
            </a:r>
          </a:p>
          <a:p>
            <a:r>
              <a:rPr lang="en-US" dirty="0"/>
              <a:t>Sodom &amp; Gomorrah – </a:t>
            </a:r>
            <a:r>
              <a:rPr lang="en-US" dirty="0" err="1"/>
              <a:t>Mtt</a:t>
            </a:r>
            <a:r>
              <a:rPr lang="en-US" dirty="0"/>
              <a:t>. 11:23-24</a:t>
            </a:r>
          </a:p>
          <a:p>
            <a:r>
              <a:rPr lang="en-US" dirty="0"/>
              <a:t>10 commandments from God – Matt. 15:14;  19:17</a:t>
            </a:r>
          </a:p>
          <a:p>
            <a:r>
              <a:rPr lang="en-US" dirty="0"/>
              <a:t>manna – John 6:49</a:t>
            </a:r>
          </a:p>
          <a:p>
            <a:r>
              <a:rPr lang="en-US" dirty="0"/>
              <a:t>Jonah and the fish – Matt. 12:39-41</a:t>
            </a:r>
          </a:p>
          <a:p>
            <a:r>
              <a:rPr lang="en-US" dirty="0"/>
              <a:t>Elijah raising the dead – Luke 4:25-26</a:t>
            </a:r>
          </a:p>
          <a:p>
            <a:r>
              <a:rPr lang="en-US" dirty="0"/>
              <a:t>Naaman – Luke 4:27</a:t>
            </a:r>
          </a:p>
        </p:txBody>
      </p:sp>
    </p:spTree>
    <p:extLst>
      <p:ext uri="{BB962C8B-B14F-4D97-AF65-F5344CB8AC3E}">
        <p14:creationId xmlns:p14="http://schemas.microsoft.com/office/powerpoint/2010/main" val="29848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400" baseline="30000" dirty="0"/>
              <a:t>14 </a:t>
            </a:r>
            <a:r>
              <a:rPr lang="en-US" sz="4400" dirty="0"/>
              <a:t>You, however, continue in the things you have learned and become convinced of, knowing from whom you have learned </a:t>
            </a:r>
            <a:r>
              <a:rPr lang="en-US" sz="4400" i="1" dirty="0"/>
              <a:t>them,</a:t>
            </a:r>
            <a:r>
              <a:rPr lang="en-US" sz="4400" dirty="0"/>
              <a:t> </a:t>
            </a:r>
            <a:r>
              <a:rPr lang="en-US" sz="4400" baseline="30000" dirty="0"/>
              <a:t>15 </a:t>
            </a:r>
            <a:r>
              <a:rPr lang="en-US" sz="4400" dirty="0"/>
              <a:t>and that from childhood you have known the sacred writings which are able to give you the wisdom that leads to salvation through faith which is in Christ Jesus.    2T. 3:14-15</a:t>
            </a:r>
          </a:p>
        </p:txBody>
      </p:sp>
    </p:spTree>
    <p:extLst>
      <p:ext uri="{BB962C8B-B14F-4D97-AF65-F5344CB8AC3E}">
        <p14:creationId xmlns:p14="http://schemas.microsoft.com/office/powerpoint/2010/main" val="2592353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5400" b="1" baseline="30000" dirty="0"/>
              <a:t>16 </a:t>
            </a:r>
            <a:r>
              <a:rPr lang="en-US" sz="5400" dirty="0"/>
              <a:t>All Scripture is inspired by God and profitable for teaching, for reproof, for correction, for training in righteousness; </a:t>
            </a:r>
            <a:br>
              <a:rPr lang="en-US" sz="5400" dirty="0"/>
            </a:br>
            <a:r>
              <a:rPr lang="en-US" sz="5400" b="1" baseline="30000" dirty="0"/>
              <a:t>17 </a:t>
            </a:r>
            <a:r>
              <a:rPr lang="en-US" sz="5400" dirty="0"/>
              <a:t>so that the man of God may be adequate, equipped for every good work.</a:t>
            </a:r>
          </a:p>
        </p:txBody>
      </p:sp>
    </p:spTree>
    <p:extLst>
      <p:ext uri="{BB962C8B-B14F-4D97-AF65-F5344CB8AC3E}">
        <p14:creationId xmlns:p14="http://schemas.microsoft.com/office/powerpoint/2010/main" val="341682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pic>
        <p:nvPicPr>
          <p:cNvPr id="2050" name="Picture 2" descr="Image result for harry potter images">
            <a:extLst>
              <a:ext uri="{FF2B5EF4-FFF2-40B4-BE49-F238E27FC236}">
                <a16:creationId xmlns:a16="http://schemas.microsoft.com/office/drawing/2014/main" id="{BC53C067-55F4-40E9-86DA-D1AA2E96290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4163" y="0"/>
            <a:ext cx="85740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88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Fathers, do not provoke your children to anger, but bring them up in the discipline and instruction of the Lord.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t>Eph. 6:4</a:t>
            </a:r>
          </a:p>
        </p:txBody>
      </p:sp>
    </p:spTree>
    <p:extLst>
      <p:ext uri="{BB962C8B-B14F-4D97-AF65-F5344CB8AC3E}">
        <p14:creationId xmlns:p14="http://schemas.microsoft.com/office/powerpoint/2010/main" val="3750009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a:extLst>
              <a:ext uri="{FF2B5EF4-FFF2-40B4-BE49-F238E27FC236}">
                <a16:creationId xmlns:a16="http://schemas.microsoft.com/office/drawing/2014/main" id="{E6A874BB-8C30-42B9-A06E-3EA626E55C37}"/>
              </a:ext>
            </a:extLst>
          </p:cNvPr>
          <p:cNvSpPr>
            <a:spLocks noGrp="1"/>
          </p:cNvSpPr>
          <p:nvPr>
            <p:ph type="title"/>
          </p:nvPr>
        </p:nvSpPr>
        <p:spPr/>
        <p:txBody>
          <a:bodyPr/>
          <a:lstStyle/>
          <a:p>
            <a:r>
              <a:rPr lang="en-US" dirty="0"/>
              <a:t>WHY have we changed?</a:t>
            </a:r>
          </a:p>
        </p:txBody>
      </p:sp>
      <p:sp>
        <p:nvSpPr>
          <p:cNvPr id="5" name="Content Placeholder 4">
            <a:extLst>
              <a:ext uri="{FF2B5EF4-FFF2-40B4-BE49-F238E27FC236}">
                <a16:creationId xmlns:a16="http://schemas.microsoft.com/office/drawing/2014/main" id="{F09B3B58-0367-46D6-81CB-7DD528A0C0AC}"/>
              </a:ext>
            </a:extLst>
          </p:cNvPr>
          <p:cNvSpPr>
            <a:spLocks noGrp="1"/>
          </p:cNvSpPr>
          <p:nvPr>
            <p:ph idx="1"/>
          </p:nvPr>
        </p:nvSpPr>
        <p:spPr/>
        <p:txBody>
          <a:bodyPr>
            <a:normAutofit lnSpcReduction="10000"/>
          </a:bodyPr>
          <a:lstStyle/>
          <a:p>
            <a:pPr lvl="0"/>
            <a:r>
              <a:rPr lang="en-US" sz="5400" dirty="0"/>
              <a:t>Regulated God to a corner of our lives.</a:t>
            </a:r>
          </a:p>
          <a:p>
            <a:pPr lvl="0"/>
            <a:r>
              <a:rPr lang="en-US" sz="5400" dirty="0"/>
              <a:t>Bible stories are irrelevant.</a:t>
            </a:r>
          </a:p>
          <a:p>
            <a:pPr lvl="0"/>
            <a:r>
              <a:rPr lang="en-US" sz="5400" dirty="0"/>
              <a:t>To TELL these stories, must first have them written on OUR hearts! </a:t>
            </a:r>
          </a:p>
        </p:txBody>
      </p:sp>
    </p:spTree>
    <p:extLst>
      <p:ext uri="{BB962C8B-B14F-4D97-AF65-F5344CB8AC3E}">
        <p14:creationId xmlns:p14="http://schemas.microsoft.com/office/powerpoint/2010/main" val="22623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812097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783184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911923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369458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pic>
        <p:nvPicPr>
          <p:cNvPr id="3074" name="Picture 2" descr="Related image">
            <a:extLst>
              <a:ext uri="{FF2B5EF4-FFF2-40B4-BE49-F238E27FC236}">
                <a16:creationId xmlns:a16="http://schemas.microsoft.com/office/drawing/2014/main" id="{67E8A08E-0653-4FF1-A5CE-6D08F99E604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Stories</a:t>
            </a:r>
            <a:br>
              <a:rPr lang="en-US" sz="8000" dirty="0"/>
            </a:br>
            <a:r>
              <a:rPr lang="en-US" sz="8000" dirty="0"/>
              <a:t>and our</a:t>
            </a:r>
            <a:br>
              <a:rPr lang="en-US" sz="8000" dirty="0"/>
            </a:br>
            <a:r>
              <a:rPr lang="en-US" sz="8000" dirty="0"/>
              <a:t>Lives?</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98249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444500" y="0"/>
            <a:ext cx="8255000" cy="6858000"/>
          </a:xfrm>
        </p:spPr>
        <p:txBody>
          <a:bodyPr/>
          <a:lstStyle/>
          <a:p>
            <a:r>
              <a:rPr lang="en-US" sz="5400" dirty="0"/>
              <a:t>… the Bible doesn’t stand a chance. Of course, Aesop’s fables have been a main stay over many centuries and nations. Christians have the ‘reading of the apostle’s memoirs’. </a:t>
            </a:r>
          </a:p>
        </p:txBody>
      </p:sp>
    </p:spTree>
    <p:extLst>
      <p:ext uri="{BB962C8B-B14F-4D97-AF65-F5344CB8AC3E}">
        <p14:creationId xmlns:p14="http://schemas.microsoft.com/office/powerpoint/2010/main" val="288309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800" dirty="0"/>
              <a:t>"For I have chosen him, so that </a:t>
            </a:r>
            <a:r>
              <a:rPr lang="en-US" sz="4800" b="1" i="1" dirty="0">
                <a:solidFill>
                  <a:srgbClr val="FFFF00"/>
                </a:solidFill>
              </a:rPr>
              <a:t>he may command his children and his household </a:t>
            </a:r>
            <a:r>
              <a:rPr lang="en-US" sz="4800" dirty="0"/>
              <a:t>after him to keep the way of the Lord by doing righteousness and justice, so that the Lord may bring upon Abraham what He has spoken about him.“    Gen. 18:19</a:t>
            </a:r>
          </a:p>
        </p:txBody>
      </p:sp>
    </p:spTree>
    <p:extLst>
      <p:ext uri="{BB962C8B-B14F-4D97-AF65-F5344CB8AC3E}">
        <p14:creationId xmlns:p14="http://schemas.microsoft.com/office/powerpoint/2010/main" val="326549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4400" b="1" baseline="30000" dirty="0"/>
              <a:t>26 </a:t>
            </a:r>
            <a:r>
              <a:rPr lang="en-US" sz="4400" dirty="0"/>
              <a:t>"</a:t>
            </a:r>
            <a:r>
              <a:rPr lang="en-US" sz="4400" b="1" i="1" dirty="0">
                <a:solidFill>
                  <a:srgbClr val="FFFF00"/>
                </a:solidFill>
              </a:rPr>
              <a:t>And when your children say to you, </a:t>
            </a:r>
            <a:r>
              <a:rPr lang="en-US" sz="4400" dirty="0"/>
              <a:t>'What does this rite mean to you?' </a:t>
            </a:r>
            <a:r>
              <a:rPr lang="en-US" sz="4400" b="1" baseline="30000" dirty="0"/>
              <a:t>27 </a:t>
            </a:r>
            <a:r>
              <a:rPr lang="en-US" sz="4400" dirty="0"/>
              <a:t>you shall say, 'It is a Passover sacrifice to the Lord who passed over the houses of the sons of Israel in Egypt when He smote the Egyptians, but spared our homes.'" And the people bowed low and worshiped.  Ex. 12:26-27</a:t>
            </a:r>
          </a:p>
        </p:txBody>
      </p:sp>
    </p:spTree>
    <p:extLst>
      <p:ext uri="{BB962C8B-B14F-4D97-AF65-F5344CB8AC3E}">
        <p14:creationId xmlns:p14="http://schemas.microsoft.com/office/powerpoint/2010/main" val="339999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17500" y="0"/>
            <a:ext cx="8585200" cy="6858000"/>
          </a:xfrm>
        </p:spPr>
        <p:txBody>
          <a:bodyPr/>
          <a:lstStyle/>
          <a:p>
            <a:r>
              <a:rPr lang="en-US" sz="5400" b="1" baseline="30000" dirty="0"/>
              <a:t>Exod. 13:14-15</a:t>
            </a:r>
            <a:br>
              <a:rPr lang="en-US" sz="5400" b="1" baseline="30000" dirty="0"/>
            </a:br>
            <a:r>
              <a:rPr lang="en-US" sz="5400" b="1" baseline="30000" dirty="0"/>
              <a:t>14 </a:t>
            </a:r>
            <a:r>
              <a:rPr lang="en-US" sz="5400" dirty="0"/>
              <a:t>"And it shall be </a:t>
            </a:r>
            <a:r>
              <a:rPr lang="en-US" sz="5400" b="1" i="1" dirty="0">
                <a:solidFill>
                  <a:srgbClr val="FFFF00"/>
                </a:solidFill>
              </a:rPr>
              <a:t>when your son asks you </a:t>
            </a:r>
            <a:r>
              <a:rPr lang="en-US" sz="5400" dirty="0"/>
              <a:t>in time to come, saying, 'What is this?' then you shall say to him…</a:t>
            </a:r>
          </a:p>
        </p:txBody>
      </p:sp>
    </p:spTree>
    <p:extLst>
      <p:ext uri="{BB962C8B-B14F-4D97-AF65-F5344CB8AC3E}">
        <p14:creationId xmlns:p14="http://schemas.microsoft.com/office/powerpoint/2010/main" val="3666889415"/>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3608</TotalTime>
  <Words>2672</Words>
  <Application>Microsoft Office PowerPoint</Application>
  <PresentationFormat>On-screen Show (4:3)</PresentationFormat>
  <Paragraphs>320</Paragraphs>
  <Slides>39</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 Black </vt:lpstr>
      <vt:lpstr>PowerPoint Presentation</vt:lpstr>
      <vt:lpstr>PowerPoint Presentation</vt:lpstr>
      <vt:lpstr>PowerPoint Presentation</vt:lpstr>
      <vt:lpstr>PowerPoint Presentation</vt:lpstr>
      <vt:lpstr>Stories and our Lives?</vt:lpstr>
      <vt:lpstr>… the Bible doesn’t stand a chance. Of course, Aesop’s fables have been a main stay over many centuries and nations. Christians have the ‘reading of the apostle’s memoirs’. </vt:lpstr>
      <vt:lpstr>"For I have chosen him, so that he may command his children and his household after him to keep the way of the Lord by doing righteousness and justice, so that the Lord may bring upon Abraham what He has spoken about him.“    Gen. 18:19</vt:lpstr>
      <vt:lpstr>26 "And when your children say to you, 'What does this rite mean to you?' 27 you shall say, 'It is a Passover sacrifice to the Lord who passed over the houses of the sons of Israel in Egypt when He smote the Egyptians, but spared our homes.'" And the people bowed low and worshiped.  Ex. 12:26-27</vt:lpstr>
      <vt:lpstr>Exod. 13:14-15 14 "And it shall be when your son asks you in time to come, saying, 'What is this?' then you shall say to him…</vt:lpstr>
      <vt:lpstr>'With a powerful hand the Lord brought us out of Egypt, from the house of slavery. 15 'It came about, when Pharaoh was stubborn about letting us go, that the Lord killed every firstborn in the land of Egypt, both the firstborn of man and the firstborn of beast. Therefore, I sacrifice to the Lord the males, the first offspring of every womb, but every firstborn of my sons I redeem.'</vt:lpstr>
      <vt:lpstr>9 "Only give heed to yourself and keep your soul diligently, so that you do not forget the things which your eyes have seen and they do not depart from your heart all the days of your life; but make them known to your sons and your grandsons.  Dt. 4:9-10</vt:lpstr>
      <vt:lpstr>10 "Remember the day you stood before the Lord your God at Horeb, when the Lord said to me, 'Assemble the people to Me, that I may let them hear My words so they may learn to fear Me all the days they live on the earth, and that they may teach their children.'</vt:lpstr>
      <vt:lpstr>1 "Now this is the commandment, the statutes and the judgments which the Lord your God has commanded me to teach you, that you might do them in the land where you are going over to possess it,   Dt. 6:1-2</vt:lpstr>
      <vt:lpstr>2 so that you and your son and your grandson might fear the Lord your God, to keep all His statutes and His commandments which I command you, all the days of your life, and that your days may be prolonged.</vt:lpstr>
      <vt:lpstr>7 "You shall teach them diligently to your sons and shall talk of them when you sit in your house and when you walk by the way and when you lie down and when you rise up.   Dt. 6:7-9</vt:lpstr>
      <vt:lpstr>8 "You shall bind them as a sign on your hand and they shall be as frontals on your forehead. 9 "You shall write them on the doorposts of your house and on your gates.</vt:lpstr>
      <vt:lpstr>19 "You shall teach them to your sons, talking of them when you sit in your house and when you walk along the road and when you lie down and when you rise up.    Dt. 11:19-21</vt:lpstr>
      <vt:lpstr>20 "You shall write them on the doorposts of your house and on your gates, 21 so that your days and the days of your sons may be multiplied on the land which the Lord swore to your fathers to give them, as long as the heavens remain above the earth.</vt:lpstr>
      <vt:lpstr> Prov.   1:1   The proverbs of Solomon the son of David, king of Israel:  </vt:lpstr>
      <vt:lpstr>2  To know wisdom and instruction, To discern the sayings of understanding, 3  To receive instruction in wise behavior, Righteousness, justice and equity; 4  To give prudence to the naive, To the youth knowledge and discretion,</vt:lpstr>
      <vt:lpstr>4 We will not conceal them from their children, But tell to the generation to come the praises of the Lord, And His strength and His wondrous works that He has done.  Psalm 78:4-8</vt:lpstr>
      <vt:lpstr>5 For He established a testimony in Jacob And appointed a law in Israel, Which He commanded our fathers That they should teach them to their children,   Psalm 78:4-8</vt:lpstr>
      <vt:lpstr>6 That the generation to come might know, even the children yet to be born, That they may arise and tell them to their children, </vt:lpstr>
      <vt:lpstr>7 That they should put their confidence in God And not forget the works of God, But keep His commandments,  8 And not be like their fathers, A stubborn and rebellious generation, A generation that did not prepare its heart And whose spirit was not faithful to God.</vt:lpstr>
      <vt:lpstr>Nehemiah –  Prayer of the Leaders Neh. 9:5-31f</vt:lpstr>
      <vt:lpstr>NT telling of Stories</vt:lpstr>
      <vt:lpstr>Jesus and Stories</vt:lpstr>
      <vt:lpstr>14 You, however, continue in the things you have learned and become convinced of, knowing from whom you have learned them, 15 and that from childhood you have known the sacred writings which are able to give you the wisdom that leads to salvation through faith which is in Christ Jesus.    2T. 3:14-15</vt:lpstr>
      <vt:lpstr>16 All Scripture is inspired by God and profitable for teaching, for reproof, for correction, for training in righteousness;  17 so that the man of God may be adequate, equipped for every good work.</vt:lpstr>
      <vt:lpstr>Fathers, do not provoke your children to anger, but bring them up in the discipline and instruction of the Lord.</vt:lpstr>
      <vt:lpstr>WHY have we changed?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 DeLong</cp:lastModifiedBy>
  <cp:revision>61</cp:revision>
  <dcterms:created xsi:type="dcterms:W3CDTF">2014-01-26T20:19:07Z</dcterms:created>
  <dcterms:modified xsi:type="dcterms:W3CDTF">2017-09-24T23:11:39Z</dcterms:modified>
</cp:coreProperties>
</file>