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8" r:id="rId2"/>
    <p:sldId id="345" r:id="rId3"/>
    <p:sldId id="364" r:id="rId4"/>
    <p:sldId id="365" r:id="rId5"/>
    <p:sldId id="336" r:id="rId6"/>
    <p:sldId id="363" r:id="rId7"/>
    <p:sldId id="346" r:id="rId8"/>
    <p:sldId id="347" r:id="rId9"/>
    <p:sldId id="348" r:id="rId10"/>
    <p:sldId id="362" r:id="rId11"/>
    <p:sldId id="369" r:id="rId12"/>
    <p:sldId id="331" r:id="rId13"/>
    <p:sldId id="319" r:id="rId14"/>
    <p:sldId id="342" r:id="rId15"/>
    <p:sldId id="320" r:id="rId16"/>
    <p:sldId id="343" r:id="rId17"/>
    <p:sldId id="329" r:id="rId18"/>
    <p:sldId id="332" r:id="rId19"/>
    <p:sldId id="333" r:id="rId20"/>
    <p:sldId id="335" r:id="rId21"/>
    <p:sldId id="341" r:id="rId22"/>
    <p:sldId id="337" r:id="rId23"/>
    <p:sldId id="338" r:id="rId24"/>
    <p:sldId id="349" r:id="rId25"/>
    <p:sldId id="350" r:id="rId26"/>
    <p:sldId id="351" r:id="rId27"/>
    <p:sldId id="352" r:id="rId28"/>
    <p:sldId id="353" r:id="rId29"/>
    <p:sldId id="354" r:id="rId30"/>
    <p:sldId id="355" r:id="rId31"/>
    <p:sldId id="357" r:id="rId32"/>
    <p:sldId id="358" r:id="rId33"/>
    <p:sldId id="359" r:id="rId34"/>
    <p:sldId id="356" r:id="rId35"/>
    <p:sldId id="339" r:id="rId36"/>
    <p:sldId id="340" r:id="rId37"/>
    <p:sldId id="367" r:id="rId38"/>
    <p:sldId id="368" r:id="rId39"/>
    <p:sldId id="334" r:id="rId40"/>
    <p:sldId id="366" r:id="rId41"/>
    <p:sldId id="321" r:id="rId42"/>
    <p:sldId id="360" r:id="rId43"/>
    <p:sldId id="361" r:id="rId44"/>
    <p:sldId id="322" r:id="rId45"/>
    <p:sldId id="33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11" autoAdjust="0"/>
    <p:restoredTop sz="84000" autoAdjust="0"/>
  </p:normalViewPr>
  <p:slideViewPr>
    <p:cSldViewPr snapToGrid="0" snapToObjects="1">
      <p:cViewPr varScale="1">
        <p:scale>
          <a:sx n="67" d="100"/>
          <a:sy n="67" d="100"/>
        </p:scale>
        <p:origin x="57" y="369"/>
      </p:cViewPr>
      <p:guideLst>
        <p:guide orient="horz" pos="2160"/>
        <p:guide pos="2880"/>
      </p:guideLst>
    </p:cSldViewPr>
  </p:slideViewPr>
  <p:notesTextViewPr>
    <p:cViewPr>
      <p:scale>
        <a:sx n="3" d="2"/>
        <a:sy n="3" d="2"/>
      </p:scale>
      <p:origin x="0" y="0"/>
    </p:cViewPr>
  </p:notesTextViewPr>
  <p:sorterViewPr>
    <p:cViewPr varScale="1">
      <p:scale>
        <a:sx n="1" d="1"/>
        <a:sy n="1" d="1"/>
      </p:scale>
      <p:origin x="0" y="-26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udybible.info/Tyndale/Jonah%201: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osemarieadcock.com/workszoom/203711"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google.com/searchbyimage?image_url=https://fasoimages-4cde.kxcdn.com/8288_203711x900%2Bv%3D201706121521c201706121521/the-arrival-of-jonah-at-nineveh.jpg&amp;sbisrc=imghover&amp;bih=723&amp;biw=1258" TargetMode="External"/><Relationship Id="rId4" Type="http://schemas.openxmlformats.org/officeDocument/2006/relationships/hyperlink" Target="https://www.google.com/search?tbs=simg:m00&amp;tbnid=zvxKKL6gQj95SM:&amp;docid=UskTLhKEKXt7GM&amp;bih=723&amp;biw=1258&amp;tbm=isc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Nineveh – The capital of Assyria… that stretch through out Middle East</a:t>
            </a:r>
          </a:p>
          <a:p>
            <a:r>
              <a:rPr lang="en-US" dirty="0"/>
              <a:t>Iraq, Iran, Syria, Judah, and into Egypt. And modern Turkey.</a:t>
            </a:r>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159514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Artist conception – </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308051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Gates to the city – picture from a few years ago .. </a:t>
            </a:r>
          </a:p>
          <a:p>
            <a:endParaRPr lang="en-US" dirty="0"/>
          </a:p>
          <a:p>
            <a:endParaRPr lang="en-US" dirty="0"/>
          </a:p>
          <a:p>
            <a:endParaRPr lang="en-US" dirty="0"/>
          </a:p>
          <a:p>
            <a:r>
              <a:rPr lang="en-US" dirty="0"/>
              <a:t>(recently destroyed by ISIS)..</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1225792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picture of the gates…</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2793254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partially reconstructed Nergal Gate in Nineveh, Iraq.</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245217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gate – but occupied</a:t>
            </a:r>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247848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outline of the city walls, which are about 13 km (8 mi) in circumference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enclose an area of about 730 ha (1800 acres), can still be traced. </a:t>
            </a:r>
          </a:p>
          <a:p>
            <a:endParaRPr lang="en-US" dirty="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997079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Palaces of Ashurbanipal and Sennacherib</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18</a:t>
            </a:fld>
            <a:endParaRPr lang="en-US"/>
          </a:p>
        </p:txBody>
      </p:sp>
    </p:spTree>
    <p:extLst>
      <p:ext uri="{BB962C8B-B14F-4D97-AF65-F5344CB8AC3E}">
        <p14:creationId xmlns:p14="http://schemas.microsoft.com/office/powerpoint/2010/main" val="306068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lamassu - man, Lord of Creation</a:t>
            </a:r>
            <a:endParaRPr lang="en-US" dirty="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33811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lamassu - man, Lord of Creation</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168536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from Jonah</a:t>
            </a:r>
          </a:p>
          <a:p>
            <a:r>
              <a:rPr lang="en-US" sz="1200" kern="1200" dirty="0">
                <a:solidFill>
                  <a:schemeClr val="tx1"/>
                </a:solidFill>
                <a:effectLst/>
                <a:latin typeface="+mn-lt"/>
                <a:ea typeface="+mn-ea"/>
                <a:cs typeface="+mn-cs"/>
              </a:rPr>
              <a:t>When we think of ‘Nineveh’, most think of two bible events: The Assyrian captivity (with Nineveh being the capital of the Assyrian empire) and the story of Jonah. Two other prophets dealt particularly with the destruction of Nineveh and the Assyrian empire: Zephaniah and Nahum. The actual fall of Nineveh/Assyria came in 612.</a:t>
            </a:r>
          </a:p>
          <a:p>
            <a:r>
              <a:rPr lang="en-US" sz="1200" kern="1200" dirty="0">
                <a:solidFill>
                  <a:schemeClr val="tx1"/>
                </a:solidFill>
                <a:effectLst/>
                <a:latin typeface="+mn-lt"/>
                <a:ea typeface="+mn-ea"/>
                <a:cs typeface="+mn-cs"/>
              </a:rPr>
              <a:t>The story of Jonah take place earlier and shows us the longsuffering and righteousness of God in judgment! Yes, the judgment came, but God was more than patient and fair (using ‘our standards of such’). </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269469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ISIS – most of ruins have been destroyed… </a:t>
            </a:r>
          </a:p>
          <a:p>
            <a:endParaRPr lang="en-US" dirty="0"/>
          </a:p>
          <a:p>
            <a:r>
              <a:rPr lang="en-US" dirty="0"/>
              <a:t>YET, not erase the historical record – a great city…. </a:t>
            </a:r>
          </a:p>
        </p:txBody>
      </p:sp>
      <p:sp>
        <p:nvSpPr>
          <p:cNvPr id="4" name="Slide Number Placeholder 3"/>
          <p:cNvSpPr>
            <a:spLocks noGrp="1"/>
          </p:cNvSpPr>
          <p:nvPr>
            <p:ph type="sldNum" sz="quarter" idx="10"/>
          </p:nvPr>
        </p:nvSpPr>
        <p:spPr/>
        <p:txBody>
          <a:bodyPr/>
          <a:lstStyle/>
          <a:p>
            <a:fld id="{3DA06FC5-5253-8444-A22F-B474784BDD4C}" type="slidenum">
              <a:rPr lang="en-US" smtClean="0"/>
              <a:t>21</a:t>
            </a:fld>
            <a:endParaRPr lang="en-US"/>
          </a:p>
        </p:txBody>
      </p:sp>
    </p:spTree>
    <p:extLst>
      <p:ext uri="{BB962C8B-B14F-4D97-AF65-F5344CB8AC3E}">
        <p14:creationId xmlns:p14="http://schemas.microsoft.com/office/powerpoint/2010/main" val="91458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Power</a:t>
            </a:r>
          </a:p>
          <a:p>
            <a:r>
              <a:rPr lang="en-US" sz="1200" dirty="0"/>
              <a:t>Wealth</a:t>
            </a:r>
          </a:p>
          <a:p>
            <a:r>
              <a:rPr lang="en-US" sz="1200" dirty="0"/>
              <a:t>Culture - library</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22</a:t>
            </a:fld>
            <a:endParaRPr lang="en-US"/>
          </a:p>
        </p:txBody>
      </p:sp>
    </p:spTree>
    <p:extLst>
      <p:ext uri="{BB962C8B-B14F-4D97-AF65-F5344CB8AC3E}">
        <p14:creationId xmlns:p14="http://schemas.microsoft.com/office/powerpoint/2010/main" val="1020497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p>
          <a:p>
            <a:r>
              <a:rPr lang="en-US" dirty="0"/>
              <a:t>Royal texts – ‘presidential libraries’ – wars, victories, </a:t>
            </a:r>
            <a:r>
              <a:rPr lang="en-US" dirty="0" err="1"/>
              <a:t>etc</a:t>
            </a:r>
            <a:r>
              <a:rPr lang="en-US" dirty="0"/>
              <a:t>…  </a:t>
            </a:r>
          </a:p>
          <a:p>
            <a:r>
              <a:rPr lang="en-US" dirty="0"/>
              <a:t>Literary – gives us an insight to the nature and character of the Empire… divided into 5 sections… </a:t>
            </a:r>
          </a:p>
        </p:txBody>
      </p:sp>
      <p:sp>
        <p:nvSpPr>
          <p:cNvPr id="4" name="Slide Number Placeholder 3"/>
          <p:cNvSpPr>
            <a:spLocks noGrp="1"/>
          </p:cNvSpPr>
          <p:nvPr>
            <p:ph type="sldNum" sz="quarter" idx="10"/>
          </p:nvPr>
        </p:nvSpPr>
        <p:spPr/>
        <p:txBody>
          <a:bodyPr/>
          <a:lstStyle/>
          <a:p>
            <a:fld id="{3DA06FC5-5253-8444-A22F-B474784BDD4C}" type="slidenum">
              <a:rPr lang="en-US" smtClean="0"/>
              <a:t>23</a:t>
            </a:fld>
            <a:endParaRPr lang="en-US"/>
          </a:p>
        </p:txBody>
      </p:sp>
    </p:spTree>
    <p:extLst>
      <p:ext uri="{BB962C8B-B14F-4D97-AF65-F5344CB8AC3E}">
        <p14:creationId xmlns:p14="http://schemas.microsoft.com/office/powerpoint/2010/main" val="107086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kern="1200" dirty="0">
                <a:solidFill>
                  <a:schemeClr val="tx1"/>
                </a:solidFill>
                <a:effectLst/>
                <a:latin typeface="+mn-lt"/>
                <a:ea typeface="+mn-ea"/>
                <a:cs typeface="+mn-cs"/>
              </a:rPr>
              <a:t>Philological (syllabaries, lexicons, grammars) </a:t>
            </a:r>
          </a:p>
          <a:p>
            <a:pPr marL="228600" indent="-228600">
              <a:buAutoNum type="arabicParenR"/>
            </a:pPr>
            <a:r>
              <a:rPr lang="en-US" sz="1200" kern="1200" dirty="0">
                <a:solidFill>
                  <a:schemeClr val="tx1"/>
                </a:solidFill>
                <a:effectLst/>
                <a:latin typeface="+mn-lt"/>
                <a:ea typeface="+mn-ea"/>
                <a:cs typeface="+mn-cs"/>
              </a:rPr>
              <a:t>Allowed for the moderns to translate cuneiform writings! A window to the ancient world</a:t>
            </a:r>
          </a:p>
          <a:p>
            <a:pPr marL="228600" indent="-228600">
              <a:buAutoNum type="arabicParenR"/>
            </a:pPr>
            <a:endParaRPr lang="en-US" sz="1200" kern="1200" dirty="0">
              <a:solidFill>
                <a:schemeClr val="tx1"/>
              </a:solidFill>
              <a:effectLst/>
              <a:latin typeface="+mn-lt"/>
              <a:ea typeface="+mn-ea"/>
              <a:cs typeface="+mn-cs"/>
            </a:endParaRP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24</a:t>
            </a:fld>
            <a:endParaRPr lang="en-US"/>
          </a:p>
        </p:txBody>
      </p:sp>
    </p:spTree>
    <p:extLst>
      <p:ext uri="{BB962C8B-B14F-4D97-AF65-F5344CB8AC3E}">
        <p14:creationId xmlns:p14="http://schemas.microsoft.com/office/powerpoint/2010/main" val="2817394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 Juridical (points of law and social practices)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25</a:t>
            </a:fld>
            <a:endParaRPr lang="en-US"/>
          </a:p>
        </p:txBody>
      </p:sp>
    </p:spTree>
    <p:extLst>
      <p:ext uri="{BB962C8B-B14F-4D97-AF65-F5344CB8AC3E}">
        <p14:creationId xmlns:p14="http://schemas.microsoft.com/office/powerpoint/2010/main" val="532513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Historical (annals of the kings!)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26</a:t>
            </a:fld>
            <a:endParaRPr lang="en-US"/>
          </a:p>
        </p:txBody>
      </p:sp>
    </p:spTree>
    <p:extLst>
      <p:ext uri="{BB962C8B-B14F-4D97-AF65-F5344CB8AC3E}">
        <p14:creationId xmlns:p14="http://schemas.microsoft.com/office/powerpoint/2010/main" val="377402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Religious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Epic of Gilgal and other flood stories… </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27</a:t>
            </a:fld>
            <a:endParaRPr lang="en-US"/>
          </a:p>
        </p:txBody>
      </p:sp>
    </p:spTree>
    <p:extLst>
      <p:ext uri="{BB962C8B-B14F-4D97-AF65-F5344CB8AC3E}">
        <p14:creationId xmlns:p14="http://schemas.microsoft.com/office/powerpoint/2010/main" val="1635958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Scientific (500 tablets dealing with medicine – diseases described and </a:t>
            </a:r>
            <a:r>
              <a:rPr lang="en-US" sz="1200" kern="1200" dirty="0" err="1">
                <a:solidFill>
                  <a:schemeClr val="tx1"/>
                </a:solidFill>
                <a:effectLst/>
                <a:latin typeface="+mn-lt"/>
                <a:ea typeface="+mn-ea"/>
                <a:cs typeface="+mn-cs"/>
              </a:rPr>
              <a:t>presecriptions</a:t>
            </a:r>
            <a:r>
              <a:rPr lang="en-US" sz="1200" kern="1200" dirty="0">
                <a:solidFill>
                  <a:schemeClr val="tx1"/>
                </a:solidFill>
                <a:effectLst/>
                <a:latin typeface="+mn-lt"/>
                <a:ea typeface="+mn-ea"/>
                <a:cs typeface="+mn-cs"/>
              </a:rPr>
              <a:t> recorded, including some 500 different drugs to be used, ALONG WITH texts on botany, geology, chemistry, mathematics, astronomy… )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28</a:t>
            </a:fld>
            <a:endParaRPr lang="en-US"/>
          </a:p>
        </p:txBody>
      </p:sp>
    </p:spTree>
    <p:extLst>
      <p:ext uri="{BB962C8B-B14F-4D97-AF65-F5344CB8AC3E}">
        <p14:creationId xmlns:p14="http://schemas.microsoft.com/office/powerpoint/2010/main" val="2180908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in wickedness -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Jonah 1:2 "Arise, go to Nineveh the great city and cry against it, for their wickedness has come up before Me."</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29</a:t>
            </a:fld>
            <a:endParaRPr lang="en-US"/>
          </a:p>
        </p:txBody>
      </p:sp>
    </p:spTree>
    <p:extLst>
      <p:ext uri="{BB962C8B-B14F-4D97-AF65-F5344CB8AC3E}">
        <p14:creationId xmlns:p14="http://schemas.microsoft.com/office/powerpoint/2010/main" val="2436776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is God over ALL peoples.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Israel was in a special covenant relationship, the rest of humanity was NOT exempt for God and righteousness.</a:t>
            </a:r>
          </a:p>
          <a:p>
            <a:r>
              <a:rPr lang="en-US" sz="1200" kern="1200" dirty="0">
                <a:solidFill>
                  <a:schemeClr val="tx1"/>
                </a:solidFill>
                <a:effectLst/>
                <a:latin typeface="+mn-lt"/>
                <a:ea typeface="+mn-ea"/>
                <a:cs typeface="+mn-cs"/>
              </a:rPr>
              <a:t>We have no record of any revelation, but we HAVE revelation concerning what God would condemn among the non-Jewish nations.</a:t>
            </a:r>
          </a:p>
          <a:p>
            <a:r>
              <a:rPr lang="en-US" sz="1200" kern="1200" dirty="0">
                <a:solidFill>
                  <a:schemeClr val="tx1"/>
                </a:solidFill>
                <a:effectLst/>
                <a:latin typeface="+mn-lt"/>
                <a:ea typeface="+mn-ea"/>
                <a:cs typeface="+mn-cs"/>
              </a:rPr>
              <a:t>		Amos – </a:t>
            </a:r>
          </a:p>
          <a:p>
            <a:r>
              <a:rPr lang="en-US" sz="1200" kern="1200" dirty="0">
                <a:solidFill>
                  <a:schemeClr val="tx1"/>
                </a:solidFill>
                <a:effectLst/>
                <a:latin typeface="+mn-lt"/>
                <a:ea typeface="+mn-ea"/>
                <a:cs typeface="+mn-cs"/>
              </a:rPr>
              <a:t>		Daniel – ‘weighed in the balance and found wanting’</a:t>
            </a:r>
          </a:p>
          <a:p>
            <a:r>
              <a:rPr lang="en-US" sz="1200" kern="1200" dirty="0">
                <a:solidFill>
                  <a:schemeClr val="tx1"/>
                </a:solidFill>
                <a:effectLst/>
                <a:latin typeface="+mn-lt"/>
                <a:ea typeface="+mn-ea"/>
                <a:cs typeface="+mn-cs"/>
              </a:rPr>
              <a:t>		Great oracles against the nations by the prophets – </a:t>
            </a:r>
          </a:p>
          <a:p>
            <a:r>
              <a:rPr lang="en-US" sz="1200" kern="1200" dirty="0">
                <a:solidFill>
                  <a:schemeClr val="tx1"/>
                </a:solidFill>
                <a:effectLst/>
                <a:latin typeface="+mn-lt"/>
                <a:ea typeface="+mn-ea"/>
                <a:cs typeface="+mn-cs"/>
              </a:rPr>
              <a:t>Paul address in Romans 1 – the sins of the gentiles!</a:t>
            </a:r>
          </a:p>
          <a:p>
            <a:r>
              <a:rPr lang="en-US" sz="1200" kern="1200" dirty="0">
                <a:solidFill>
                  <a:schemeClr val="tx1"/>
                </a:solidFill>
                <a:effectLst/>
                <a:latin typeface="+mn-lt"/>
                <a:ea typeface="+mn-ea"/>
                <a:cs typeface="+mn-cs"/>
              </a:rPr>
              <a:t>We do not have a list of specifics for Nineveh, but we have God’s statement that they were WICKED. </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30</a:t>
            </a:fld>
            <a:endParaRPr lang="en-US"/>
          </a:p>
        </p:txBody>
      </p:sp>
    </p:spTree>
    <p:extLst>
      <p:ext uri="{BB962C8B-B14F-4D97-AF65-F5344CB8AC3E}">
        <p14:creationId xmlns:p14="http://schemas.microsoft.com/office/powerpoint/2010/main" val="61272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this week (10/27/2017) read a ‘debate’ on whether it was a WHALE or FISH… yet that not anything but a small side issue in the whole story, and it was whatever God ‘created’ for the occasion… </a:t>
            </a:r>
          </a:p>
          <a:p>
            <a:r>
              <a:rPr lang="en-US" dirty="0"/>
              <a:t>NASB  </a:t>
            </a:r>
            <a:r>
              <a:rPr lang="en-US" sz="1200" dirty="0"/>
              <a:t>the Lord appointed a great fish</a:t>
            </a:r>
          </a:p>
          <a:p>
            <a:r>
              <a:rPr lang="en-US" sz="1200" dirty="0"/>
              <a:t>KJV  the Lord had prepared a great fish</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3468542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KNOWS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Jonah 1:2 "Arise, go to Nineveh the great city and cry against it, for their wickedness has come up before Me."</a:t>
            </a:r>
          </a:p>
          <a:p>
            <a:endParaRPr lang="en-US" dirty="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31</a:t>
            </a:fld>
            <a:endParaRPr lang="en-US"/>
          </a:p>
        </p:txBody>
      </p:sp>
    </p:spTree>
    <p:extLst>
      <p:ext uri="{BB962C8B-B14F-4D97-AF65-F5344CB8AC3E}">
        <p14:creationId xmlns:p14="http://schemas.microsoft.com/office/powerpoint/2010/main" val="1856054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CARES – Jonah 4:1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with Sodom – if find 5</a:t>
            </a:r>
          </a:p>
          <a:p>
            <a:r>
              <a:rPr lang="en-US" sz="1200" kern="1200" dirty="0">
                <a:solidFill>
                  <a:schemeClr val="tx1"/>
                </a:solidFill>
                <a:effectLst/>
                <a:latin typeface="+mn-lt"/>
                <a:ea typeface="+mn-ea"/>
                <a:cs typeface="+mn-cs"/>
              </a:rPr>
              <a:t>God had mercy upon them – caring even for the animals – </a:t>
            </a:r>
          </a:p>
        </p:txBody>
      </p:sp>
      <p:sp>
        <p:nvSpPr>
          <p:cNvPr id="4" name="Slide Number Placeholder 3"/>
          <p:cNvSpPr>
            <a:spLocks noGrp="1"/>
          </p:cNvSpPr>
          <p:nvPr>
            <p:ph type="sldNum" sz="quarter" idx="10"/>
          </p:nvPr>
        </p:nvSpPr>
        <p:spPr/>
        <p:txBody>
          <a:bodyPr/>
          <a:lstStyle/>
          <a:p>
            <a:fld id="{3DA06FC5-5253-8444-A22F-B474784BDD4C}" type="slidenum">
              <a:rPr lang="en-US" smtClean="0"/>
              <a:t>32</a:t>
            </a:fld>
            <a:endParaRPr lang="en-US"/>
          </a:p>
        </p:txBody>
      </p:sp>
    </p:spTree>
    <p:extLst>
      <p:ext uri="{BB962C8B-B14F-4D97-AF65-F5344CB8AC3E}">
        <p14:creationId xmlns:p14="http://schemas.microsoft.com/office/powerpoint/2010/main" val="3888829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GAVE TIME FOR REPENTANCE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Jonah – sent</a:t>
            </a:r>
          </a:p>
          <a:p>
            <a:r>
              <a:rPr lang="en-US" sz="1200" kern="1200" dirty="0">
                <a:solidFill>
                  <a:schemeClr val="tx1"/>
                </a:solidFill>
                <a:effectLst/>
                <a:latin typeface="+mn-lt"/>
                <a:ea typeface="+mn-ea"/>
                <a:cs typeface="+mn-cs"/>
              </a:rPr>
              <a:t>	Later the other two prophets.</a:t>
            </a:r>
          </a:p>
          <a:p>
            <a:r>
              <a:rPr lang="en-US" sz="1200" kern="1200" dirty="0">
                <a:solidFill>
                  <a:schemeClr val="tx1"/>
                </a:solidFill>
                <a:effectLst/>
                <a:latin typeface="+mn-lt"/>
                <a:ea typeface="+mn-ea"/>
                <a:cs typeface="+mn-cs"/>
              </a:rPr>
              <a:t>	Jonah succeeded – prolonging the city, but eventually it was judged and destroyed – </a:t>
            </a:r>
          </a:p>
        </p:txBody>
      </p:sp>
      <p:sp>
        <p:nvSpPr>
          <p:cNvPr id="4" name="Slide Number Placeholder 3"/>
          <p:cNvSpPr>
            <a:spLocks noGrp="1"/>
          </p:cNvSpPr>
          <p:nvPr>
            <p:ph type="sldNum" sz="quarter" idx="10"/>
          </p:nvPr>
        </p:nvSpPr>
        <p:spPr/>
        <p:txBody>
          <a:bodyPr/>
          <a:lstStyle/>
          <a:p>
            <a:fld id="{3DA06FC5-5253-8444-A22F-B474784BDD4C}" type="slidenum">
              <a:rPr lang="en-US" smtClean="0"/>
              <a:t>33</a:t>
            </a:fld>
            <a:endParaRPr lang="en-US"/>
          </a:p>
        </p:txBody>
      </p:sp>
    </p:spTree>
    <p:extLst>
      <p:ext uri="{BB962C8B-B14F-4D97-AF65-F5344CB8AC3E}">
        <p14:creationId xmlns:p14="http://schemas.microsoft.com/office/powerpoint/2010/main" val="920752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Foundation:</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34</a:t>
            </a:fld>
            <a:endParaRPr lang="en-US"/>
          </a:p>
        </p:txBody>
      </p:sp>
    </p:spTree>
    <p:extLst>
      <p:ext uri="{BB962C8B-B14F-4D97-AF65-F5344CB8AC3E}">
        <p14:creationId xmlns:p14="http://schemas.microsoft.com/office/powerpoint/2010/main" val="3473313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was THIS that the Lord called repentance! Matthew 12:41 "The men of Nineveh will stand up with this generation at the judgment, and will condemn it because they repented at the preaching of Jonah; and behold, something greater than Jonah is here.</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35</a:t>
            </a:fld>
            <a:endParaRPr lang="en-US"/>
          </a:p>
        </p:txBody>
      </p:sp>
    </p:spTree>
    <p:extLst>
      <p:ext uri="{BB962C8B-B14F-4D97-AF65-F5344CB8AC3E}">
        <p14:creationId xmlns:p14="http://schemas.microsoft.com/office/powerpoint/2010/main" val="1097149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Jonah’s reasoning  (4:2)</a:t>
            </a:r>
          </a:p>
          <a:p>
            <a:r>
              <a:rPr lang="en-US" sz="1200" dirty="0"/>
              <a:t>Therefore in order to forestall this I fled to Tarshish, for I knew that You are a gracious and compassionate God, slow to anger and abundant in lovingkindness, and one who relents concerning calamity.</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37</a:t>
            </a:fld>
            <a:endParaRPr lang="en-US"/>
          </a:p>
        </p:txBody>
      </p:sp>
    </p:spTree>
    <p:extLst>
      <p:ext uri="{BB962C8B-B14F-4D97-AF65-F5344CB8AC3E}">
        <p14:creationId xmlns:p14="http://schemas.microsoft.com/office/powerpoint/2010/main" val="2461190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39</a:t>
            </a:fld>
            <a:endParaRPr lang="en-US"/>
          </a:p>
        </p:txBody>
      </p:sp>
    </p:spTree>
    <p:extLst>
      <p:ext uri="{BB962C8B-B14F-4D97-AF65-F5344CB8AC3E}">
        <p14:creationId xmlns:p14="http://schemas.microsoft.com/office/powerpoint/2010/main" val="1524132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40</a:t>
            </a:fld>
            <a:endParaRPr lang="en-US"/>
          </a:p>
        </p:txBody>
      </p:sp>
    </p:spTree>
    <p:extLst>
      <p:ext uri="{BB962C8B-B14F-4D97-AF65-F5344CB8AC3E}">
        <p14:creationId xmlns:p14="http://schemas.microsoft.com/office/powerpoint/2010/main" val="834648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Acts 17:30 "Therefore having overlooked the times of ignorance, God is now declaring to men that all </a:t>
            </a:r>
            <a:r>
              <a:rPr lang="en-US" sz="1200" i="1" kern="1200" dirty="0">
                <a:solidFill>
                  <a:schemeClr val="tx1"/>
                </a:solidFill>
                <a:effectLst/>
                <a:latin typeface="+mn-lt"/>
                <a:ea typeface="+mn-ea"/>
                <a:cs typeface="+mn-cs"/>
              </a:rPr>
              <a:t>people</a:t>
            </a:r>
            <a:r>
              <a:rPr lang="en-US" sz="1200" kern="1200" dirty="0">
                <a:solidFill>
                  <a:schemeClr val="tx1"/>
                </a:solidFill>
                <a:effectLst/>
                <a:latin typeface="+mn-lt"/>
                <a:ea typeface="+mn-ea"/>
                <a:cs typeface="+mn-cs"/>
              </a:rPr>
              <a:t> everywhere should repent,</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41</a:t>
            </a:fld>
            <a:endParaRPr lang="en-US"/>
          </a:p>
        </p:txBody>
      </p:sp>
    </p:spTree>
    <p:extLst>
      <p:ext uri="{BB962C8B-B14F-4D97-AF65-F5344CB8AC3E}">
        <p14:creationId xmlns:p14="http://schemas.microsoft.com/office/powerpoint/2010/main" val="3222235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Peter 3:9 The Lord is not slow about His promise, as some count slowness, but is patient toward you, not wishing for any to perish but for all to come to repentance.</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42</a:t>
            </a:fld>
            <a:endParaRPr lang="en-US"/>
          </a:p>
        </p:txBody>
      </p:sp>
    </p:spTree>
    <p:extLst>
      <p:ext uri="{BB962C8B-B14F-4D97-AF65-F5344CB8AC3E}">
        <p14:creationId xmlns:p14="http://schemas.microsoft.com/office/powerpoint/2010/main" val="2125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30000" dirty="0">
                <a:solidFill>
                  <a:schemeClr val="tx1"/>
                </a:solidFill>
                <a:effectLst/>
                <a:latin typeface="+mn-lt"/>
                <a:ea typeface="+mn-ea"/>
                <a:cs typeface="+mn-cs"/>
                <a:hlinkClick r:id="rId3" tooltip="Jonah 1:17 Tyndale"/>
              </a:rPr>
              <a:t>17</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Bvt</a:t>
            </a:r>
            <a:r>
              <a:rPr lang="en-US" sz="1200" b="0" i="0" kern="1200" dirty="0">
                <a:solidFill>
                  <a:schemeClr val="tx1"/>
                </a:solidFill>
                <a:effectLst/>
                <a:latin typeface="+mn-lt"/>
                <a:ea typeface="+mn-ea"/>
                <a:cs typeface="+mn-cs"/>
              </a:rPr>
              <a:t> ye </a:t>
            </a:r>
            <a:r>
              <a:rPr lang="en-US" sz="1200" b="0" i="0" kern="1200" dirty="0" err="1">
                <a:solidFill>
                  <a:schemeClr val="tx1"/>
                </a:solidFill>
                <a:effectLst/>
                <a:latin typeface="+mn-lt"/>
                <a:ea typeface="+mn-ea"/>
                <a:cs typeface="+mn-cs"/>
              </a:rPr>
              <a:t>lorde</a:t>
            </a:r>
            <a:r>
              <a:rPr lang="en-US" sz="1200" b="0" i="0" kern="1200" dirty="0">
                <a:solidFill>
                  <a:schemeClr val="tx1"/>
                </a:solidFill>
                <a:effectLst/>
                <a:latin typeface="+mn-lt"/>
                <a:ea typeface="+mn-ea"/>
                <a:cs typeface="+mn-cs"/>
              </a:rPr>
              <a:t> prepared a </a:t>
            </a:r>
            <a:r>
              <a:rPr lang="en-US" sz="1200" b="0" i="0" kern="1200" dirty="0" err="1">
                <a:solidFill>
                  <a:schemeClr val="tx1"/>
                </a:solidFill>
                <a:effectLst/>
                <a:latin typeface="+mn-lt"/>
                <a:ea typeface="+mn-ea"/>
                <a:cs typeface="+mn-cs"/>
              </a:rPr>
              <a:t>greate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fyshe</a:t>
            </a:r>
            <a:r>
              <a:rPr lang="en-US" sz="1200" b="0" i="0" kern="1200" dirty="0">
                <a:solidFill>
                  <a:schemeClr val="tx1"/>
                </a:solidFill>
                <a:effectLst/>
                <a:latin typeface="+mn-lt"/>
                <a:ea typeface="+mn-ea"/>
                <a:cs typeface="+mn-cs"/>
              </a:rPr>
              <a:t> to </a:t>
            </a:r>
            <a:r>
              <a:rPr lang="en-US" sz="1200" b="0" i="0" kern="1200" dirty="0" err="1">
                <a:solidFill>
                  <a:schemeClr val="tx1"/>
                </a:solidFill>
                <a:effectLst/>
                <a:latin typeface="+mn-lt"/>
                <a:ea typeface="+mn-ea"/>
                <a:cs typeface="+mn-cs"/>
              </a:rPr>
              <a:t>swalow</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Ionas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Tyndale translation</a:t>
            </a:r>
          </a:p>
          <a:p>
            <a:endParaRPr lang="en-US" sz="1200" b="0" i="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(whatever) ‘deposited’ Jonah on the beach! </a:t>
            </a:r>
            <a:endParaRPr lang="en-US" b="1" i="1" dirty="0"/>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1662555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Acts 2:36-39 </a:t>
            </a:r>
            <a:r>
              <a:rPr lang="en-US" sz="1200" b="1" kern="1200" baseline="30000" dirty="0">
                <a:solidFill>
                  <a:schemeClr val="tx1"/>
                </a:solidFill>
                <a:effectLst/>
                <a:latin typeface="+mn-lt"/>
                <a:ea typeface="+mn-ea"/>
                <a:cs typeface="+mn-cs"/>
              </a:rPr>
              <a:t>36 </a:t>
            </a:r>
            <a:r>
              <a:rPr lang="en-US" sz="1200" kern="1200" dirty="0">
                <a:solidFill>
                  <a:schemeClr val="tx1"/>
                </a:solidFill>
                <a:effectLst/>
                <a:latin typeface="+mn-lt"/>
                <a:ea typeface="+mn-ea"/>
                <a:cs typeface="+mn-cs"/>
              </a:rPr>
              <a:t>"Therefore let all the house of Israel know for certain that God has made Him both Lord and Christ—this Jesus whom you crucified."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37 </a:t>
            </a:r>
            <a:r>
              <a:rPr lang="en-US" sz="1200" kern="1200" dirty="0">
                <a:solidFill>
                  <a:schemeClr val="tx1"/>
                </a:solidFill>
                <a:effectLst/>
                <a:latin typeface="+mn-lt"/>
                <a:ea typeface="+mn-ea"/>
                <a:cs typeface="+mn-cs"/>
              </a:rPr>
              <a:t>Now when they heard </a:t>
            </a:r>
            <a:r>
              <a:rPr lang="en-US" sz="1200" i="1" kern="1200" dirty="0">
                <a:solidFill>
                  <a:schemeClr val="tx1"/>
                </a:solidFill>
                <a:effectLst/>
                <a:latin typeface="+mn-lt"/>
                <a:ea typeface="+mn-ea"/>
                <a:cs typeface="+mn-cs"/>
              </a:rPr>
              <a:t>this,</a:t>
            </a:r>
            <a:r>
              <a:rPr lang="en-US" sz="1200" kern="1200" dirty="0">
                <a:solidFill>
                  <a:schemeClr val="tx1"/>
                </a:solidFill>
                <a:effectLst/>
                <a:latin typeface="+mn-lt"/>
                <a:ea typeface="+mn-ea"/>
                <a:cs typeface="+mn-cs"/>
              </a:rPr>
              <a:t> they were pierced to the heart, and said to Peter and the rest of the apostles, "Brethren, what shall we do?"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38 </a:t>
            </a:r>
            <a:r>
              <a:rPr lang="en-US" sz="1200" kern="1200" dirty="0">
                <a:solidFill>
                  <a:schemeClr val="tx1"/>
                </a:solidFill>
                <a:effectLst/>
                <a:latin typeface="+mn-lt"/>
                <a:ea typeface="+mn-ea"/>
                <a:cs typeface="+mn-cs"/>
              </a:rPr>
              <a:t>Peter </a:t>
            </a:r>
            <a:r>
              <a:rPr lang="en-US" sz="1200" i="1" kern="1200" dirty="0">
                <a:solidFill>
                  <a:schemeClr val="tx1"/>
                </a:solidFill>
                <a:effectLst/>
                <a:latin typeface="+mn-lt"/>
                <a:ea typeface="+mn-ea"/>
                <a:cs typeface="+mn-cs"/>
              </a:rPr>
              <a:t>said</a:t>
            </a:r>
            <a:r>
              <a:rPr lang="en-US" sz="1200" kern="1200" dirty="0">
                <a:solidFill>
                  <a:schemeClr val="tx1"/>
                </a:solidFill>
                <a:effectLst/>
                <a:latin typeface="+mn-lt"/>
                <a:ea typeface="+mn-ea"/>
                <a:cs typeface="+mn-cs"/>
              </a:rPr>
              <a:t> to them, "Repent, and each of you be baptized in the name of Jesus Christ for the forgiveness of your sins; and you will receive the gift of the Holy Spirit.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39 </a:t>
            </a:r>
            <a:r>
              <a:rPr lang="en-US" sz="1200" kern="1200" dirty="0">
                <a:solidFill>
                  <a:schemeClr val="tx1"/>
                </a:solidFill>
                <a:effectLst/>
                <a:latin typeface="+mn-lt"/>
                <a:ea typeface="+mn-ea"/>
                <a:cs typeface="+mn-cs"/>
              </a:rPr>
              <a:t>"For the promise is for you and your children and for all who are far off, as many as the Lord our God will call to Himself."</a:t>
            </a:r>
          </a:p>
        </p:txBody>
      </p:sp>
      <p:sp>
        <p:nvSpPr>
          <p:cNvPr id="4" name="Slide Number Placeholder 3"/>
          <p:cNvSpPr>
            <a:spLocks noGrp="1"/>
          </p:cNvSpPr>
          <p:nvPr>
            <p:ph type="sldNum" sz="quarter" idx="10"/>
          </p:nvPr>
        </p:nvSpPr>
        <p:spPr/>
        <p:txBody>
          <a:bodyPr/>
          <a:lstStyle/>
          <a:p>
            <a:fld id="{3DA06FC5-5253-8444-A22F-B474784BDD4C}" type="slidenum">
              <a:rPr lang="en-US" smtClean="0"/>
              <a:t>43</a:t>
            </a:fld>
            <a:endParaRPr lang="en-US"/>
          </a:p>
        </p:txBody>
      </p:sp>
    </p:spTree>
    <p:extLst>
      <p:ext uri="{BB962C8B-B14F-4D97-AF65-F5344CB8AC3E}">
        <p14:creationId xmlns:p14="http://schemas.microsoft.com/office/powerpoint/2010/main" val="94155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44</a:t>
            </a:fld>
            <a:endParaRPr lang="en-US"/>
          </a:p>
        </p:txBody>
      </p:sp>
    </p:spTree>
    <p:extLst>
      <p:ext uri="{BB962C8B-B14F-4D97-AF65-F5344CB8AC3E}">
        <p14:creationId xmlns:p14="http://schemas.microsoft.com/office/powerpoint/2010/main" val="1752646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Assyrian empire – from Thebes on the Nile, to Turkey and all the way to the Persian gulf… </a:t>
            </a:r>
          </a:p>
          <a:p>
            <a:endParaRPr lang="en-US" dirty="0"/>
          </a:p>
          <a:p>
            <a:r>
              <a:rPr lang="en-US" dirty="0"/>
              <a:t>Ancient Walls - </a:t>
            </a:r>
          </a:p>
        </p:txBody>
      </p:sp>
      <p:sp>
        <p:nvSpPr>
          <p:cNvPr id="4" name="Slide Number Placeholder 3"/>
          <p:cNvSpPr>
            <a:spLocks noGrp="1"/>
          </p:cNvSpPr>
          <p:nvPr>
            <p:ph type="sldNum" sz="quarter" idx="10"/>
          </p:nvPr>
        </p:nvSpPr>
        <p:spPr/>
        <p:txBody>
          <a:bodyPr/>
          <a:lstStyle/>
          <a:p>
            <a:fld id="{3DA06FC5-5253-8444-A22F-B474784BDD4C}" type="slidenum">
              <a:rPr lang="en-US" smtClean="0"/>
              <a:t>45</a:t>
            </a:fld>
            <a:endParaRPr lang="en-US"/>
          </a:p>
        </p:txBody>
      </p:sp>
    </p:spTree>
    <p:extLst>
      <p:ext uri="{BB962C8B-B14F-4D97-AF65-F5344CB8AC3E}">
        <p14:creationId xmlns:p14="http://schemas.microsoft.com/office/powerpoint/2010/main" val="22497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sng" strike="noStrike" kern="1200" dirty="0">
                <a:solidFill>
                  <a:schemeClr val="tx1"/>
                </a:solidFill>
                <a:effectLst/>
                <a:latin typeface="+mn-lt"/>
                <a:ea typeface="+mn-ea"/>
                <a:cs typeface="+mn-cs"/>
                <a:hlinkClick r:id="rId3"/>
              </a:rPr>
              <a:t>Rosemarie Adcock - Work Zoom: The Arrival of Jonah at </a:t>
            </a:r>
            <a:r>
              <a:rPr lang="en-US" sz="1200" b="0" i="0" u="sng" strike="noStrike" kern="1200" dirty="0" err="1">
                <a:solidFill>
                  <a:schemeClr val="tx1"/>
                </a:solidFill>
                <a:effectLst/>
                <a:latin typeface="+mn-lt"/>
                <a:ea typeface="+mn-ea"/>
                <a:cs typeface="+mn-cs"/>
                <a:hlinkClick r:id="rId3"/>
              </a:rPr>
              <a:t>Nineveh</a:t>
            </a:r>
            <a:r>
              <a:rPr lang="en-US" sz="1200" b="0" i="0" u="none" strike="noStrike" kern="1200" dirty="0" err="1">
                <a:solidFill>
                  <a:schemeClr val="tx1"/>
                </a:solidFill>
                <a:effectLst/>
                <a:latin typeface="+mn-lt"/>
                <a:ea typeface="+mn-ea"/>
                <a:cs typeface="+mn-cs"/>
                <a:hlinkClick r:id="rId3"/>
              </a:rPr>
              <a:t>Rosemarie</a:t>
            </a:r>
            <a:r>
              <a:rPr lang="en-US" sz="1200" b="0" i="0" u="none" strike="noStrike" kern="1200" dirty="0">
                <a:solidFill>
                  <a:schemeClr val="tx1"/>
                </a:solidFill>
                <a:effectLst/>
                <a:latin typeface="+mn-lt"/>
                <a:ea typeface="+mn-ea"/>
                <a:cs typeface="+mn-cs"/>
                <a:hlinkClick r:id="rId3"/>
              </a:rPr>
              <a:t> Adcock</a:t>
            </a:r>
            <a:r>
              <a:rPr lang="en-US" sz="1200" b="0" i="0" u="none" strike="noStrike" kern="1200" dirty="0">
                <a:solidFill>
                  <a:schemeClr val="tx1"/>
                </a:solidFill>
                <a:effectLst/>
                <a:latin typeface="+mn-lt"/>
                <a:ea typeface="+mn-ea"/>
                <a:cs typeface="+mn-cs"/>
                <a:hlinkClick r:id="rId4"/>
              </a:rPr>
              <a:t>900 × 782</a:t>
            </a:r>
            <a:r>
              <a:rPr lang="en-US" sz="1200" b="0" i="0" u="none" strike="noStrike" kern="1200" dirty="0">
                <a:solidFill>
                  <a:schemeClr val="tx1"/>
                </a:solidFill>
                <a:effectLst/>
                <a:latin typeface="+mn-lt"/>
                <a:ea typeface="+mn-ea"/>
                <a:cs typeface="+mn-cs"/>
                <a:hlinkClick r:id="rId5"/>
              </a:rPr>
              <a:t>Search by </a:t>
            </a:r>
            <a:r>
              <a:rPr lang="en-US" sz="1200" b="0" i="0" u="none" strike="noStrike" kern="1200" dirty="0" err="1">
                <a:solidFill>
                  <a:schemeClr val="tx1"/>
                </a:solidFill>
                <a:effectLst/>
                <a:latin typeface="+mn-lt"/>
                <a:ea typeface="+mn-ea"/>
                <a:cs typeface="+mn-cs"/>
                <a:hlinkClick r:id="rId5"/>
              </a:rPr>
              <a:t>image</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Arrival of Jonah at Nineveh</a:t>
            </a:r>
          </a:p>
          <a:p>
            <a:r>
              <a:rPr lang="en-US" sz="1200" b="1" kern="1200" dirty="0">
                <a:solidFill>
                  <a:schemeClr val="tx1"/>
                </a:solidFill>
                <a:effectLst/>
                <a:latin typeface="+mn-lt"/>
                <a:ea typeface="+mn-ea"/>
                <a:cs typeface="+mn-cs"/>
              </a:rPr>
              <a:t>It is interesting</a:t>
            </a:r>
            <a:r>
              <a:rPr lang="en-US" sz="1200" kern="1200" dirty="0">
                <a:solidFill>
                  <a:schemeClr val="tx1"/>
                </a:solidFill>
                <a:effectLst/>
                <a:latin typeface="+mn-lt"/>
                <a:ea typeface="+mn-ea"/>
                <a:cs typeface="+mn-cs"/>
              </a:rPr>
              <a:t> that the story of Jonah and Nineveh gets told but MAINLY the story dwells on Jonah and the fish.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  </a:t>
            </a:r>
            <a:r>
              <a:rPr lang="en-US" sz="1200" b="1" kern="1200" dirty="0">
                <a:solidFill>
                  <a:schemeClr val="tx1"/>
                </a:solidFill>
                <a:effectLst/>
                <a:latin typeface="+mn-lt"/>
                <a:ea typeface="+mn-ea"/>
                <a:cs typeface="+mn-cs"/>
              </a:rPr>
              <a:t>Some have moved beyond that unto the story of Jonah and the Vine. </a:t>
            </a:r>
            <a:r>
              <a:rPr lang="en-US" sz="1200" kern="1200" dirty="0">
                <a:solidFill>
                  <a:schemeClr val="tx1"/>
                </a:solidFill>
                <a:effectLst/>
                <a:latin typeface="+mn-lt"/>
                <a:ea typeface="+mn-ea"/>
                <a:cs typeface="+mn-cs"/>
              </a:rPr>
              <a:t>The NT DOES talk about the story of Jonah, but doesn’t emphasize those events. </a:t>
            </a:r>
          </a:p>
          <a:p>
            <a:r>
              <a:rPr lang="en-US" sz="1200" kern="1200" dirty="0">
                <a:solidFill>
                  <a:schemeClr val="tx1"/>
                </a:solidFill>
                <a:effectLst/>
                <a:latin typeface="+mn-lt"/>
                <a:ea typeface="+mn-ea"/>
                <a:cs typeface="+mn-cs"/>
              </a:rPr>
              <a:t>First, of course it the foreshadowing of Jesus in the grave and rising again. As Jonah in the belly of the great fish.. </a:t>
            </a:r>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195541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 the plant that withered and angered Jonah – </a:t>
            </a:r>
          </a:p>
          <a:p>
            <a:endParaRPr lang="en-US" dirty="0"/>
          </a:p>
          <a:p>
            <a:r>
              <a:rPr lang="en-US" dirty="0"/>
              <a:t>Yet the whole of the story is one of our great stories – </a:t>
            </a:r>
          </a:p>
          <a:p>
            <a:r>
              <a:rPr lang="en-US" sz="1200" kern="1200" dirty="0">
                <a:solidFill>
                  <a:schemeClr val="tx1"/>
                </a:solidFill>
                <a:effectLst/>
                <a:latin typeface="+mn-lt"/>
                <a:ea typeface="+mn-ea"/>
                <a:cs typeface="+mn-cs"/>
              </a:rPr>
              <a:t>The NT DOES talk about the story of Jonah, but doesn’t emphasize those events. </a:t>
            </a:r>
          </a:p>
          <a:p>
            <a:r>
              <a:rPr lang="en-US" sz="1200" kern="1200" dirty="0">
                <a:solidFill>
                  <a:schemeClr val="tx1"/>
                </a:solidFill>
                <a:effectLst/>
                <a:latin typeface="+mn-lt"/>
                <a:ea typeface="+mn-ea"/>
                <a:cs typeface="+mn-cs"/>
              </a:rPr>
              <a:t>First, of course it the foreshadowing of Jesus in the grave and rising again. As Jonah in the belly of the great fish.. </a:t>
            </a:r>
          </a:p>
          <a:p>
            <a:endParaRPr lang="en-US" dirty="0"/>
          </a:p>
          <a:p>
            <a:r>
              <a:rPr lang="en-US" sz="1200" kern="1200" dirty="0">
                <a:solidFill>
                  <a:schemeClr val="tx1"/>
                </a:solidFill>
                <a:effectLst/>
                <a:latin typeface="+mn-lt"/>
                <a:ea typeface="+mn-ea"/>
                <a:cs typeface="+mn-cs"/>
              </a:rPr>
              <a:t>THEN Jesus used the story to talk about one’s relationship with God and the need of repentance. Matt. 12:41 (</a:t>
            </a:r>
            <a:r>
              <a:rPr lang="en-US" sz="1200" kern="1200" dirty="0" err="1">
                <a:solidFill>
                  <a:schemeClr val="tx1"/>
                </a:solidFill>
                <a:effectLst/>
                <a:latin typeface="+mn-lt"/>
                <a:ea typeface="+mn-ea"/>
                <a:cs typeface="+mn-cs"/>
              </a:rPr>
              <a:t>cp</a:t>
            </a:r>
            <a:r>
              <a:rPr lang="en-US" sz="1200" kern="1200" dirty="0">
                <a:solidFill>
                  <a:schemeClr val="tx1"/>
                </a:solidFill>
                <a:effectLst/>
                <a:latin typeface="+mn-lt"/>
                <a:ea typeface="+mn-ea"/>
                <a:cs typeface="+mn-cs"/>
              </a:rPr>
              <a:t> also Luke 11:30-32). </a:t>
            </a:r>
          </a:p>
          <a:p>
            <a:endParaRPr lang="en-US" dirty="0"/>
          </a:p>
          <a:p>
            <a:r>
              <a:rPr lang="en-US" dirty="0">
                <a:sym typeface="Wingdings" panose="05000000000000000000" pitchFamily="2" charset="2"/>
              </a:rPr>
              <a:t>  </a:t>
            </a:r>
            <a:r>
              <a:rPr lang="en-US" dirty="0"/>
              <a:t>Nineveh – that Great City</a:t>
            </a:r>
          </a:p>
          <a:p>
            <a:endParaRPr lang="en-US" dirty="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316853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from Jonah</a:t>
            </a:r>
          </a:p>
          <a:p>
            <a:r>
              <a:rPr lang="en-US" sz="1200" kern="1200" dirty="0">
                <a:solidFill>
                  <a:schemeClr val="tx1"/>
                </a:solidFill>
                <a:effectLst/>
                <a:latin typeface="+mn-lt"/>
                <a:ea typeface="+mn-ea"/>
                <a:cs typeface="+mn-cs"/>
              </a:rPr>
              <a:t>When we think of ‘Nineveh’, most think of two bible events: The Assyrian captivity (with Nineveh being the capital of the Assyrian empire) and the story of Jonah. Two other prophets dealt particularly with the destruction of Nineveh and the Assyrian empire: Zephaniah and Nahum. The actual fall of Nineveh/Assyria came in 612.</a:t>
            </a:r>
          </a:p>
          <a:p>
            <a:r>
              <a:rPr lang="en-US" sz="1200" kern="1200" dirty="0">
                <a:solidFill>
                  <a:schemeClr val="tx1"/>
                </a:solidFill>
                <a:effectLst/>
                <a:latin typeface="+mn-lt"/>
                <a:ea typeface="+mn-ea"/>
                <a:cs typeface="+mn-cs"/>
              </a:rPr>
              <a:t>The story of Jonah take place earlier and shows us the longsuffering and righteousness of God in judgment! Yes, the judgment came, but God was more than patient and fair (using ‘our standards of such’). </a:t>
            </a:r>
          </a:p>
          <a:p>
            <a:r>
              <a:rPr lang="en-US" dirty="0"/>
              <a:t>1:2 </a:t>
            </a:r>
            <a:r>
              <a:rPr lang="en-US" sz="1200" dirty="0"/>
              <a:t>the great city of Nineveh </a:t>
            </a:r>
          </a:p>
          <a:p>
            <a:r>
              <a:rPr lang="en-US" sz="1200" dirty="0"/>
              <a:t>3:2  go to Nineveh the great city</a:t>
            </a:r>
          </a:p>
          <a:p>
            <a:r>
              <a:rPr lang="en-US" sz="1200" dirty="0"/>
              <a:t>3:3   Nineveh was an exceedingly great city</a:t>
            </a:r>
          </a:p>
          <a:p>
            <a:r>
              <a:rPr lang="en-US" dirty="0"/>
              <a:t>4:11   </a:t>
            </a:r>
            <a:r>
              <a:rPr lang="en-US" sz="1200" dirty="0"/>
              <a:t>Nineveh, the great city in which there are more than 120,000 persons who</a:t>
            </a:r>
          </a:p>
          <a:p>
            <a:endParaRPr lang="en-US" sz="1200" dirty="0"/>
          </a:p>
          <a:p>
            <a:r>
              <a:rPr lang="en-US" sz="1200" b="1" dirty="0">
                <a:sym typeface="Wingdings" panose="05000000000000000000" pitchFamily="2" charset="2"/>
              </a:rPr>
              <a:t>  AN ANCIENT CITY</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186218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Mentioned in Gen. 10:11f – Nimrod the mighty hunter – </a:t>
            </a:r>
          </a:p>
          <a:p>
            <a:r>
              <a:rPr lang="en-US" sz="1200" dirty="0"/>
              <a:t>“… From that land he went forth into Assyria, and built Nineveh…”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BEFORE the great empires…  </a:t>
            </a:r>
          </a:p>
          <a:p>
            <a:r>
              <a:rPr lang="en-US" sz="1200" kern="1200" dirty="0">
                <a:solidFill>
                  <a:schemeClr val="tx1"/>
                </a:solidFill>
                <a:effectLst/>
                <a:latin typeface="+mn-lt"/>
                <a:ea typeface="+mn-ea"/>
                <a:cs typeface="+mn-cs"/>
              </a:rPr>
              <a:t>and of Shinar (later Assyria / Babylon). This was in the ‘fertile crescent’  on the east bank of the Tigris river, opposite modern Mosul.</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1353480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Egypt</a:t>
            </a:r>
          </a:p>
          <a:p>
            <a:pPr marL="0" indent="0">
              <a:buNone/>
            </a:pPr>
            <a:r>
              <a:rPr lang="en-US" b="1" i="1" u="sng" dirty="0">
                <a:solidFill>
                  <a:srgbClr val="FFFF00"/>
                </a:solidFill>
              </a:rPr>
              <a:t>Assyria    700’s</a:t>
            </a:r>
          </a:p>
          <a:p>
            <a:pPr marL="0" indent="0">
              <a:buNone/>
            </a:pPr>
            <a:r>
              <a:rPr lang="en-US" dirty="0"/>
              <a:t>Babylon   600’s</a:t>
            </a:r>
          </a:p>
          <a:p>
            <a:pPr marL="0" indent="0">
              <a:buNone/>
            </a:pPr>
            <a:r>
              <a:rPr lang="en-US" dirty="0"/>
              <a:t>Persia / Medes  500’s</a:t>
            </a:r>
          </a:p>
          <a:p>
            <a:pPr marL="0" indent="0">
              <a:buNone/>
            </a:pPr>
            <a:r>
              <a:rPr lang="en-US" dirty="0"/>
              <a:t>Greece  300’s</a:t>
            </a:r>
          </a:p>
          <a:p>
            <a:pPr marL="0" indent="0">
              <a:buNone/>
            </a:pPr>
            <a:r>
              <a:rPr lang="en-US" dirty="0"/>
              <a:t>Rome  100’s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of Shinar (later Assyria / Babylon). This was in the ‘fertile crescent’  on the east bank of the Tigris river, opposite modern Mosul.</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130269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udybible.info/Tyndale/Jonah%201:1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18974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A9E2B6-A60F-4E30-BBC9-3396B5D9EE6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B01E1053-14E9-4936-AF73-3BE6F0D25B68}"/>
              </a:ext>
            </a:extLst>
          </p:cNvPr>
          <p:cNvPicPr/>
          <p:nvPr/>
        </p:nvPicPr>
        <p:blipFill>
          <a:blip r:embed="rId3"/>
          <a:stretch>
            <a:fillRect/>
          </a:stretch>
        </p:blipFill>
        <p:spPr>
          <a:xfrm>
            <a:off x="348343" y="163287"/>
            <a:ext cx="8686800" cy="6509656"/>
          </a:xfrm>
          <a:prstGeom prst="rect">
            <a:avLst/>
          </a:prstGeom>
        </p:spPr>
      </p:pic>
      <p:sp>
        <p:nvSpPr>
          <p:cNvPr id="2" name="Arrow: Right 1">
            <a:extLst>
              <a:ext uri="{FF2B5EF4-FFF2-40B4-BE49-F238E27FC236}">
                <a16:creationId xmlns:a16="http://schemas.microsoft.com/office/drawing/2014/main" id="{8070D16F-E150-4A24-B5A0-35A0C5CCBDF2}"/>
              </a:ext>
            </a:extLst>
          </p:cNvPr>
          <p:cNvSpPr/>
          <p:nvPr/>
        </p:nvSpPr>
        <p:spPr>
          <a:xfrm>
            <a:off x="4895461" y="2289110"/>
            <a:ext cx="696686" cy="2239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FDDB9128-C3C5-4DF3-A174-01D10F46EE54}"/>
              </a:ext>
            </a:extLst>
          </p:cNvPr>
          <p:cNvSpPr/>
          <p:nvPr/>
        </p:nvSpPr>
        <p:spPr>
          <a:xfrm rot="825143">
            <a:off x="955250" y="4073322"/>
            <a:ext cx="1780390" cy="2982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urved Down 6">
            <a:extLst>
              <a:ext uri="{FF2B5EF4-FFF2-40B4-BE49-F238E27FC236}">
                <a16:creationId xmlns:a16="http://schemas.microsoft.com/office/drawing/2014/main" id="{89C00844-ACE7-4D7A-A849-7F9BC2085BF1}"/>
              </a:ext>
            </a:extLst>
          </p:cNvPr>
          <p:cNvSpPr/>
          <p:nvPr/>
        </p:nvSpPr>
        <p:spPr>
          <a:xfrm rot="17354733">
            <a:off x="564776" y="2883049"/>
            <a:ext cx="478716" cy="7353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Left 7">
            <a:extLst>
              <a:ext uri="{FF2B5EF4-FFF2-40B4-BE49-F238E27FC236}">
                <a16:creationId xmlns:a16="http://schemas.microsoft.com/office/drawing/2014/main" id="{1C7F0A65-B747-42B6-B6FB-48229F3DC165}"/>
              </a:ext>
            </a:extLst>
          </p:cNvPr>
          <p:cNvSpPr/>
          <p:nvPr/>
        </p:nvSpPr>
        <p:spPr>
          <a:xfrm rot="10463986">
            <a:off x="1380940" y="3028411"/>
            <a:ext cx="1780390" cy="504287"/>
          </a:xfrm>
          <a:prstGeom prst="leftArrow">
            <a:avLst>
              <a:gd name="adj1" fmla="val 21479"/>
              <a:gd name="adj2" fmla="val 55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A4FEC245-DEBA-491F-AA00-603FF713249B}"/>
              </a:ext>
            </a:extLst>
          </p:cNvPr>
          <p:cNvSpPr/>
          <p:nvPr/>
        </p:nvSpPr>
        <p:spPr>
          <a:xfrm rot="10800000">
            <a:off x="3106749" y="2343125"/>
            <a:ext cx="2605058" cy="504287"/>
          </a:xfrm>
          <a:prstGeom prst="leftArrow">
            <a:avLst>
              <a:gd name="adj1" fmla="val 21479"/>
              <a:gd name="adj2" fmla="val 5530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F22E26E4-0E4B-43AC-B8FB-4A984C15172F}"/>
              </a:ext>
            </a:extLst>
          </p:cNvPr>
          <p:cNvSpPr/>
          <p:nvPr/>
        </p:nvSpPr>
        <p:spPr>
          <a:xfrm rot="10800000">
            <a:off x="5259393" y="5780576"/>
            <a:ext cx="2605058" cy="504287"/>
          </a:xfrm>
          <a:prstGeom prst="leftArrow">
            <a:avLst>
              <a:gd name="adj1" fmla="val 21479"/>
              <a:gd name="adj2" fmla="val 5530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A1B88E-2BD5-43CC-9830-0AEDE2D1550C}"/>
              </a:ext>
            </a:extLst>
          </p:cNvPr>
          <p:cNvSpPr/>
          <p:nvPr/>
        </p:nvSpPr>
        <p:spPr>
          <a:xfrm>
            <a:off x="2678906" y="3865974"/>
            <a:ext cx="792957" cy="1591851"/>
          </a:xfrm>
          <a:prstGeom prst="rect">
            <a:avLst/>
          </a:prstGeom>
          <a:noFill/>
          <a:ln w="149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1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81073B-3AEC-45B6-B480-B008A1105C44}"/>
              </a:ext>
            </a:extLst>
          </p:cNvPr>
          <p:cNvPicPr>
            <a:picLocks noChangeAspect="1"/>
          </p:cNvPicPr>
          <p:nvPr/>
        </p:nvPicPr>
        <p:blipFill>
          <a:blip r:embed="rId2"/>
          <a:stretch>
            <a:fillRect/>
          </a:stretch>
        </p:blipFill>
        <p:spPr>
          <a:xfrm>
            <a:off x="361418" y="0"/>
            <a:ext cx="8182506" cy="6858000"/>
          </a:xfrm>
          <a:prstGeom prst="rect">
            <a:avLst/>
          </a:prstGeom>
        </p:spPr>
      </p:pic>
      <p:sp>
        <p:nvSpPr>
          <p:cNvPr id="3" name="Title 2">
            <a:extLst>
              <a:ext uri="{FF2B5EF4-FFF2-40B4-BE49-F238E27FC236}">
                <a16:creationId xmlns:a16="http://schemas.microsoft.com/office/drawing/2014/main" id="{73D60B3B-C3A5-4BA2-B986-328013695319}"/>
              </a:ext>
            </a:extLst>
          </p:cNvPr>
          <p:cNvSpPr>
            <a:spLocks noGrp="1"/>
          </p:cNvSpPr>
          <p:nvPr>
            <p:ph type="title"/>
          </p:nvPr>
        </p:nvSpPr>
        <p:spPr>
          <a:xfrm>
            <a:off x="457200" y="410300"/>
            <a:ext cx="8229600" cy="2311470"/>
          </a:xfrm>
          <a:solidFill>
            <a:schemeClr val="accent6"/>
          </a:solidFill>
        </p:spPr>
        <p:txBody>
          <a:bodyPr/>
          <a:lstStyle/>
          <a:p>
            <a:r>
              <a:rPr lang="en-US" dirty="0">
                <a:solidFill>
                  <a:schemeClr val="bg1">
                    <a:lumMod val="95000"/>
                    <a:lumOff val="5000"/>
                  </a:schemeClr>
                </a:solidFill>
              </a:rPr>
              <a:t>400 miles?</a:t>
            </a:r>
            <a:br>
              <a:rPr lang="en-US" dirty="0">
                <a:solidFill>
                  <a:schemeClr val="bg1">
                    <a:lumMod val="95000"/>
                    <a:lumOff val="5000"/>
                  </a:schemeClr>
                </a:solidFill>
              </a:rPr>
            </a:br>
            <a:r>
              <a:rPr lang="en-US" dirty="0">
                <a:solidFill>
                  <a:schemeClr val="bg1">
                    <a:lumMod val="95000"/>
                    <a:lumOff val="5000"/>
                  </a:schemeClr>
                </a:solidFill>
              </a:rPr>
              <a:t>San Diego to Tucson</a:t>
            </a:r>
          </a:p>
        </p:txBody>
      </p:sp>
      <p:sp>
        <p:nvSpPr>
          <p:cNvPr id="5" name="Arrow: Left 4">
            <a:extLst>
              <a:ext uri="{FF2B5EF4-FFF2-40B4-BE49-F238E27FC236}">
                <a16:creationId xmlns:a16="http://schemas.microsoft.com/office/drawing/2014/main" id="{C00545FF-1B09-4A70-89AD-4AD09979BDF7}"/>
              </a:ext>
            </a:extLst>
          </p:cNvPr>
          <p:cNvSpPr/>
          <p:nvPr/>
        </p:nvSpPr>
        <p:spPr>
          <a:xfrm rot="11101188">
            <a:off x="1726940" y="4376354"/>
            <a:ext cx="5451463" cy="504287"/>
          </a:xfrm>
          <a:prstGeom prst="leftArrow">
            <a:avLst>
              <a:gd name="adj1" fmla="val 21479"/>
              <a:gd name="adj2" fmla="val 5530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3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pic>
        <p:nvPicPr>
          <p:cNvPr id="5122" name="Picture 2" descr="Related image">
            <a:extLst>
              <a:ext uri="{FF2B5EF4-FFF2-40B4-BE49-F238E27FC236}">
                <a16:creationId xmlns:a16="http://schemas.microsoft.com/office/drawing/2014/main" id="{EC11F23C-86EE-42F8-A266-C7C8B917D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3" y="571500"/>
            <a:ext cx="9268576" cy="566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28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pic>
        <p:nvPicPr>
          <p:cNvPr id="1026" name="Picture 2" descr="Image result for nineveh images">
            <a:extLst>
              <a:ext uri="{FF2B5EF4-FFF2-40B4-BE49-F238E27FC236}">
                <a16:creationId xmlns:a16="http://schemas.microsoft.com/office/drawing/2014/main" id="{DE4A006C-2F0E-4A2C-AFA2-FC053F6235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a:extLst>
              <a:ext uri="{FF2B5EF4-FFF2-40B4-BE49-F238E27FC236}">
                <a16:creationId xmlns:a16="http://schemas.microsoft.com/office/drawing/2014/main" id="{32C80764-38F3-4981-A9A4-AA7286A1A07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74713"/>
            <a:ext cx="9144000" cy="510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pic>
        <p:nvPicPr>
          <p:cNvPr id="2050" name="Picture 2" descr="Image result for nineveh images">
            <a:extLst>
              <a:ext uri="{FF2B5EF4-FFF2-40B4-BE49-F238E27FC236}">
                <a16:creationId xmlns:a16="http://schemas.microsoft.com/office/drawing/2014/main" id="{0664890A-BDA2-4648-A226-627FB10B0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090" y="23946"/>
            <a:ext cx="5360670" cy="673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8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S troops outside the Museum in 2003">
            <a:extLst>
              <a:ext uri="{FF2B5EF4-FFF2-40B4-BE49-F238E27FC236}">
                <a16:creationId xmlns:a16="http://schemas.microsoft.com/office/drawing/2014/main" id="{32CAEEED-4731-439E-A3A2-6C6C8397B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0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pic>
        <p:nvPicPr>
          <p:cNvPr id="3074" name="Picture 2" descr="Related image">
            <a:extLst>
              <a:ext uri="{FF2B5EF4-FFF2-40B4-BE49-F238E27FC236}">
                <a16:creationId xmlns:a16="http://schemas.microsoft.com/office/drawing/2014/main" id="{7634318D-E60E-4955-AAB9-903C3A7394D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8050" y="0"/>
            <a:ext cx="4786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9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pic>
        <p:nvPicPr>
          <p:cNvPr id="6146" name="Picture 2" descr="Related image">
            <a:extLst>
              <a:ext uri="{FF2B5EF4-FFF2-40B4-BE49-F238E27FC236}">
                <a16:creationId xmlns:a16="http://schemas.microsoft.com/office/drawing/2014/main" id="{F674B02C-9CF3-455B-BDDC-BB54660E091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3350"/>
            <a:ext cx="9144000" cy="658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9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pic>
        <p:nvPicPr>
          <p:cNvPr id="7170" name="Picture 2" descr="Image result for nineveh images">
            <a:extLst>
              <a:ext uri="{FF2B5EF4-FFF2-40B4-BE49-F238E27FC236}">
                <a16:creationId xmlns:a16="http://schemas.microsoft.com/office/drawing/2014/main" id="{54A00621-7AF8-44ED-94F6-F55FA8CA5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844062"/>
            <a:ext cx="9167446" cy="515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5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6647934"/>
          </a:xfrm>
        </p:spPr>
        <p:txBody>
          <a:bodyPr/>
          <a:lstStyle/>
          <a:p>
            <a:r>
              <a:rPr lang="en-US" sz="8000" dirty="0"/>
              <a:t>What’s Eating Jonah?</a:t>
            </a:r>
            <a:br>
              <a:rPr lang="en-US" sz="8000" dirty="0"/>
            </a:br>
            <a:br>
              <a:rPr lang="en-US" sz="8000" dirty="0"/>
            </a:br>
            <a:r>
              <a:rPr lang="en-US" sz="5400" dirty="0"/>
              <a:t>Lessons from Jonah</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134779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id="{3D7B746F-C0EE-48B0-97C0-866FDFC0B1C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4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nineveh images">
            <a:extLst>
              <a:ext uri="{FF2B5EF4-FFF2-40B4-BE49-F238E27FC236}">
                <a16:creationId xmlns:a16="http://schemas.microsoft.com/office/drawing/2014/main" id="{A86F0889-F087-4BC7-9678-1AD5EF286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70" y="701040"/>
            <a:ext cx="9330906"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A814-7A1A-432F-BF76-869A7DA122B2}"/>
              </a:ext>
            </a:extLst>
          </p:cNvPr>
          <p:cNvSpPr>
            <a:spLocks noGrp="1"/>
          </p:cNvSpPr>
          <p:nvPr>
            <p:ph type="title"/>
          </p:nvPr>
        </p:nvSpPr>
        <p:spPr/>
        <p:txBody>
          <a:bodyPr/>
          <a:lstStyle/>
          <a:p>
            <a:r>
              <a:rPr lang="en-US" dirty="0"/>
              <a:t>Great City</a:t>
            </a:r>
          </a:p>
        </p:txBody>
      </p:sp>
      <p:sp>
        <p:nvSpPr>
          <p:cNvPr id="3" name="Content Placeholder 2">
            <a:extLst>
              <a:ext uri="{FF2B5EF4-FFF2-40B4-BE49-F238E27FC236}">
                <a16:creationId xmlns:a16="http://schemas.microsoft.com/office/drawing/2014/main" id="{84255FE4-499E-4673-A491-409008EDEF15}"/>
              </a:ext>
            </a:extLst>
          </p:cNvPr>
          <p:cNvSpPr>
            <a:spLocks noGrp="1"/>
          </p:cNvSpPr>
          <p:nvPr>
            <p:ph idx="1"/>
          </p:nvPr>
        </p:nvSpPr>
        <p:spPr>
          <a:xfrm>
            <a:off x="1493044" y="1391478"/>
            <a:ext cx="7485304" cy="5329997"/>
          </a:xfrm>
        </p:spPr>
        <p:txBody>
          <a:bodyPr>
            <a:normAutofit/>
          </a:bodyPr>
          <a:lstStyle/>
          <a:p>
            <a:r>
              <a:rPr lang="en-US" sz="6600" dirty="0"/>
              <a:t>Power</a:t>
            </a:r>
          </a:p>
          <a:p>
            <a:r>
              <a:rPr lang="en-US" sz="6600" dirty="0"/>
              <a:t>Wealth</a:t>
            </a:r>
          </a:p>
          <a:p>
            <a:r>
              <a:rPr lang="en-US" sz="6600" dirty="0"/>
              <a:t>Culture - library</a:t>
            </a:r>
          </a:p>
        </p:txBody>
      </p:sp>
    </p:spTree>
    <p:extLst>
      <p:ext uri="{BB962C8B-B14F-4D97-AF65-F5344CB8AC3E}">
        <p14:creationId xmlns:p14="http://schemas.microsoft.com/office/powerpoint/2010/main" val="1403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nineveh images">
            <a:extLst>
              <a:ext uri="{FF2B5EF4-FFF2-40B4-BE49-F238E27FC236}">
                <a16:creationId xmlns:a16="http://schemas.microsoft.com/office/drawing/2014/main" id="{1C875138-BE58-451B-A467-D96DE3062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 y="221117"/>
            <a:ext cx="3810000" cy="5457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0F6F47-F5F5-47B6-BF25-72BD219C7512}"/>
              </a:ext>
            </a:extLst>
          </p:cNvPr>
          <p:cNvSpPr>
            <a:spLocks noGrp="1"/>
          </p:cNvSpPr>
          <p:nvPr>
            <p:ph type="title"/>
          </p:nvPr>
        </p:nvSpPr>
        <p:spPr>
          <a:xfrm>
            <a:off x="4158342" y="31681"/>
            <a:ext cx="4528457" cy="1143000"/>
          </a:xfrm>
        </p:spPr>
        <p:txBody>
          <a:bodyPr/>
          <a:lstStyle/>
          <a:p>
            <a:r>
              <a:rPr lang="en-US" dirty="0"/>
              <a:t>Library</a:t>
            </a:r>
          </a:p>
        </p:txBody>
      </p:sp>
      <p:sp>
        <p:nvSpPr>
          <p:cNvPr id="3" name="Content Placeholder 2">
            <a:extLst>
              <a:ext uri="{FF2B5EF4-FFF2-40B4-BE49-F238E27FC236}">
                <a16:creationId xmlns:a16="http://schemas.microsoft.com/office/drawing/2014/main" id="{4895A353-470B-47A8-BE76-58BC2821FF4C}"/>
              </a:ext>
            </a:extLst>
          </p:cNvPr>
          <p:cNvSpPr>
            <a:spLocks noGrp="1"/>
          </p:cNvSpPr>
          <p:nvPr>
            <p:ph idx="1"/>
          </p:nvPr>
        </p:nvSpPr>
        <p:spPr>
          <a:xfrm>
            <a:off x="4158343" y="1391478"/>
            <a:ext cx="4820005" cy="5329997"/>
          </a:xfrm>
        </p:spPr>
        <p:txBody>
          <a:bodyPr/>
          <a:lstStyle/>
          <a:p>
            <a:r>
              <a:rPr lang="en-US" dirty="0"/>
              <a:t>26,000 tablets</a:t>
            </a:r>
          </a:p>
          <a:p>
            <a:r>
              <a:rPr lang="en-US" dirty="0"/>
              <a:t>Royal –</a:t>
            </a:r>
          </a:p>
          <a:p>
            <a:r>
              <a:rPr lang="en-US" dirty="0"/>
              <a:t>Literary –</a:t>
            </a:r>
          </a:p>
        </p:txBody>
      </p:sp>
    </p:spTree>
    <p:extLst>
      <p:ext uri="{BB962C8B-B14F-4D97-AF65-F5344CB8AC3E}">
        <p14:creationId xmlns:p14="http://schemas.microsoft.com/office/powerpoint/2010/main" val="811466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nineveh images">
            <a:extLst>
              <a:ext uri="{FF2B5EF4-FFF2-40B4-BE49-F238E27FC236}">
                <a16:creationId xmlns:a16="http://schemas.microsoft.com/office/drawing/2014/main" id="{1C875138-BE58-451B-A467-D96DE3062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 y="221117"/>
            <a:ext cx="3810000" cy="5457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0F6F47-F5F5-47B6-BF25-72BD219C7512}"/>
              </a:ext>
            </a:extLst>
          </p:cNvPr>
          <p:cNvSpPr>
            <a:spLocks noGrp="1"/>
          </p:cNvSpPr>
          <p:nvPr>
            <p:ph type="title"/>
          </p:nvPr>
        </p:nvSpPr>
        <p:spPr>
          <a:xfrm>
            <a:off x="4158342" y="31681"/>
            <a:ext cx="4528457" cy="1143000"/>
          </a:xfrm>
        </p:spPr>
        <p:txBody>
          <a:bodyPr/>
          <a:lstStyle/>
          <a:p>
            <a:r>
              <a:rPr lang="en-US" dirty="0"/>
              <a:t>Library</a:t>
            </a:r>
          </a:p>
        </p:txBody>
      </p:sp>
      <p:sp>
        <p:nvSpPr>
          <p:cNvPr id="3" name="Content Placeholder 2">
            <a:extLst>
              <a:ext uri="{FF2B5EF4-FFF2-40B4-BE49-F238E27FC236}">
                <a16:creationId xmlns:a16="http://schemas.microsoft.com/office/drawing/2014/main" id="{4895A353-470B-47A8-BE76-58BC2821FF4C}"/>
              </a:ext>
            </a:extLst>
          </p:cNvPr>
          <p:cNvSpPr>
            <a:spLocks noGrp="1"/>
          </p:cNvSpPr>
          <p:nvPr>
            <p:ph idx="1"/>
          </p:nvPr>
        </p:nvSpPr>
        <p:spPr>
          <a:xfrm>
            <a:off x="4158343" y="1391478"/>
            <a:ext cx="4820005" cy="5329997"/>
          </a:xfrm>
        </p:spPr>
        <p:txBody>
          <a:bodyPr/>
          <a:lstStyle/>
          <a:p>
            <a:r>
              <a:rPr lang="en-US" dirty="0"/>
              <a:t>Literary –</a:t>
            </a:r>
          </a:p>
          <a:p>
            <a:pPr lvl="1"/>
            <a:r>
              <a:rPr lang="en-US" dirty="0"/>
              <a:t> Philological</a:t>
            </a:r>
          </a:p>
        </p:txBody>
      </p:sp>
    </p:spTree>
    <p:extLst>
      <p:ext uri="{BB962C8B-B14F-4D97-AF65-F5344CB8AC3E}">
        <p14:creationId xmlns:p14="http://schemas.microsoft.com/office/powerpoint/2010/main" val="163587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nineveh images">
            <a:extLst>
              <a:ext uri="{FF2B5EF4-FFF2-40B4-BE49-F238E27FC236}">
                <a16:creationId xmlns:a16="http://schemas.microsoft.com/office/drawing/2014/main" id="{1C875138-BE58-451B-A467-D96DE3062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 y="221117"/>
            <a:ext cx="3810000" cy="5457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0F6F47-F5F5-47B6-BF25-72BD219C7512}"/>
              </a:ext>
            </a:extLst>
          </p:cNvPr>
          <p:cNvSpPr>
            <a:spLocks noGrp="1"/>
          </p:cNvSpPr>
          <p:nvPr>
            <p:ph type="title"/>
          </p:nvPr>
        </p:nvSpPr>
        <p:spPr>
          <a:xfrm>
            <a:off x="4158342" y="31681"/>
            <a:ext cx="4528457" cy="1143000"/>
          </a:xfrm>
        </p:spPr>
        <p:txBody>
          <a:bodyPr/>
          <a:lstStyle/>
          <a:p>
            <a:r>
              <a:rPr lang="en-US" dirty="0"/>
              <a:t>Library</a:t>
            </a:r>
          </a:p>
        </p:txBody>
      </p:sp>
      <p:sp>
        <p:nvSpPr>
          <p:cNvPr id="3" name="Content Placeholder 2">
            <a:extLst>
              <a:ext uri="{FF2B5EF4-FFF2-40B4-BE49-F238E27FC236}">
                <a16:creationId xmlns:a16="http://schemas.microsoft.com/office/drawing/2014/main" id="{4895A353-470B-47A8-BE76-58BC2821FF4C}"/>
              </a:ext>
            </a:extLst>
          </p:cNvPr>
          <p:cNvSpPr>
            <a:spLocks noGrp="1"/>
          </p:cNvSpPr>
          <p:nvPr>
            <p:ph idx="1"/>
          </p:nvPr>
        </p:nvSpPr>
        <p:spPr>
          <a:xfrm>
            <a:off x="4158343" y="1391478"/>
            <a:ext cx="4820005" cy="5329997"/>
          </a:xfrm>
        </p:spPr>
        <p:txBody>
          <a:bodyPr/>
          <a:lstStyle/>
          <a:p>
            <a:r>
              <a:rPr lang="en-US" dirty="0"/>
              <a:t>Literary –</a:t>
            </a:r>
          </a:p>
          <a:p>
            <a:pPr lvl="1"/>
            <a:r>
              <a:rPr lang="en-US" dirty="0"/>
              <a:t> Philological</a:t>
            </a:r>
          </a:p>
          <a:p>
            <a:pPr lvl="1"/>
            <a:r>
              <a:rPr lang="en-US" dirty="0"/>
              <a:t> Juridical</a:t>
            </a:r>
          </a:p>
        </p:txBody>
      </p:sp>
    </p:spTree>
    <p:extLst>
      <p:ext uri="{BB962C8B-B14F-4D97-AF65-F5344CB8AC3E}">
        <p14:creationId xmlns:p14="http://schemas.microsoft.com/office/powerpoint/2010/main" val="790493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nineveh images">
            <a:extLst>
              <a:ext uri="{FF2B5EF4-FFF2-40B4-BE49-F238E27FC236}">
                <a16:creationId xmlns:a16="http://schemas.microsoft.com/office/drawing/2014/main" id="{1C875138-BE58-451B-A467-D96DE3062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 y="221117"/>
            <a:ext cx="3810000" cy="5457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0F6F47-F5F5-47B6-BF25-72BD219C7512}"/>
              </a:ext>
            </a:extLst>
          </p:cNvPr>
          <p:cNvSpPr>
            <a:spLocks noGrp="1"/>
          </p:cNvSpPr>
          <p:nvPr>
            <p:ph type="title"/>
          </p:nvPr>
        </p:nvSpPr>
        <p:spPr>
          <a:xfrm>
            <a:off x="4158342" y="31681"/>
            <a:ext cx="4528457" cy="1143000"/>
          </a:xfrm>
        </p:spPr>
        <p:txBody>
          <a:bodyPr/>
          <a:lstStyle/>
          <a:p>
            <a:r>
              <a:rPr lang="en-US" dirty="0"/>
              <a:t>Library</a:t>
            </a:r>
          </a:p>
        </p:txBody>
      </p:sp>
      <p:sp>
        <p:nvSpPr>
          <p:cNvPr id="3" name="Content Placeholder 2">
            <a:extLst>
              <a:ext uri="{FF2B5EF4-FFF2-40B4-BE49-F238E27FC236}">
                <a16:creationId xmlns:a16="http://schemas.microsoft.com/office/drawing/2014/main" id="{4895A353-470B-47A8-BE76-58BC2821FF4C}"/>
              </a:ext>
            </a:extLst>
          </p:cNvPr>
          <p:cNvSpPr>
            <a:spLocks noGrp="1"/>
          </p:cNvSpPr>
          <p:nvPr>
            <p:ph idx="1"/>
          </p:nvPr>
        </p:nvSpPr>
        <p:spPr>
          <a:xfrm>
            <a:off x="4158343" y="1391478"/>
            <a:ext cx="4820005" cy="5329997"/>
          </a:xfrm>
        </p:spPr>
        <p:txBody>
          <a:bodyPr/>
          <a:lstStyle/>
          <a:p>
            <a:r>
              <a:rPr lang="en-US" dirty="0"/>
              <a:t>Literary –</a:t>
            </a:r>
          </a:p>
          <a:p>
            <a:pPr lvl="1"/>
            <a:r>
              <a:rPr lang="en-US" dirty="0"/>
              <a:t> Philological</a:t>
            </a:r>
          </a:p>
          <a:p>
            <a:pPr lvl="1"/>
            <a:r>
              <a:rPr lang="en-US" dirty="0"/>
              <a:t> Juridical</a:t>
            </a:r>
          </a:p>
          <a:p>
            <a:pPr lvl="1"/>
            <a:r>
              <a:rPr lang="en-US" dirty="0"/>
              <a:t> Historical</a:t>
            </a:r>
          </a:p>
        </p:txBody>
      </p:sp>
    </p:spTree>
    <p:extLst>
      <p:ext uri="{BB962C8B-B14F-4D97-AF65-F5344CB8AC3E}">
        <p14:creationId xmlns:p14="http://schemas.microsoft.com/office/powerpoint/2010/main" val="15713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nineveh images">
            <a:extLst>
              <a:ext uri="{FF2B5EF4-FFF2-40B4-BE49-F238E27FC236}">
                <a16:creationId xmlns:a16="http://schemas.microsoft.com/office/drawing/2014/main" id="{1C875138-BE58-451B-A467-D96DE3062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 y="221117"/>
            <a:ext cx="3810000" cy="5457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0F6F47-F5F5-47B6-BF25-72BD219C7512}"/>
              </a:ext>
            </a:extLst>
          </p:cNvPr>
          <p:cNvSpPr>
            <a:spLocks noGrp="1"/>
          </p:cNvSpPr>
          <p:nvPr>
            <p:ph type="title"/>
          </p:nvPr>
        </p:nvSpPr>
        <p:spPr>
          <a:xfrm>
            <a:off x="4158342" y="31681"/>
            <a:ext cx="4528457" cy="1143000"/>
          </a:xfrm>
        </p:spPr>
        <p:txBody>
          <a:bodyPr/>
          <a:lstStyle/>
          <a:p>
            <a:r>
              <a:rPr lang="en-US" dirty="0"/>
              <a:t>Library</a:t>
            </a:r>
          </a:p>
        </p:txBody>
      </p:sp>
      <p:sp>
        <p:nvSpPr>
          <p:cNvPr id="3" name="Content Placeholder 2">
            <a:extLst>
              <a:ext uri="{FF2B5EF4-FFF2-40B4-BE49-F238E27FC236}">
                <a16:creationId xmlns:a16="http://schemas.microsoft.com/office/drawing/2014/main" id="{4895A353-470B-47A8-BE76-58BC2821FF4C}"/>
              </a:ext>
            </a:extLst>
          </p:cNvPr>
          <p:cNvSpPr>
            <a:spLocks noGrp="1"/>
          </p:cNvSpPr>
          <p:nvPr>
            <p:ph idx="1"/>
          </p:nvPr>
        </p:nvSpPr>
        <p:spPr>
          <a:xfrm>
            <a:off x="4158343" y="1391478"/>
            <a:ext cx="4820005" cy="5329997"/>
          </a:xfrm>
        </p:spPr>
        <p:txBody>
          <a:bodyPr/>
          <a:lstStyle/>
          <a:p>
            <a:r>
              <a:rPr lang="en-US" dirty="0"/>
              <a:t>Literary –</a:t>
            </a:r>
          </a:p>
          <a:p>
            <a:pPr lvl="1"/>
            <a:r>
              <a:rPr lang="en-US" dirty="0"/>
              <a:t> Philological</a:t>
            </a:r>
          </a:p>
          <a:p>
            <a:pPr lvl="1"/>
            <a:r>
              <a:rPr lang="en-US" dirty="0"/>
              <a:t> Juridical</a:t>
            </a:r>
          </a:p>
          <a:p>
            <a:pPr lvl="1"/>
            <a:r>
              <a:rPr lang="en-US" dirty="0"/>
              <a:t> Historical</a:t>
            </a:r>
          </a:p>
          <a:p>
            <a:pPr lvl="1"/>
            <a:r>
              <a:rPr lang="en-US" dirty="0"/>
              <a:t> Religious</a:t>
            </a:r>
          </a:p>
        </p:txBody>
      </p:sp>
    </p:spTree>
    <p:extLst>
      <p:ext uri="{BB962C8B-B14F-4D97-AF65-F5344CB8AC3E}">
        <p14:creationId xmlns:p14="http://schemas.microsoft.com/office/powerpoint/2010/main" val="865320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nineveh images">
            <a:extLst>
              <a:ext uri="{FF2B5EF4-FFF2-40B4-BE49-F238E27FC236}">
                <a16:creationId xmlns:a16="http://schemas.microsoft.com/office/drawing/2014/main" id="{1C875138-BE58-451B-A467-D96DE3062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 y="221117"/>
            <a:ext cx="3810000" cy="5457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0F6F47-F5F5-47B6-BF25-72BD219C7512}"/>
              </a:ext>
            </a:extLst>
          </p:cNvPr>
          <p:cNvSpPr>
            <a:spLocks noGrp="1"/>
          </p:cNvSpPr>
          <p:nvPr>
            <p:ph type="title"/>
          </p:nvPr>
        </p:nvSpPr>
        <p:spPr>
          <a:xfrm>
            <a:off x="4158342" y="31681"/>
            <a:ext cx="4528457" cy="1143000"/>
          </a:xfrm>
        </p:spPr>
        <p:txBody>
          <a:bodyPr/>
          <a:lstStyle/>
          <a:p>
            <a:r>
              <a:rPr lang="en-US" dirty="0"/>
              <a:t>Library</a:t>
            </a:r>
          </a:p>
        </p:txBody>
      </p:sp>
      <p:sp>
        <p:nvSpPr>
          <p:cNvPr id="3" name="Content Placeholder 2">
            <a:extLst>
              <a:ext uri="{FF2B5EF4-FFF2-40B4-BE49-F238E27FC236}">
                <a16:creationId xmlns:a16="http://schemas.microsoft.com/office/drawing/2014/main" id="{4895A353-470B-47A8-BE76-58BC2821FF4C}"/>
              </a:ext>
            </a:extLst>
          </p:cNvPr>
          <p:cNvSpPr>
            <a:spLocks noGrp="1"/>
          </p:cNvSpPr>
          <p:nvPr>
            <p:ph idx="1"/>
          </p:nvPr>
        </p:nvSpPr>
        <p:spPr>
          <a:xfrm>
            <a:off x="4158343" y="1391478"/>
            <a:ext cx="4820005" cy="5329997"/>
          </a:xfrm>
        </p:spPr>
        <p:txBody>
          <a:bodyPr/>
          <a:lstStyle/>
          <a:p>
            <a:r>
              <a:rPr lang="en-US" dirty="0"/>
              <a:t>Literary –</a:t>
            </a:r>
          </a:p>
          <a:p>
            <a:pPr lvl="1"/>
            <a:r>
              <a:rPr lang="en-US" dirty="0"/>
              <a:t> Philological</a:t>
            </a:r>
          </a:p>
          <a:p>
            <a:pPr lvl="1"/>
            <a:r>
              <a:rPr lang="en-US" dirty="0"/>
              <a:t> Juridical</a:t>
            </a:r>
          </a:p>
          <a:p>
            <a:pPr lvl="1"/>
            <a:r>
              <a:rPr lang="en-US" dirty="0"/>
              <a:t> Historical</a:t>
            </a:r>
          </a:p>
          <a:p>
            <a:pPr lvl="1"/>
            <a:r>
              <a:rPr lang="en-US" dirty="0"/>
              <a:t> Religious</a:t>
            </a:r>
          </a:p>
          <a:p>
            <a:pPr lvl="1"/>
            <a:r>
              <a:rPr lang="en-US" dirty="0"/>
              <a:t> Scientific</a:t>
            </a:r>
          </a:p>
        </p:txBody>
      </p:sp>
    </p:spTree>
    <p:extLst>
      <p:ext uri="{BB962C8B-B14F-4D97-AF65-F5344CB8AC3E}">
        <p14:creationId xmlns:p14="http://schemas.microsoft.com/office/powerpoint/2010/main" val="300764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765810" y="1"/>
            <a:ext cx="7543800" cy="5676126"/>
          </a:xfrm>
        </p:spPr>
        <p:txBody>
          <a:bodyPr/>
          <a:lstStyle/>
          <a:p>
            <a:r>
              <a:rPr lang="en-US" sz="8000" dirty="0"/>
              <a:t>Nineveh</a:t>
            </a:r>
            <a:br>
              <a:rPr lang="en-US" sz="8000" dirty="0"/>
            </a:br>
            <a:r>
              <a:rPr lang="en-US" sz="8000" b="1" i="1" dirty="0">
                <a:solidFill>
                  <a:srgbClr val="FFFF00"/>
                </a:solidFill>
              </a:rPr>
              <a:t>Great in WICKEDNESS</a:t>
            </a:r>
          </a:p>
        </p:txBody>
      </p:sp>
      <p:sp>
        <p:nvSpPr>
          <p:cNvPr id="3" name="Subtitle 2"/>
          <p:cNvSpPr>
            <a:spLocks noGrp="1"/>
          </p:cNvSpPr>
          <p:nvPr>
            <p:ph type="subTitle" idx="1"/>
          </p:nvPr>
        </p:nvSpPr>
        <p:spPr>
          <a:xfrm>
            <a:off x="0" y="5785886"/>
            <a:ext cx="9144000" cy="1072114"/>
          </a:xfrm>
        </p:spPr>
        <p:txBody>
          <a:bodyPr/>
          <a:lstStyle/>
          <a:p>
            <a:r>
              <a:rPr lang="en-US" dirty="0"/>
              <a:t>Jonah 1:2</a:t>
            </a:r>
          </a:p>
        </p:txBody>
      </p:sp>
    </p:spTree>
    <p:extLst>
      <p:ext uri="{BB962C8B-B14F-4D97-AF65-F5344CB8AC3E}">
        <p14:creationId xmlns:p14="http://schemas.microsoft.com/office/powerpoint/2010/main" val="220992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6F8F-61F1-44CC-AD9F-99386811BF75}"/>
              </a:ext>
            </a:extLst>
          </p:cNvPr>
          <p:cNvSpPr>
            <a:spLocks noGrp="1"/>
          </p:cNvSpPr>
          <p:nvPr>
            <p:ph type="title"/>
          </p:nvPr>
        </p:nvSpPr>
        <p:spPr/>
        <p:txBody>
          <a:bodyPr/>
          <a:lstStyle/>
          <a:p>
            <a:r>
              <a:rPr lang="en-US" dirty="0"/>
              <a:t>What’s Eating Jonah?</a:t>
            </a:r>
          </a:p>
        </p:txBody>
      </p:sp>
      <p:sp>
        <p:nvSpPr>
          <p:cNvPr id="3" name="Content Placeholder 2">
            <a:extLst>
              <a:ext uri="{FF2B5EF4-FFF2-40B4-BE49-F238E27FC236}">
                <a16:creationId xmlns:a16="http://schemas.microsoft.com/office/drawing/2014/main" id="{5EEBFBC5-CA28-47E7-8D30-2644293EA55D}"/>
              </a:ext>
            </a:extLst>
          </p:cNvPr>
          <p:cNvSpPr>
            <a:spLocks noGrp="1"/>
          </p:cNvSpPr>
          <p:nvPr>
            <p:ph idx="1"/>
          </p:nvPr>
        </p:nvSpPr>
        <p:spPr>
          <a:xfrm>
            <a:off x="5687785" y="1628501"/>
            <a:ext cx="2108720" cy="1003237"/>
          </a:xfrm>
        </p:spPr>
        <p:txBody>
          <a:bodyPr/>
          <a:lstStyle/>
          <a:p>
            <a:pPr marL="0" indent="0" algn="ctr">
              <a:buNone/>
            </a:pPr>
            <a:r>
              <a:rPr lang="en-US" dirty="0"/>
              <a:t>Whale</a:t>
            </a:r>
          </a:p>
        </p:txBody>
      </p:sp>
      <p:pic>
        <p:nvPicPr>
          <p:cNvPr id="1026" name="Picture 2" descr="Image result for whale images">
            <a:extLst>
              <a:ext uri="{FF2B5EF4-FFF2-40B4-BE49-F238E27FC236}">
                <a16:creationId xmlns:a16="http://schemas.microsoft.com/office/drawing/2014/main" id="{D867253B-4C0E-4B21-AE66-B90E93A60DC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5057" y="1300504"/>
            <a:ext cx="5138057" cy="2591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ouper fish images">
            <a:extLst>
              <a:ext uri="{FF2B5EF4-FFF2-40B4-BE49-F238E27FC236}">
                <a16:creationId xmlns:a16="http://schemas.microsoft.com/office/drawing/2014/main" id="{51726550-9367-45CB-8B15-F54919A85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085" y="4017656"/>
            <a:ext cx="5867400" cy="214969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8DC0722-1E09-48B6-AE74-881DCD287DC1}"/>
              </a:ext>
            </a:extLst>
          </p:cNvPr>
          <p:cNvSpPr txBox="1">
            <a:spLocks/>
          </p:cNvSpPr>
          <p:nvPr/>
        </p:nvSpPr>
        <p:spPr>
          <a:xfrm>
            <a:off x="1031033" y="4241358"/>
            <a:ext cx="1747934" cy="17022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OR</a:t>
            </a:r>
          </a:p>
          <a:p>
            <a:pPr marL="0" indent="0" algn="ctr">
              <a:buFont typeface="Arial" pitchFamily="34" charset="0"/>
              <a:buNone/>
            </a:pPr>
            <a:r>
              <a:rPr lang="en-US" dirty="0"/>
              <a:t>Fish</a:t>
            </a:r>
          </a:p>
        </p:txBody>
      </p:sp>
    </p:spTree>
    <p:extLst>
      <p:ext uri="{BB962C8B-B14F-4D97-AF65-F5344CB8AC3E}">
        <p14:creationId xmlns:p14="http://schemas.microsoft.com/office/powerpoint/2010/main" val="129249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D346861B-99BE-489A-A8B9-D6353268D7B9}"/>
              </a:ext>
            </a:extLst>
          </p:cNvPr>
          <p:cNvSpPr>
            <a:spLocks noGrp="1"/>
          </p:cNvSpPr>
          <p:nvPr>
            <p:ph type="title"/>
          </p:nvPr>
        </p:nvSpPr>
        <p:spPr/>
        <p:txBody>
          <a:bodyPr/>
          <a:lstStyle/>
          <a:p>
            <a:r>
              <a:rPr lang="en-US" dirty="0"/>
              <a:t>Nineveh and God</a:t>
            </a:r>
          </a:p>
        </p:txBody>
      </p:sp>
      <p:sp>
        <p:nvSpPr>
          <p:cNvPr id="5" name="Content Placeholder 4">
            <a:extLst>
              <a:ext uri="{FF2B5EF4-FFF2-40B4-BE49-F238E27FC236}">
                <a16:creationId xmlns:a16="http://schemas.microsoft.com/office/drawing/2014/main" id="{103336C6-B9DD-4218-BE3A-87C28D0ECBE6}"/>
              </a:ext>
            </a:extLst>
          </p:cNvPr>
          <p:cNvSpPr>
            <a:spLocks noGrp="1"/>
          </p:cNvSpPr>
          <p:nvPr>
            <p:ph idx="1"/>
          </p:nvPr>
        </p:nvSpPr>
        <p:spPr/>
        <p:txBody>
          <a:bodyPr>
            <a:normAutofit/>
          </a:bodyPr>
          <a:lstStyle/>
          <a:p>
            <a:r>
              <a:rPr lang="en-US" sz="6000" b="1" i="1" dirty="0">
                <a:solidFill>
                  <a:srgbClr val="FFFF00"/>
                </a:solidFill>
              </a:rPr>
              <a:t>God over ALL people</a:t>
            </a:r>
          </a:p>
        </p:txBody>
      </p:sp>
    </p:spTree>
    <p:extLst>
      <p:ext uri="{BB962C8B-B14F-4D97-AF65-F5344CB8AC3E}">
        <p14:creationId xmlns:p14="http://schemas.microsoft.com/office/powerpoint/2010/main" val="261288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D346861B-99BE-489A-A8B9-D6353268D7B9}"/>
              </a:ext>
            </a:extLst>
          </p:cNvPr>
          <p:cNvSpPr>
            <a:spLocks noGrp="1"/>
          </p:cNvSpPr>
          <p:nvPr>
            <p:ph type="title"/>
          </p:nvPr>
        </p:nvSpPr>
        <p:spPr/>
        <p:txBody>
          <a:bodyPr/>
          <a:lstStyle/>
          <a:p>
            <a:r>
              <a:rPr lang="en-US" dirty="0"/>
              <a:t>Nineveh and God</a:t>
            </a:r>
          </a:p>
        </p:txBody>
      </p:sp>
      <p:sp>
        <p:nvSpPr>
          <p:cNvPr id="5" name="Content Placeholder 4">
            <a:extLst>
              <a:ext uri="{FF2B5EF4-FFF2-40B4-BE49-F238E27FC236}">
                <a16:creationId xmlns:a16="http://schemas.microsoft.com/office/drawing/2014/main" id="{103336C6-B9DD-4218-BE3A-87C28D0ECBE6}"/>
              </a:ext>
            </a:extLst>
          </p:cNvPr>
          <p:cNvSpPr>
            <a:spLocks noGrp="1"/>
          </p:cNvSpPr>
          <p:nvPr>
            <p:ph idx="1"/>
          </p:nvPr>
        </p:nvSpPr>
        <p:spPr/>
        <p:txBody>
          <a:bodyPr/>
          <a:lstStyle/>
          <a:p>
            <a:r>
              <a:rPr lang="en-US" dirty="0"/>
              <a:t>God over ALL people</a:t>
            </a:r>
          </a:p>
          <a:p>
            <a:r>
              <a:rPr lang="en-US" sz="6000" b="1" i="1" dirty="0">
                <a:solidFill>
                  <a:srgbClr val="FFFF00"/>
                </a:solidFill>
              </a:rPr>
              <a:t>God KNOWS – 1:2</a:t>
            </a:r>
          </a:p>
        </p:txBody>
      </p:sp>
    </p:spTree>
    <p:extLst>
      <p:ext uri="{BB962C8B-B14F-4D97-AF65-F5344CB8AC3E}">
        <p14:creationId xmlns:p14="http://schemas.microsoft.com/office/powerpoint/2010/main" val="2272400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D346861B-99BE-489A-A8B9-D6353268D7B9}"/>
              </a:ext>
            </a:extLst>
          </p:cNvPr>
          <p:cNvSpPr>
            <a:spLocks noGrp="1"/>
          </p:cNvSpPr>
          <p:nvPr>
            <p:ph type="title"/>
          </p:nvPr>
        </p:nvSpPr>
        <p:spPr/>
        <p:txBody>
          <a:bodyPr/>
          <a:lstStyle/>
          <a:p>
            <a:r>
              <a:rPr lang="en-US" dirty="0"/>
              <a:t>Nineveh and God</a:t>
            </a:r>
          </a:p>
        </p:txBody>
      </p:sp>
      <p:sp>
        <p:nvSpPr>
          <p:cNvPr id="5" name="Content Placeholder 4">
            <a:extLst>
              <a:ext uri="{FF2B5EF4-FFF2-40B4-BE49-F238E27FC236}">
                <a16:creationId xmlns:a16="http://schemas.microsoft.com/office/drawing/2014/main" id="{103336C6-B9DD-4218-BE3A-87C28D0ECBE6}"/>
              </a:ext>
            </a:extLst>
          </p:cNvPr>
          <p:cNvSpPr>
            <a:spLocks noGrp="1"/>
          </p:cNvSpPr>
          <p:nvPr>
            <p:ph idx="1"/>
          </p:nvPr>
        </p:nvSpPr>
        <p:spPr/>
        <p:txBody>
          <a:bodyPr/>
          <a:lstStyle/>
          <a:p>
            <a:r>
              <a:rPr lang="en-US" dirty="0"/>
              <a:t>God over ALL people</a:t>
            </a:r>
          </a:p>
          <a:p>
            <a:r>
              <a:rPr lang="en-US" dirty="0"/>
              <a:t>God KNOWS – 1:2</a:t>
            </a:r>
          </a:p>
          <a:p>
            <a:r>
              <a:rPr lang="en-US" sz="6000" i="1" dirty="0">
                <a:solidFill>
                  <a:srgbClr val="FFFF00"/>
                </a:solidFill>
              </a:rPr>
              <a:t>God CARES – 4:1</a:t>
            </a:r>
          </a:p>
          <a:p>
            <a:endParaRPr lang="en-US" dirty="0"/>
          </a:p>
        </p:txBody>
      </p:sp>
    </p:spTree>
    <p:extLst>
      <p:ext uri="{BB962C8B-B14F-4D97-AF65-F5344CB8AC3E}">
        <p14:creationId xmlns:p14="http://schemas.microsoft.com/office/powerpoint/2010/main" val="3880344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D346861B-99BE-489A-A8B9-D6353268D7B9}"/>
              </a:ext>
            </a:extLst>
          </p:cNvPr>
          <p:cNvSpPr>
            <a:spLocks noGrp="1"/>
          </p:cNvSpPr>
          <p:nvPr>
            <p:ph type="title"/>
          </p:nvPr>
        </p:nvSpPr>
        <p:spPr/>
        <p:txBody>
          <a:bodyPr/>
          <a:lstStyle/>
          <a:p>
            <a:r>
              <a:rPr lang="en-US" dirty="0"/>
              <a:t>Nineveh and God</a:t>
            </a:r>
          </a:p>
        </p:txBody>
      </p:sp>
      <p:sp>
        <p:nvSpPr>
          <p:cNvPr id="5" name="Content Placeholder 4">
            <a:extLst>
              <a:ext uri="{FF2B5EF4-FFF2-40B4-BE49-F238E27FC236}">
                <a16:creationId xmlns:a16="http://schemas.microsoft.com/office/drawing/2014/main" id="{103336C6-B9DD-4218-BE3A-87C28D0ECBE6}"/>
              </a:ext>
            </a:extLst>
          </p:cNvPr>
          <p:cNvSpPr>
            <a:spLocks noGrp="1"/>
          </p:cNvSpPr>
          <p:nvPr>
            <p:ph idx="1"/>
          </p:nvPr>
        </p:nvSpPr>
        <p:spPr/>
        <p:txBody>
          <a:bodyPr/>
          <a:lstStyle/>
          <a:p>
            <a:r>
              <a:rPr lang="en-US" dirty="0"/>
              <a:t>God over ALL people</a:t>
            </a:r>
          </a:p>
          <a:p>
            <a:r>
              <a:rPr lang="en-US" dirty="0"/>
              <a:t>God KNOWS – 1:2</a:t>
            </a:r>
          </a:p>
          <a:p>
            <a:r>
              <a:rPr lang="en-US" b="1" dirty="0"/>
              <a:t>God CARES – 4:1</a:t>
            </a:r>
          </a:p>
          <a:p>
            <a:r>
              <a:rPr lang="en-US" sz="5400" i="1" dirty="0">
                <a:solidFill>
                  <a:srgbClr val="FFFF00"/>
                </a:solidFill>
              </a:rPr>
              <a:t>God GAVE TIME to REPENT </a:t>
            </a:r>
          </a:p>
          <a:p>
            <a:endParaRPr lang="en-US" dirty="0"/>
          </a:p>
          <a:p>
            <a:endParaRPr lang="en-US" dirty="0"/>
          </a:p>
        </p:txBody>
      </p:sp>
    </p:spTree>
    <p:extLst>
      <p:ext uri="{BB962C8B-B14F-4D97-AF65-F5344CB8AC3E}">
        <p14:creationId xmlns:p14="http://schemas.microsoft.com/office/powerpoint/2010/main" val="4316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12103487-2C56-4C79-A337-9523CE633B3F}"/>
              </a:ext>
            </a:extLst>
          </p:cNvPr>
          <p:cNvSpPr>
            <a:spLocks noGrp="1"/>
          </p:cNvSpPr>
          <p:nvPr>
            <p:ph type="title"/>
          </p:nvPr>
        </p:nvSpPr>
        <p:spPr/>
        <p:txBody>
          <a:bodyPr/>
          <a:lstStyle/>
          <a:p>
            <a:r>
              <a:rPr lang="en-US" dirty="0"/>
              <a:t>Their Response</a:t>
            </a:r>
          </a:p>
        </p:txBody>
      </p:sp>
      <p:sp>
        <p:nvSpPr>
          <p:cNvPr id="5" name="Content Placeholder 4">
            <a:extLst>
              <a:ext uri="{FF2B5EF4-FFF2-40B4-BE49-F238E27FC236}">
                <a16:creationId xmlns:a16="http://schemas.microsoft.com/office/drawing/2014/main" id="{217B9937-0337-4164-9460-C583F8731A08}"/>
              </a:ext>
            </a:extLst>
          </p:cNvPr>
          <p:cNvSpPr>
            <a:spLocks noGrp="1"/>
          </p:cNvSpPr>
          <p:nvPr>
            <p:ph idx="1"/>
          </p:nvPr>
        </p:nvSpPr>
        <p:spPr/>
        <p:txBody>
          <a:bodyPr/>
          <a:lstStyle/>
          <a:p>
            <a:r>
              <a:rPr lang="en-US" dirty="0"/>
              <a:t> Jonah 3</a:t>
            </a:r>
          </a:p>
          <a:p>
            <a:pPr lvl="1"/>
            <a:r>
              <a:rPr lang="en-US" dirty="0"/>
              <a:t> 7  mourn / fast / call on God</a:t>
            </a:r>
          </a:p>
          <a:p>
            <a:pPr lvl="1"/>
            <a:r>
              <a:rPr lang="en-US" dirty="0"/>
              <a:t> 8 – turn from his wicked way and from the violence…</a:t>
            </a:r>
          </a:p>
        </p:txBody>
      </p:sp>
    </p:spTree>
    <p:extLst>
      <p:ext uri="{BB962C8B-B14F-4D97-AF65-F5344CB8AC3E}">
        <p14:creationId xmlns:p14="http://schemas.microsoft.com/office/powerpoint/2010/main" val="30301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6F4D-820B-4786-AFA4-FA26DEEA858C}"/>
              </a:ext>
            </a:extLst>
          </p:cNvPr>
          <p:cNvSpPr>
            <a:spLocks noGrp="1"/>
          </p:cNvSpPr>
          <p:nvPr>
            <p:ph type="title"/>
          </p:nvPr>
        </p:nvSpPr>
        <p:spPr/>
        <p:txBody>
          <a:bodyPr/>
          <a:lstStyle/>
          <a:p>
            <a:r>
              <a:rPr lang="en-US" dirty="0"/>
              <a:t>Jesus said:</a:t>
            </a:r>
          </a:p>
        </p:txBody>
      </p:sp>
      <p:sp>
        <p:nvSpPr>
          <p:cNvPr id="3" name="Content Placeholder 2">
            <a:extLst>
              <a:ext uri="{FF2B5EF4-FFF2-40B4-BE49-F238E27FC236}">
                <a16:creationId xmlns:a16="http://schemas.microsoft.com/office/drawing/2014/main" id="{EA97B3B6-E9C9-4F44-A47B-B8A9427DD077}"/>
              </a:ext>
            </a:extLst>
          </p:cNvPr>
          <p:cNvSpPr>
            <a:spLocks noGrp="1"/>
          </p:cNvSpPr>
          <p:nvPr>
            <p:ph idx="1"/>
          </p:nvPr>
        </p:nvSpPr>
        <p:spPr/>
        <p:txBody>
          <a:bodyPr/>
          <a:lstStyle/>
          <a:p>
            <a:pPr marL="0" indent="0">
              <a:buNone/>
            </a:pPr>
            <a:r>
              <a:rPr lang="en-US" dirty="0"/>
              <a:t>"The men of Nineveh will stand up with this generation at the judgment, and will condemn it because </a:t>
            </a:r>
            <a:r>
              <a:rPr lang="en-US" b="1" i="1" u="sng" dirty="0">
                <a:solidFill>
                  <a:srgbClr val="FFFF00"/>
                </a:solidFill>
              </a:rPr>
              <a:t>they repented at the preaching of Jona</a:t>
            </a:r>
            <a:r>
              <a:rPr lang="en-US" dirty="0"/>
              <a:t>h; and behold, something greater than Jonah is here.    Matt. 12:41</a:t>
            </a:r>
          </a:p>
        </p:txBody>
      </p:sp>
    </p:spTree>
    <p:extLst>
      <p:ext uri="{BB962C8B-B14F-4D97-AF65-F5344CB8AC3E}">
        <p14:creationId xmlns:p14="http://schemas.microsoft.com/office/powerpoint/2010/main" val="3292837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BFB2-8666-4AD5-8A88-D7454229591E}"/>
              </a:ext>
            </a:extLst>
          </p:cNvPr>
          <p:cNvSpPr>
            <a:spLocks noGrp="1"/>
          </p:cNvSpPr>
          <p:nvPr>
            <p:ph type="title"/>
          </p:nvPr>
        </p:nvSpPr>
        <p:spPr/>
        <p:txBody>
          <a:bodyPr/>
          <a:lstStyle/>
          <a:p>
            <a:r>
              <a:rPr lang="en-US" sz="6600" dirty="0"/>
              <a:t>God’s Response</a:t>
            </a:r>
          </a:p>
        </p:txBody>
      </p:sp>
      <p:sp>
        <p:nvSpPr>
          <p:cNvPr id="3" name="Content Placeholder 2">
            <a:extLst>
              <a:ext uri="{FF2B5EF4-FFF2-40B4-BE49-F238E27FC236}">
                <a16:creationId xmlns:a16="http://schemas.microsoft.com/office/drawing/2014/main" id="{B652CC35-F2CD-4FCE-AF62-BAF4522E4799}"/>
              </a:ext>
            </a:extLst>
          </p:cNvPr>
          <p:cNvSpPr>
            <a:spLocks noGrp="1"/>
          </p:cNvSpPr>
          <p:nvPr>
            <p:ph idx="1"/>
          </p:nvPr>
        </p:nvSpPr>
        <p:spPr/>
        <p:txBody>
          <a:bodyPr>
            <a:normAutofit/>
          </a:bodyPr>
          <a:lstStyle/>
          <a:p>
            <a:r>
              <a:rPr lang="en-US" sz="7200" dirty="0"/>
              <a:t> God Spared them !</a:t>
            </a:r>
          </a:p>
        </p:txBody>
      </p:sp>
    </p:spTree>
    <p:extLst>
      <p:ext uri="{BB962C8B-B14F-4D97-AF65-F5344CB8AC3E}">
        <p14:creationId xmlns:p14="http://schemas.microsoft.com/office/powerpoint/2010/main" val="338285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C949-82A4-494C-BB8D-1F3F1BA7AED1}"/>
              </a:ext>
            </a:extLst>
          </p:cNvPr>
          <p:cNvSpPr>
            <a:spLocks noGrp="1"/>
          </p:cNvSpPr>
          <p:nvPr>
            <p:ph type="title"/>
          </p:nvPr>
        </p:nvSpPr>
        <p:spPr/>
        <p:txBody>
          <a:bodyPr/>
          <a:lstStyle/>
          <a:p>
            <a:r>
              <a:rPr lang="en-US" dirty="0"/>
              <a:t>Jonah’s Reasoning:</a:t>
            </a:r>
          </a:p>
        </p:txBody>
      </p:sp>
      <p:sp>
        <p:nvSpPr>
          <p:cNvPr id="3" name="Content Placeholder 2">
            <a:extLst>
              <a:ext uri="{FF2B5EF4-FFF2-40B4-BE49-F238E27FC236}">
                <a16:creationId xmlns:a16="http://schemas.microsoft.com/office/drawing/2014/main" id="{4324D45E-9C2D-4F1A-9F76-ECBDD52AC3C9}"/>
              </a:ext>
            </a:extLst>
          </p:cNvPr>
          <p:cNvSpPr>
            <a:spLocks noGrp="1"/>
          </p:cNvSpPr>
          <p:nvPr>
            <p:ph idx="1"/>
          </p:nvPr>
        </p:nvSpPr>
        <p:spPr/>
        <p:txBody>
          <a:bodyPr>
            <a:normAutofit fontScale="92500"/>
          </a:bodyPr>
          <a:lstStyle/>
          <a:p>
            <a:pPr marL="0" indent="0" algn="ctr">
              <a:buNone/>
            </a:pPr>
            <a:r>
              <a:rPr lang="en-US" sz="6000" dirty="0"/>
              <a:t>I knew that You are a gracious and compassionate God, slow to anger and abundant in lovingkindness, and one who relents concerning calamity.</a:t>
            </a:r>
          </a:p>
        </p:txBody>
      </p:sp>
    </p:spTree>
    <p:extLst>
      <p:ext uri="{BB962C8B-B14F-4D97-AF65-F5344CB8AC3E}">
        <p14:creationId xmlns:p14="http://schemas.microsoft.com/office/powerpoint/2010/main" val="3022233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BFB2-8666-4AD5-8A88-D7454229591E}"/>
              </a:ext>
            </a:extLst>
          </p:cNvPr>
          <p:cNvSpPr>
            <a:spLocks noGrp="1"/>
          </p:cNvSpPr>
          <p:nvPr>
            <p:ph type="title"/>
          </p:nvPr>
        </p:nvSpPr>
        <p:spPr/>
        <p:txBody>
          <a:bodyPr/>
          <a:lstStyle/>
          <a:p>
            <a:r>
              <a:rPr lang="en-US" sz="6600" dirty="0"/>
              <a:t>God’s Response</a:t>
            </a:r>
          </a:p>
        </p:txBody>
      </p:sp>
      <p:sp>
        <p:nvSpPr>
          <p:cNvPr id="3" name="Content Placeholder 2">
            <a:extLst>
              <a:ext uri="{FF2B5EF4-FFF2-40B4-BE49-F238E27FC236}">
                <a16:creationId xmlns:a16="http://schemas.microsoft.com/office/drawing/2014/main" id="{B652CC35-F2CD-4FCE-AF62-BAF4522E4799}"/>
              </a:ext>
            </a:extLst>
          </p:cNvPr>
          <p:cNvSpPr>
            <a:spLocks noGrp="1"/>
          </p:cNvSpPr>
          <p:nvPr>
            <p:ph idx="1"/>
          </p:nvPr>
        </p:nvSpPr>
        <p:spPr/>
        <p:txBody>
          <a:bodyPr>
            <a:normAutofit/>
          </a:bodyPr>
          <a:lstStyle/>
          <a:p>
            <a:r>
              <a:rPr lang="en-US" sz="7200" dirty="0"/>
              <a:t> God Spared them !</a:t>
            </a:r>
          </a:p>
          <a:p>
            <a:r>
              <a:rPr lang="en-US" sz="7200" dirty="0"/>
              <a:t> LATER – Destroyed!</a:t>
            </a:r>
          </a:p>
        </p:txBody>
      </p:sp>
    </p:spTree>
    <p:extLst>
      <p:ext uri="{BB962C8B-B14F-4D97-AF65-F5344CB8AC3E}">
        <p14:creationId xmlns:p14="http://schemas.microsoft.com/office/powerpoint/2010/main" val="3404649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C090A303-E6D5-4AA7-9BF7-4DFD983FFC37}"/>
              </a:ext>
            </a:extLst>
          </p:cNvPr>
          <p:cNvSpPr>
            <a:spLocks noGrp="1"/>
          </p:cNvSpPr>
          <p:nvPr>
            <p:ph type="title"/>
          </p:nvPr>
        </p:nvSpPr>
        <p:spPr/>
        <p:txBody>
          <a:bodyPr/>
          <a:lstStyle/>
          <a:p>
            <a:r>
              <a:rPr lang="en-US" dirty="0"/>
              <a:t>application?</a:t>
            </a:r>
          </a:p>
        </p:txBody>
      </p:sp>
      <p:sp>
        <p:nvSpPr>
          <p:cNvPr id="5" name="Content Placeholder 4">
            <a:extLst>
              <a:ext uri="{FF2B5EF4-FFF2-40B4-BE49-F238E27FC236}">
                <a16:creationId xmlns:a16="http://schemas.microsoft.com/office/drawing/2014/main" id="{69A493E3-AB84-47D7-8EDC-200D1460BCF5}"/>
              </a:ext>
            </a:extLst>
          </p:cNvPr>
          <p:cNvSpPr>
            <a:spLocks noGrp="1"/>
          </p:cNvSpPr>
          <p:nvPr>
            <p:ph idx="1"/>
          </p:nvPr>
        </p:nvSpPr>
        <p:spPr/>
        <p:txBody>
          <a:bodyPr>
            <a:normAutofit/>
          </a:bodyPr>
          <a:lstStyle/>
          <a:p>
            <a:r>
              <a:rPr lang="en-US" sz="6000" dirty="0"/>
              <a:t> God is still GOD !</a:t>
            </a:r>
          </a:p>
          <a:p>
            <a:r>
              <a:rPr lang="en-US" sz="6000" dirty="0"/>
              <a:t> Nations are still judged</a:t>
            </a:r>
          </a:p>
        </p:txBody>
      </p:sp>
    </p:spTree>
    <p:extLst>
      <p:ext uri="{BB962C8B-B14F-4D97-AF65-F5344CB8AC3E}">
        <p14:creationId xmlns:p14="http://schemas.microsoft.com/office/powerpoint/2010/main" val="292762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2507-CCDF-4ADA-9402-F08F7B3D7A6C}"/>
              </a:ext>
            </a:extLst>
          </p:cNvPr>
          <p:cNvSpPr>
            <a:spLocks noGrp="1"/>
          </p:cNvSpPr>
          <p:nvPr>
            <p:ph type="title"/>
          </p:nvPr>
        </p:nvSpPr>
        <p:spPr/>
        <p:txBody>
          <a:bodyPr/>
          <a:lstStyle/>
          <a:p>
            <a:r>
              <a:rPr lang="en-US" dirty="0"/>
              <a:t>Tyndale translation:</a:t>
            </a:r>
          </a:p>
        </p:txBody>
      </p:sp>
      <p:sp>
        <p:nvSpPr>
          <p:cNvPr id="3" name="Content Placeholder 2">
            <a:extLst>
              <a:ext uri="{FF2B5EF4-FFF2-40B4-BE49-F238E27FC236}">
                <a16:creationId xmlns:a16="http://schemas.microsoft.com/office/drawing/2014/main" id="{8A84B279-2305-4AF9-8713-F913F4119F17}"/>
              </a:ext>
            </a:extLst>
          </p:cNvPr>
          <p:cNvSpPr>
            <a:spLocks noGrp="1"/>
          </p:cNvSpPr>
          <p:nvPr>
            <p:ph idx="1"/>
          </p:nvPr>
        </p:nvSpPr>
        <p:spPr/>
        <p:txBody>
          <a:bodyPr>
            <a:normAutofit/>
          </a:bodyPr>
          <a:lstStyle/>
          <a:p>
            <a:pPr marL="0" indent="0" algn="ctr">
              <a:buNone/>
            </a:pPr>
            <a:r>
              <a:rPr lang="en-US" sz="7200" baseline="30000" dirty="0">
                <a:hlinkClick r:id="rId3" tooltip="Jonah 1:17 Tyndale"/>
              </a:rPr>
              <a:t>17</a:t>
            </a:r>
            <a:r>
              <a:rPr lang="en-US" sz="7200" dirty="0"/>
              <a:t> </a:t>
            </a:r>
            <a:r>
              <a:rPr lang="en-US" sz="7200" dirty="0" err="1"/>
              <a:t>Bvt</a:t>
            </a:r>
            <a:r>
              <a:rPr lang="en-US" sz="7200" dirty="0"/>
              <a:t> ye </a:t>
            </a:r>
            <a:r>
              <a:rPr lang="en-US" sz="7200" dirty="0" err="1"/>
              <a:t>lorde</a:t>
            </a:r>
            <a:r>
              <a:rPr lang="en-US" sz="7200" dirty="0"/>
              <a:t> prepared a </a:t>
            </a:r>
            <a:r>
              <a:rPr lang="en-US" sz="7200" dirty="0" err="1"/>
              <a:t>greate</a:t>
            </a:r>
            <a:r>
              <a:rPr lang="en-US" sz="7200" dirty="0"/>
              <a:t> </a:t>
            </a:r>
            <a:r>
              <a:rPr lang="en-US" sz="7200" dirty="0" err="1"/>
              <a:t>fyshe</a:t>
            </a:r>
            <a:r>
              <a:rPr lang="en-US" sz="7200" dirty="0"/>
              <a:t> to </a:t>
            </a:r>
            <a:r>
              <a:rPr lang="en-US" sz="7200" dirty="0" err="1"/>
              <a:t>swalow</a:t>
            </a:r>
            <a:r>
              <a:rPr lang="en-US" sz="7200" dirty="0"/>
              <a:t> </a:t>
            </a:r>
            <a:r>
              <a:rPr lang="en-US" sz="7200" dirty="0" err="1"/>
              <a:t>vp</a:t>
            </a:r>
            <a:r>
              <a:rPr lang="en-US" sz="7200" dirty="0"/>
              <a:t> </a:t>
            </a:r>
            <a:r>
              <a:rPr lang="en-US" sz="7200" dirty="0" err="1"/>
              <a:t>Ionas</a:t>
            </a:r>
            <a:r>
              <a:rPr lang="en-US" sz="7200" dirty="0"/>
              <a:t>.</a:t>
            </a:r>
          </a:p>
        </p:txBody>
      </p:sp>
    </p:spTree>
    <p:extLst>
      <p:ext uri="{BB962C8B-B14F-4D97-AF65-F5344CB8AC3E}">
        <p14:creationId xmlns:p14="http://schemas.microsoft.com/office/powerpoint/2010/main" val="3408989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C090A303-E6D5-4AA7-9BF7-4DFD983FFC37}"/>
              </a:ext>
            </a:extLst>
          </p:cNvPr>
          <p:cNvSpPr>
            <a:spLocks noGrp="1"/>
          </p:cNvSpPr>
          <p:nvPr>
            <p:ph type="title"/>
          </p:nvPr>
        </p:nvSpPr>
        <p:spPr/>
        <p:txBody>
          <a:bodyPr/>
          <a:lstStyle/>
          <a:p>
            <a:r>
              <a:rPr lang="en-US" dirty="0"/>
              <a:t>application?</a:t>
            </a:r>
          </a:p>
        </p:txBody>
      </p:sp>
      <p:sp>
        <p:nvSpPr>
          <p:cNvPr id="5" name="Content Placeholder 4">
            <a:extLst>
              <a:ext uri="{FF2B5EF4-FFF2-40B4-BE49-F238E27FC236}">
                <a16:creationId xmlns:a16="http://schemas.microsoft.com/office/drawing/2014/main" id="{69A493E3-AB84-47D7-8EDC-200D1460BCF5}"/>
              </a:ext>
            </a:extLst>
          </p:cNvPr>
          <p:cNvSpPr>
            <a:spLocks noGrp="1"/>
          </p:cNvSpPr>
          <p:nvPr>
            <p:ph idx="1"/>
          </p:nvPr>
        </p:nvSpPr>
        <p:spPr/>
        <p:txBody>
          <a:bodyPr>
            <a:normAutofit/>
          </a:bodyPr>
          <a:lstStyle/>
          <a:p>
            <a:r>
              <a:rPr lang="en-US" sz="6000" dirty="0"/>
              <a:t>We MUST</a:t>
            </a:r>
          </a:p>
          <a:p>
            <a:pPr lvl="1"/>
            <a:r>
              <a:rPr lang="en-US" sz="6000" dirty="0"/>
              <a:t> be lights in the world.. </a:t>
            </a:r>
          </a:p>
          <a:p>
            <a:pPr lvl="1"/>
            <a:r>
              <a:rPr lang="en-US" sz="6000" dirty="0"/>
              <a:t> call to repentance -</a:t>
            </a:r>
          </a:p>
        </p:txBody>
      </p:sp>
    </p:spTree>
    <p:extLst>
      <p:ext uri="{BB962C8B-B14F-4D97-AF65-F5344CB8AC3E}">
        <p14:creationId xmlns:p14="http://schemas.microsoft.com/office/powerpoint/2010/main" val="2841353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AEC58315-BD1F-4236-838B-5358807FC956}"/>
              </a:ext>
            </a:extLst>
          </p:cNvPr>
          <p:cNvSpPr>
            <a:spLocks noGrp="1"/>
          </p:cNvSpPr>
          <p:nvPr>
            <p:ph type="title"/>
          </p:nvPr>
        </p:nvSpPr>
        <p:spPr/>
        <p:txBody>
          <a:bodyPr/>
          <a:lstStyle/>
          <a:p>
            <a:r>
              <a:rPr lang="en-US" dirty="0"/>
              <a:t>Acts 17:30</a:t>
            </a:r>
          </a:p>
        </p:txBody>
      </p:sp>
      <p:sp>
        <p:nvSpPr>
          <p:cNvPr id="5" name="Content Placeholder 4">
            <a:extLst>
              <a:ext uri="{FF2B5EF4-FFF2-40B4-BE49-F238E27FC236}">
                <a16:creationId xmlns:a16="http://schemas.microsoft.com/office/drawing/2014/main" id="{59AD7EFF-4BF5-4ECA-9B5D-0C3A67965EB7}"/>
              </a:ext>
            </a:extLst>
          </p:cNvPr>
          <p:cNvSpPr>
            <a:spLocks noGrp="1"/>
          </p:cNvSpPr>
          <p:nvPr>
            <p:ph idx="1"/>
          </p:nvPr>
        </p:nvSpPr>
        <p:spPr>
          <a:xfrm>
            <a:off x="457200" y="1391478"/>
            <a:ext cx="7943850" cy="5329997"/>
          </a:xfrm>
        </p:spPr>
        <p:txBody>
          <a:bodyPr>
            <a:normAutofit lnSpcReduction="10000"/>
          </a:bodyPr>
          <a:lstStyle/>
          <a:p>
            <a:pPr marL="0" indent="0">
              <a:buNone/>
            </a:pPr>
            <a:r>
              <a:rPr lang="en-US" dirty="0"/>
              <a:t>"</a:t>
            </a:r>
            <a:r>
              <a:rPr lang="en-US" sz="6000" dirty="0"/>
              <a:t>Therefore having overlooked the times of ignorance, God is now declaring to men that all </a:t>
            </a:r>
            <a:r>
              <a:rPr lang="en-US" sz="6000" i="1" dirty="0"/>
              <a:t>people</a:t>
            </a:r>
            <a:r>
              <a:rPr lang="en-US" sz="6000" dirty="0"/>
              <a:t> everywhere should repent,</a:t>
            </a:r>
            <a:endParaRPr lang="en-US" dirty="0"/>
          </a:p>
        </p:txBody>
      </p:sp>
    </p:spTree>
    <p:extLst>
      <p:ext uri="{BB962C8B-B14F-4D97-AF65-F5344CB8AC3E}">
        <p14:creationId xmlns:p14="http://schemas.microsoft.com/office/powerpoint/2010/main" val="40043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AEC58315-BD1F-4236-838B-5358807FC956}"/>
              </a:ext>
            </a:extLst>
          </p:cNvPr>
          <p:cNvSpPr>
            <a:spLocks noGrp="1"/>
          </p:cNvSpPr>
          <p:nvPr>
            <p:ph type="title"/>
          </p:nvPr>
        </p:nvSpPr>
        <p:spPr/>
        <p:txBody>
          <a:bodyPr/>
          <a:lstStyle/>
          <a:p>
            <a:r>
              <a:rPr lang="en-US" dirty="0"/>
              <a:t>2 Peter 3:9</a:t>
            </a:r>
          </a:p>
        </p:txBody>
      </p:sp>
      <p:sp>
        <p:nvSpPr>
          <p:cNvPr id="5" name="Content Placeholder 4">
            <a:extLst>
              <a:ext uri="{FF2B5EF4-FFF2-40B4-BE49-F238E27FC236}">
                <a16:creationId xmlns:a16="http://schemas.microsoft.com/office/drawing/2014/main" id="{59AD7EFF-4BF5-4ECA-9B5D-0C3A67965EB7}"/>
              </a:ext>
            </a:extLst>
          </p:cNvPr>
          <p:cNvSpPr>
            <a:spLocks noGrp="1"/>
          </p:cNvSpPr>
          <p:nvPr>
            <p:ph idx="1"/>
          </p:nvPr>
        </p:nvSpPr>
        <p:spPr>
          <a:xfrm>
            <a:off x="377190" y="1391478"/>
            <a:ext cx="8389620" cy="5329997"/>
          </a:xfrm>
        </p:spPr>
        <p:txBody>
          <a:bodyPr>
            <a:normAutofit/>
          </a:bodyPr>
          <a:lstStyle/>
          <a:p>
            <a:pPr marL="0" indent="0">
              <a:buNone/>
            </a:pPr>
            <a:r>
              <a:rPr lang="en-US" sz="5400" dirty="0"/>
              <a:t>The Lord is not slow about His promise, as some count slowness, but is patient toward you, not wishing for any to perish but for all to come to repentance.</a:t>
            </a:r>
          </a:p>
        </p:txBody>
      </p:sp>
    </p:spTree>
    <p:extLst>
      <p:ext uri="{BB962C8B-B14F-4D97-AF65-F5344CB8AC3E}">
        <p14:creationId xmlns:p14="http://schemas.microsoft.com/office/powerpoint/2010/main" val="1173656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AEC58315-BD1F-4236-838B-5358807FC956}"/>
              </a:ext>
            </a:extLst>
          </p:cNvPr>
          <p:cNvSpPr>
            <a:spLocks noGrp="1"/>
          </p:cNvSpPr>
          <p:nvPr>
            <p:ph type="title"/>
          </p:nvPr>
        </p:nvSpPr>
        <p:spPr/>
        <p:txBody>
          <a:bodyPr/>
          <a:lstStyle/>
          <a:p>
            <a:r>
              <a:rPr lang="en-US" dirty="0"/>
              <a:t>Acts 2:38</a:t>
            </a:r>
          </a:p>
        </p:txBody>
      </p:sp>
      <p:sp>
        <p:nvSpPr>
          <p:cNvPr id="5" name="Content Placeholder 4">
            <a:extLst>
              <a:ext uri="{FF2B5EF4-FFF2-40B4-BE49-F238E27FC236}">
                <a16:creationId xmlns:a16="http://schemas.microsoft.com/office/drawing/2014/main" id="{59AD7EFF-4BF5-4ECA-9B5D-0C3A67965EB7}"/>
              </a:ext>
            </a:extLst>
          </p:cNvPr>
          <p:cNvSpPr>
            <a:spLocks noGrp="1"/>
          </p:cNvSpPr>
          <p:nvPr>
            <p:ph idx="1"/>
          </p:nvPr>
        </p:nvSpPr>
        <p:spPr>
          <a:xfrm>
            <a:off x="377190" y="1391478"/>
            <a:ext cx="8389620" cy="5329997"/>
          </a:xfrm>
        </p:spPr>
        <p:txBody>
          <a:bodyPr>
            <a:normAutofit/>
          </a:bodyPr>
          <a:lstStyle/>
          <a:p>
            <a:pPr marL="0" indent="0">
              <a:buNone/>
            </a:pPr>
            <a:r>
              <a:rPr lang="en-US" sz="5400" dirty="0"/>
              <a:t> "Repent, and each of you be baptized in the name of Jesus Christ for the forgiveness of your sins; and you will receive the gift of the Holy Spirit.”</a:t>
            </a:r>
          </a:p>
        </p:txBody>
      </p:sp>
    </p:spTree>
    <p:extLst>
      <p:ext uri="{BB962C8B-B14F-4D97-AF65-F5344CB8AC3E}">
        <p14:creationId xmlns:p14="http://schemas.microsoft.com/office/powerpoint/2010/main" val="3737041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982496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pic>
        <p:nvPicPr>
          <p:cNvPr id="4098" name="Picture 2" descr="Related image">
            <a:extLst>
              <a:ext uri="{FF2B5EF4-FFF2-40B4-BE49-F238E27FC236}">
                <a16:creationId xmlns:a16="http://schemas.microsoft.com/office/drawing/2014/main" id="{55DC2BC1-0844-4433-BA9E-7F9BE80E3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59" y="-373487"/>
            <a:ext cx="841108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E3B252E8-3397-47F8-ACBB-6F921691CD6A}"/>
              </a:ext>
            </a:extLst>
          </p:cNvPr>
          <p:cNvSpPr/>
          <p:nvPr/>
        </p:nvSpPr>
        <p:spPr>
          <a:xfrm rot="2177021">
            <a:off x="4859188" y="1110246"/>
            <a:ext cx="696686" cy="1288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78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id="{0B316CA6-236F-4B7F-9834-681C1EB55F7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5475" y="0"/>
            <a:ext cx="7893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37EE9F-EAF2-4226-AA35-DAF9027CC293}"/>
              </a:ext>
            </a:extLst>
          </p:cNvPr>
          <p:cNvSpPr txBox="1"/>
          <p:nvPr/>
        </p:nvSpPr>
        <p:spPr>
          <a:xfrm>
            <a:off x="625475" y="502920"/>
            <a:ext cx="7893050" cy="830997"/>
          </a:xfrm>
          <a:prstGeom prst="rect">
            <a:avLst/>
          </a:prstGeom>
          <a:solidFill>
            <a:srgbClr val="7030A0"/>
          </a:solidFill>
        </p:spPr>
        <p:txBody>
          <a:bodyPr wrap="square" rtlCol="0">
            <a:spAutoFit/>
          </a:bodyPr>
          <a:lstStyle/>
          <a:p>
            <a:pPr algn="ctr"/>
            <a:r>
              <a:rPr lang="en-US" sz="4800" b="1" i="1" dirty="0"/>
              <a:t>This is only PART of the story!</a:t>
            </a:r>
          </a:p>
        </p:txBody>
      </p:sp>
    </p:spTree>
    <p:extLst>
      <p:ext uri="{BB962C8B-B14F-4D97-AF65-F5344CB8AC3E}">
        <p14:creationId xmlns:p14="http://schemas.microsoft.com/office/powerpoint/2010/main" val="216921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a:extLst>
              <a:ext uri="{FF2B5EF4-FFF2-40B4-BE49-F238E27FC236}">
                <a16:creationId xmlns:a16="http://schemas.microsoft.com/office/drawing/2014/main" id="{C2B78940-56CD-411F-B2D4-6A8143A40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453807"/>
            <a:ext cx="7924800" cy="5762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06A6B8-D398-489C-834C-B6D6B3D2E5BC}"/>
              </a:ext>
            </a:extLst>
          </p:cNvPr>
          <p:cNvSpPr txBox="1"/>
          <p:nvPr/>
        </p:nvSpPr>
        <p:spPr>
          <a:xfrm>
            <a:off x="593725" y="5132070"/>
            <a:ext cx="7893050" cy="830997"/>
          </a:xfrm>
          <a:prstGeom prst="rect">
            <a:avLst/>
          </a:prstGeom>
          <a:solidFill>
            <a:srgbClr val="7030A0"/>
          </a:solidFill>
        </p:spPr>
        <p:txBody>
          <a:bodyPr wrap="square" rtlCol="0">
            <a:spAutoFit/>
          </a:bodyPr>
          <a:lstStyle/>
          <a:p>
            <a:pPr algn="ctr"/>
            <a:r>
              <a:rPr lang="en-US" sz="4800" b="1" i="1" dirty="0"/>
              <a:t>The Vine and the Worm</a:t>
            </a:r>
          </a:p>
        </p:txBody>
      </p:sp>
      <p:sp>
        <p:nvSpPr>
          <p:cNvPr id="5" name="TextBox 4">
            <a:extLst>
              <a:ext uri="{FF2B5EF4-FFF2-40B4-BE49-F238E27FC236}">
                <a16:creationId xmlns:a16="http://schemas.microsoft.com/office/drawing/2014/main" id="{89E5467F-9474-4E19-861E-DB46A8C09736}"/>
              </a:ext>
            </a:extLst>
          </p:cNvPr>
          <p:cNvSpPr txBox="1"/>
          <p:nvPr/>
        </p:nvSpPr>
        <p:spPr>
          <a:xfrm>
            <a:off x="608965" y="1638300"/>
            <a:ext cx="7893050" cy="1938992"/>
          </a:xfrm>
          <a:prstGeom prst="rect">
            <a:avLst/>
          </a:prstGeom>
          <a:solidFill>
            <a:srgbClr val="7030A0"/>
          </a:solidFill>
        </p:spPr>
        <p:txBody>
          <a:bodyPr wrap="square" rtlCol="0">
            <a:spAutoFit/>
          </a:bodyPr>
          <a:lstStyle/>
          <a:p>
            <a:pPr algn="ctr"/>
            <a:r>
              <a:rPr lang="en-US" sz="6000" b="1" i="1" dirty="0"/>
              <a:t>How Did Jesus</a:t>
            </a:r>
          </a:p>
          <a:p>
            <a:pPr algn="ctr"/>
            <a:r>
              <a:rPr lang="en-US" sz="6000" b="1" i="1" dirty="0"/>
              <a:t>Use this story?</a:t>
            </a:r>
          </a:p>
        </p:txBody>
      </p:sp>
    </p:spTree>
    <p:extLst>
      <p:ext uri="{BB962C8B-B14F-4D97-AF65-F5344CB8AC3E}">
        <p14:creationId xmlns:p14="http://schemas.microsoft.com/office/powerpoint/2010/main" val="40613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a:t>Nineveh</a:t>
            </a:r>
            <a:br>
              <a:rPr lang="en-US" sz="8000" dirty="0"/>
            </a:br>
            <a:r>
              <a:rPr lang="en-US" sz="8000" dirty="0"/>
              <a:t>the Great City</a:t>
            </a:r>
          </a:p>
        </p:txBody>
      </p:sp>
      <p:sp>
        <p:nvSpPr>
          <p:cNvPr id="3" name="Subtitle 2"/>
          <p:cNvSpPr>
            <a:spLocks noGrp="1"/>
          </p:cNvSpPr>
          <p:nvPr>
            <p:ph type="subTitle" idx="1"/>
          </p:nvPr>
        </p:nvSpPr>
        <p:spPr>
          <a:xfrm>
            <a:off x="0" y="5785886"/>
            <a:ext cx="9144000" cy="1072114"/>
          </a:xfrm>
        </p:spPr>
        <p:txBody>
          <a:bodyPr/>
          <a:lstStyle/>
          <a:p>
            <a:r>
              <a:rPr lang="en-US" dirty="0"/>
              <a:t>Jonah 1:2; 3:2, 3;  4:11</a:t>
            </a:r>
          </a:p>
        </p:txBody>
      </p:sp>
    </p:spTree>
    <p:extLst>
      <p:ext uri="{BB962C8B-B14F-4D97-AF65-F5344CB8AC3E}">
        <p14:creationId xmlns:p14="http://schemas.microsoft.com/office/powerpoint/2010/main" val="200889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a:t>Nineveh</a:t>
            </a:r>
            <a:br>
              <a:rPr lang="en-US" sz="8000" dirty="0"/>
            </a:br>
            <a:r>
              <a:rPr lang="en-US" sz="8000" dirty="0"/>
              <a:t>the </a:t>
            </a:r>
            <a:r>
              <a:rPr lang="en-US" sz="8000" b="1" i="1" dirty="0">
                <a:solidFill>
                  <a:srgbClr val="FFFF00"/>
                </a:solidFill>
              </a:rPr>
              <a:t>Ancient</a:t>
            </a:r>
            <a:r>
              <a:rPr lang="en-US" sz="8000" dirty="0"/>
              <a:t> City</a:t>
            </a:r>
          </a:p>
        </p:txBody>
      </p:sp>
      <p:sp>
        <p:nvSpPr>
          <p:cNvPr id="3" name="Subtitle 2"/>
          <p:cNvSpPr>
            <a:spLocks noGrp="1"/>
          </p:cNvSpPr>
          <p:nvPr>
            <p:ph type="subTitle" idx="1"/>
          </p:nvPr>
        </p:nvSpPr>
        <p:spPr>
          <a:xfrm>
            <a:off x="0" y="5785886"/>
            <a:ext cx="9144000" cy="1072114"/>
          </a:xfrm>
        </p:spPr>
        <p:txBody>
          <a:bodyPr/>
          <a:lstStyle/>
          <a:p>
            <a:r>
              <a:rPr lang="en-US" dirty="0"/>
              <a:t>Genesis 10:11</a:t>
            </a:r>
          </a:p>
        </p:txBody>
      </p:sp>
    </p:spTree>
    <p:extLst>
      <p:ext uri="{BB962C8B-B14F-4D97-AF65-F5344CB8AC3E}">
        <p14:creationId xmlns:p14="http://schemas.microsoft.com/office/powerpoint/2010/main" val="297746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09706-D4EB-406F-A077-6740CC3BCC93}"/>
              </a:ext>
            </a:extLst>
          </p:cNvPr>
          <p:cNvSpPr>
            <a:spLocks noGrp="1"/>
          </p:cNvSpPr>
          <p:nvPr>
            <p:ph type="title"/>
          </p:nvPr>
        </p:nvSpPr>
        <p:spPr/>
        <p:txBody>
          <a:bodyPr/>
          <a:lstStyle/>
          <a:p>
            <a:r>
              <a:rPr lang="en-US" dirty="0"/>
              <a:t>Great Empires</a:t>
            </a:r>
          </a:p>
        </p:txBody>
      </p:sp>
      <p:sp>
        <p:nvSpPr>
          <p:cNvPr id="7" name="Content Placeholder 6">
            <a:extLst>
              <a:ext uri="{FF2B5EF4-FFF2-40B4-BE49-F238E27FC236}">
                <a16:creationId xmlns:a16="http://schemas.microsoft.com/office/drawing/2014/main" id="{07DB3E59-6CD5-4D5F-B0AB-0EFF7508BF1B}"/>
              </a:ext>
            </a:extLst>
          </p:cNvPr>
          <p:cNvSpPr>
            <a:spLocks noGrp="1"/>
          </p:cNvSpPr>
          <p:nvPr>
            <p:ph idx="1"/>
          </p:nvPr>
        </p:nvSpPr>
        <p:spPr>
          <a:xfrm>
            <a:off x="892629" y="1174682"/>
            <a:ext cx="8085719" cy="5546794"/>
          </a:xfrm>
        </p:spPr>
        <p:txBody>
          <a:bodyPr>
            <a:noAutofit/>
          </a:bodyPr>
          <a:lstStyle/>
          <a:p>
            <a:pPr marL="0" indent="0">
              <a:buNone/>
            </a:pPr>
            <a:r>
              <a:rPr lang="en-US" dirty="0"/>
              <a:t>Egypt</a:t>
            </a:r>
          </a:p>
          <a:p>
            <a:pPr marL="457200" lvl="1" indent="0">
              <a:buNone/>
            </a:pPr>
            <a:r>
              <a:rPr lang="en-US" b="1" i="1" u="sng" dirty="0">
                <a:solidFill>
                  <a:srgbClr val="FFFF00"/>
                </a:solidFill>
              </a:rPr>
              <a:t>Assyria    700’s</a:t>
            </a:r>
          </a:p>
          <a:p>
            <a:pPr marL="914400" lvl="2" indent="0">
              <a:buNone/>
            </a:pPr>
            <a:r>
              <a:rPr lang="en-US" dirty="0"/>
              <a:t>Babylon   600’s</a:t>
            </a:r>
          </a:p>
          <a:p>
            <a:pPr marL="914400" lvl="2" indent="0">
              <a:buNone/>
            </a:pPr>
            <a:r>
              <a:rPr lang="en-US" dirty="0"/>
              <a:t>	Persia / Medes  500’s</a:t>
            </a:r>
          </a:p>
          <a:p>
            <a:pPr marL="1371600" lvl="3" indent="0">
              <a:buNone/>
            </a:pPr>
            <a:r>
              <a:rPr lang="en-US" dirty="0"/>
              <a:t> 		Greece  300’s</a:t>
            </a:r>
          </a:p>
          <a:p>
            <a:pPr marL="1828800" lvl="4" indent="0">
              <a:buNone/>
            </a:pPr>
            <a:r>
              <a:rPr lang="en-US" dirty="0"/>
              <a:t>  		Rome  100’s</a:t>
            </a:r>
          </a:p>
        </p:txBody>
      </p:sp>
    </p:spTree>
    <p:extLst>
      <p:ext uri="{BB962C8B-B14F-4D97-AF65-F5344CB8AC3E}">
        <p14:creationId xmlns:p14="http://schemas.microsoft.com/office/powerpoint/2010/main" val="3992353545"/>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3760</TotalTime>
  <Words>1667</Words>
  <Application>Microsoft Office PowerPoint</Application>
  <PresentationFormat>On-screen Show (4:3)</PresentationFormat>
  <Paragraphs>293</Paragraphs>
  <Slides>45</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 Black </vt:lpstr>
      <vt:lpstr>PowerPoint Presentation</vt:lpstr>
      <vt:lpstr>What’s Eating Jonah?  Lessons from Jonah</vt:lpstr>
      <vt:lpstr>What’s Eating Jonah?</vt:lpstr>
      <vt:lpstr>Tyndale translation:</vt:lpstr>
      <vt:lpstr>PowerPoint Presentation</vt:lpstr>
      <vt:lpstr>PowerPoint Presentation</vt:lpstr>
      <vt:lpstr>Nineveh the Great City</vt:lpstr>
      <vt:lpstr>Nineveh the Ancient City</vt:lpstr>
      <vt:lpstr>Great Empires</vt:lpstr>
      <vt:lpstr>PowerPoint Presentation</vt:lpstr>
      <vt:lpstr>400 miles? San Diego to Tucson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 City</vt:lpstr>
      <vt:lpstr>Library</vt:lpstr>
      <vt:lpstr>Library</vt:lpstr>
      <vt:lpstr>Library</vt:lpstr>
      <vt:lpstr>Library</vt:lpstr>
      <vt:lpstr>Library</vt:lpstr>
      <vt:lpstr>Library</vt:lpstr>
      <vt:lpstr>Nineveh Great in WICKEDNESS</vt:lpstr>
      <vt:lpstr>Nineveh and God</vt:lpstr>
      <vt:lpstr>Nineveh and God</vt:lpstr>
      <vt:lpstr>Nineveh and God</vt:lpstr>
      <vt:lpstr>Nineveh and God</vt:lpstr>
      <vt:lpstr>Their Response</vt:lpstr>
      <vt:lpstr>Jesus said:</vt:lpstr>
      <vt:lpstr>God’s Response</vt:lpstr>
      <vt:lpstr>Jonah’s Reasoning:</vt:lpstr>
      <vt:lpstr>God’s Response</vt:lpstr>
      <vt:lpstr>application?</vt:lpstr>
      <vt:lpstr>application?</vt:lpstr>
      <vt:lpstr>Acts 17:30</vt:lpstr>
      <vt:lpstr>2 Peter 3:9</vt:lpstr>
      <vt:lpstr>Acts 2:38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Hugh DeLong</cp:lastModifiedBy>
  <cp:revision>77</cp:revision>
  <dcterms:created xsi:type="dcterms:W3CDTF">2014-01-26T20:19:07Z</dcterms:created>
  <dcterms:modified xsi:type="dcterms:W3CDTF">2017-11-04T14:51:37Z</dcterms:modified>
</cp:coreProperties>
</file>