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469" autoAdjust="0"/>
  </p:normalViewPr>
  <p:slideViewPr>
    <p:cSldViewPr snapToGrid="0">
      <p:cViewPr varScale="1">
        <p:scale>
          <a:sx n="75" d="100"/>
          <a:sy n="75" d="100"/>
        </p:scale>
        <p:origin x="80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B5B931-6E57-4CC3-A68F-A728BDAB31CD}" type="doc">
      <dgm:prSet loTypeId="urn:microsoft.com/office/officeart/2005/8/layout/process4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F248F31-0B4E-406C-93D0-0F277B1A91B4}">
      <dgm:prSet/>
      <dgm:spPr/>
      <dgm:t>
        <a:bodyPr/>
        <a:lstStyle/>
        <a:p>
          <a:r>
            <a:rPr lang="en-US" b="1" dirty="0">
              <a:ln>
                <a:solidFill>
                  <a:sysClr val="windowText" lastClr="000000"/>
                </a:solidFill>
              </a:ln>
            </a:rPr>
            <a:t>Putting to death the works of the flesh</a:t>
          </a:r>
          <a:endParaRPr lang="en-US" dirty="0">
            <a:ln>
              <a:solidFill>
                <a:sysClr val="windowText" lastClr="000000"/>
              </a:solidFill>
            </a:ln>
          </a:endParaRPr>
        </a:p>
      </dgm:t>
    </dgm:pt>
    <dgm:pt modelId="{A19039E4-A5E5-4A75-9DDF-5B6062AD9AB3}" type="parTrans" cxnId="{5AD6965E-F7BD-4BD9-A09E-696C09DA45F8}">
      <dgm:prSet/>
      <dgm:spPr/>
      <dgm:t>
        <a:bodyPr/>
        <a:lstStyle/>
        <a:p>
          <a:endParaRPr lang="en-US"/>
        </a:p>
      </dgm:t>
    </dgm:pt>
    <dgm:pt modelId="{F9D8E990-F749-47C7-8012-5577137B3F64}" type="sibTrans" cxnId="{5AD6965E-F7BD-4BD9-A09E-696C09DA45F8}">
      <dgm:prSet/>
      <dgm:spPr/>
      <dgm:t>
        <a:bodyPr/>
        <a:lstStyle/>
        <a:p>
          <a:endParaRPr lang="en-US"/>
        </a:p>
      </dgm:t>
    </dgm:pt>
    <dgm:pt modelId="{B997F838-C71E-499B-AC73-539009723405}">
      <dgm:prSet/>
      <dgm:spPr/>
      <dgm:t>
        <a:bodyPr/>
        <a:lstStyle/>
        <a:p>
          <a:r>
            <a:rPr lang="en-US" b="1" dirty="0">
              <a:ln>
                <a:solidFill>
                  <a:sysClr val="windowText" lastClr="000000"/>
                </a:solidFill>
              </a:ln>
            </a:rPr>
            <a:t>Developing the fruit of the spirit</a:t>
          </a:r>
          <a:endParaRPr lang="en-US" dirty="0">
            <a:ln>
              <a:solidFill>
                <a:sysClr val="windowText" lastClr="000000"/>
              </a:solidFill>
            </a:ln>
          </a:endParaRPr>
        </a:p>
      </dgm:t>
    </dgm:pt>
    <dgm:pt modelId="{0D652826-AB22-4410-BA06-AB1EB438F789}" type="parTrans" cxnId="{17B32937-B47A-4302-9C8F-1B9A69F1630C}">
      <dgm:prSet/>
      <dgm:spPr/>
      <dgm:t>
        <a:bodyPr/>
        <a:lstStyle/>
        <a:p>
          <a:endParaRPr lang="en-US"/>
        </a:p>
      </dgm:t>
    </dgm:pt>
    <dgm:pt modelId="{AB0687D4-5495-49CC-9232-F9D258161037}" type="sibTrans" cxnId="{17B32937-B47A-4302-9C8F-1B9A69F1630C}">
      <dgm:prSet/>
      <dgm:spPr/>
      <dgm:t>
        <a:bodyPr/>
        <a:lstStyle/>
        <a:p>
          <a:endParaRPr lang="en-US"/>
        </a:p>
      </dgm:t>
    </dgm:pt>
    <dgm:pt modelId="{172207C0-4A4B-4889-BA42-8EA4E7562143}">
      <dgm:prSet/>
      <dgm:spPr/>
      <dgm:t>
        <a:bodyPr/>
        <a:lstStyle/>
        <a:p>
          <a:r>
            <a:rPr lang="en-US" b="1" dirty="0">
              <a:ln>
                <a:solidFill>
                  <a:sysClr val="windowText" lastClr="000000"/>
                </a:solidFill>
              </a:ln>
            </a:rPr>
            <a:t>I need to say no to sin and yes to holiness</a:t>
          </a:r>
          <a:endParaRPr lang="en-US" dirty="0">
            <a:ln>
              <a:solidFill>
                <a:sysClr val="windowText" lastClr="000000"/>
              </a:solidFill>
            </a:ln>
          </a:endParaRPr>
        </a:p>
      </dgm:t>
    </dgm:pt>
    <dgm:pt modelId="{8A86C645-1F74-4662-AC18-2B8D8B57DE3C}" type="parTrans" cxnId="{C66809D5-8207-40DC-B8DF-505E01B9FA7D}">
      <dgm:prSet/>
      <dgm:spPr/>
      <dgm:t>
        <a:bodyPr/>
        <a:lstStyle/>
        <a:p>
          <a:endParaRPr lang="en-US"/>
        </a:p>
      </dgm:t>
    </dgm:pt>
    <dgm:pt modelId="{2733D363-9D81-40B1-AB88-48CED649F312}" type="sibTrans" cxnId="{C66809D5-8207-40DC-B8DF-505E01B9FA7D}">
      <dgm:prSet/>
      <dgm:spPr/>
      <dgm:t>
        <a:bodyPr/>
        <a:lstStyle/>
        <a:p>
          <a:endParaRPr lang="en-US"/>
        </a:p>
      </dgm:t>
    </dgm:pt>
    <dgm:pt modelId="{38CE5B31-6505-4200-A316-229502D78C65}" type="pres">
      <dgm:prSet presAssocID="{AFB5B931-6E57-4CC3-A68F-A728BDAB31CD}" presName="Name0" presStyleCnt="0">
        <dgm:presLayoutVars>
          <dgm:dir/>
          <dgm:animLvl val="lvl"/>
          <dgm:resizeHandles val="exact"/>
        </dgm:presLayoutVars>
      </dgm:prSet>
      <dgm:spPr/>
    </dgm:pt>
    <dgm:pt modelId="{0E699B6C-D5CB-4C84-8EEF-18196E0400B7}" type="pres">
      <dgm:prSet presAssocID="{172207C0-4A4B-4889-BA42-8EA4E7562143}" presName="boxAndChildren" presStyleCnt="0"/>
      <dgm:spPr/>
    </dgm:pt>
    <dgm:pt modelId="{80DCFA97-6607-4FD5-9FAB-F8A3CC0E3E28}" type="pres">
      <dgm:prSet presAssocID="{172207C0-4A4B-4889-BA42-8EA4E7562143}" presName="parentTextBox" presStyleLbl="node1" presStyleIdx="0" presStyleCnt="3"/>
      <dgm:spPr/>
    </dgm:pt>
    <dgm:pt modelId="{149E6209-A4C4-49B6-86CC-E1D2F097277C}" type="pres">
      <dgm:prSet presAssocID="{AB0687D4-5495-49CC-9232-F9D258161037}" presName="sp" presStyleCnt="0"/>
      <dgm:spPr/>
    </dgm:pt>
    <dgm:pt modelId="{66EA969A-346F-474E-B96D-046B9F17D595}" type="pres">
      <dgm:prSet presAssocID="{B997F838-C71E-499B-AC73-539009723405}" presName="arrowAndChildren" presStyleCnt="0"/>
      <dgm:spPr/>
    </dgm:pt>
    <dgm:pt modelId="{36BDE73C-E449-4A41-A260-C013F51E52C9}" type="pres">
      <dgm:prSet presAssocID="{B997F838-C71E-499B-AC73-539009723405}" presName="parentTextArrow" presStyleLbl="node1" presStyleIdx="1" presStyleCnt="3"/>
      <dgm:spPr/>
    </dgm:pt>
    <dgm:pt modelId="{605BC891-3F93-4A5B-BF99-95CD3A53998E}" type="pres">
      <dgm:prSet presAssocID="{F9D8E990-F749-47C7-8012-5577137B3F64}" presName="sp" presStyleCnt="0"/>
      <dgm:spPr/>
    </dgm:pt>
    <dgm:pt modelId="{640D3B90-53D6-47AC-8595-F8C674EEA046}" type="pres">
      <dgm:prSet presAssocID="{DF248F31-0B4E-406C-93D0-0F277B1A91B4}" presName="arrowAndChildren" presStyleCnt="0"/>
      <dgm:spPr/>
    </dgm:pt>
    <dgm:pt modelId="{9F4A0F42-8DB8-4748-83F7-3BED66462550}" type="pres">
      <dgm:prSet presAssocID="{DF248F31-0B4E-406C-93D0-0F277B1A91B4}" presName="parentTextArrow" presStyleLbl="node1" presStyleIdx="2" presStyleCnt="3"/>
      <dgm:spPr/>
    </dgm:pt>
  </dgm:ptLst>
  <dgm:cxnLst>
    <dgm:cxn modelId="{EAD08F30-7498-4008-B38E-3C3275DA189C}" type="presOf" srcId="{DF248F31-0B4E-406C-93D0-0F277B1A91B4}" destId="{9F4A0F42-8DB8-4748-83F7-3BED66462550}" srcOrd="0" destOrd="0" presId="urn:microsoft.com/office/officeart/2005/8/layout/process4"/>
    <dgm:cxn modelId="{60ADD332-EA86-4445-9752-B8404F7D6E95}" type="presOf" srcId="{B997F838-C71E-499B-AC73-539009723405}" destId="{36BDE73C-E449-4A41-A260-C013F51E52C9}" srcOrd="0" destOrd="0" presId="urn:microsoft.com/office/officeart/2005/8/layout/process4"/>
    <dgm:cxn modelId="{17B32937-B47A-4302-9C8F-1B9A69F1630C}" srcId="{AFB5B931-6E57-4CC3-A68F-A728BDAB31CD}" destId="{B997F838-C71E-499B-AC73-539009723405}" srcOrd="1" destOrd="0" parTransId="{0D652826-AB22-4410-BA06-AB1EB438F789}" sibTransId="{AB0687D4-5495-49CC-9232-F9D258161037}"/>
    <dgm:cxn modelId="{5AD6965E-F7BD-4BD9-A09E-696C09DA45F8}" srcId="{AFB5B931-6E57-4CC3-A68F-A728BDAB31CD}" destId="{DF248F31-0B4E-406C-93D0-0F277B1A91B4}" srcOrd="0" destOrd="0" parTransId="{A19039E4-A5E5-4A75-9DDF-5B6062AD9AB3}" sibTransId="{F9D8E990-F749-47C7-8012-5577137B3F64}"/>
    <dgm:cxn modelId="{3766B85E-8D81-49BA-8A7E-3B922E0FF5BF}" type="presOf" srcId="{AFB5B931-6E57-4CC3-A68F-A728BDAB31CD}" destId="{38CE5B31-6505-4200-A316-229502D78C65}" srcOrd="0" destOrd="0" presId="urn:microsoft.com/office/officeart/2005/8/layout/process4"/>
    <dgm:cxn modelId="{C66809D5-8207-40DC-B8DF-505E01B9FA7D}" srcId="{AFB5B931-6E57-4CC3-A68F-A728BDAB31CD}" destId="{172207C0-4A4B-4889-BA42-8EA4E7562143}" srcOrd="2" destOrd="0" parTransId="{8A86C645-1F74-4662-AC18-2B8D8B57DE3C}" sibTransId="{2733D363-9D81-40B1-AB88-48CED649F312}"/>
    <dgm:cxn modelId="{F4AC97E0-F9DE-495C-834D-9C6971B4EB97}" type="presOf" srcId="{172207C0-4A4B-4889-BA42-8EA4E7562143}" destId="{80DCFA97-6607-4FD5-9FAB-F8A3CC0E3E28}" srcOrd="0" destOrd="0" presId="urn:microsoft.com/office/officeart/2005/8/layout/process4"/>
    <dgm:cxn modelId="{5D53DADB-3AB4-43DF-8FFD-FCA72F1D4488}" type="presParOf" srcId="{38CE5B31-6505-4200-A316-229502D78C65}" destId="{0E699B6C-D5CB-4C84-8EEF-18196E0400B7}" srcOrd="0" destOrd="0" presId="urn:microsoft.com/office/officeart/2005/8/layout/process4"/>
    <dgm:cxn modelId="{639A66F9-CFEF-47D7-84F3-BA08FBA85B90}" type="presParOf" srcId="{0E699B6C-D5CB-4C84-8EEF-18196E0400B7}" destId="{80DCFA97-6607-4FD5-9FAB-F8A3CC0E3E28}" srcOrd="0" destOrd="0" presId="urn:microsoft.com/office/officeart/2005/8/layout/process4"/>
    <dgm:cxn modelId="{94126378-1B2D-428E-94E6-25C5EE3BDA88}" type="presParOf" srcId="{38CE5B31-6505-4200-A316-229502D78C65}" destId="{149E6209-A4C4-49B6-86CC-E1D2F097277C}" srcOrd="1" destOrd="0" presId="urn:microsoft.com/office/officeart/2005/8/layout/process4"/>
    <dgm:cxn modelId="{FCFCC7F3-3A32-407E-8975-71E9E327C547}" type="presParOf" srcId="{38CE5B31-6505-4200-A316-229502D78C65}" destId="{66EA969A-346F-474E-B96D-046B9F17D595}" srcOrd="2" destOrd="0" presId="urn:microsoft.com/office/officeart/2005/8/layout/process4"/>
    <dgm:cxn modelId="{8259982D-A151-48C0-90DF-26A0FA83B5B5}" type="presParOf" srcId="{66EA969A-346F-474E-B96D-046B9F17D595}" destId="{36BDE73C-E449-4A41-A260-C013F51E52C9}" srcOrd="0" destOrd="0" presId="urn:microsoft.com/office/officeart/2005/8/layout/process4"/>
    <dgm:cxn modelId="{9E7E7220-D632-4C38-9E1E-C92D9EB42C72}" type="presParOf" srcId="{38CE5B31-6505-4200-A316-229502D78C65}" destId="{605BC891-3F93-4A5B-BF99-95CD3A53998E}" srcOrd="3" destOrd="0" presId="urn:microsoft.com/office/officeart/2005/8/layout/process4"/>
    <dgm:cxn modelId="{60BEBE11-E244-4CA9-880E-66ACBD344276}" type="presParOf" srcId="{38CE5B31-6505-4200-A316-229502D78C65}" destId="{640D3B90-53D6-47AC-8595-F8C674EEA046}" srcOrd="4" destOrd="0" presId="urn:microsoft.com/office/officeart/2005/8/layout/process4"/>
    <dgm:cxn modelId="{E1175A94-C0D6-4B41-938B-E5F051466C90}" type="presParOf" srcId="{640D3B90-53D6-47AC-8595-F8C674EEA046}" destId="{9F4A0F42-8DB8-4748-83F7-3BED6646255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DCFA97-6607-4FD5-9FAB-F8A3CC0E3E28}">
      <dsp:nvSpPr>
        <dsp:cNvPr id="0" name=""/>
        <dsp:cNvSpPr/>
      </dsp:nvSpPr>
      <dsp:spPr>
        <a:xfrm>
          <a:off x="0" y="4252987"/>
          <a:ext cx="5098256" cy="139592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ln>
                <a:solidFill>
                  <a:sysClr val="windowText" lastClr="000000"/>
                </a:solidFill>
              </a:ln>
            </a:rPr>
            <a:t>I need to say no to sin and yes to holiness</a:t>
          </a:r>
          <a:endParaRPr lang="en-US" sz="3300" kern="1200" dirty="0">
            <a:ln>
              <a:solidFill>
                <a:sysClr val="windowText" lastClr="000000"/>
              </a:solidFill>
            </a:ln>
          </a:endParaRPr>
        </a:p>
      </dsp:txBody>
      <dsp:txXfrm>
        <a:off x="0" y="4252987"/>
        <a:ext cx="5098256" cy="1395925"/>
      </dsp:txXfrm>
    </dsp:sp>
    <dsp:sp modelId="{36BDE73C-E449-4A41-A260-C013F51E52C9}">
      <dsp:nvSpPr>
        <dsp:cNvPr id="0" name=""/>
        <dsp:cNvSpPr/>
      </dsp:nvSpPr>
      <dsp:spPr>
        <a:xfrm rot="10800000">
          <a:off x="0" y="2126993"/>
          <a:ext cx="5098256" cy="2146933"/>
        </a:xfrm>
        <a:prstGeom prst="upArrowCallout">
          <a:avLst/>
        </a:prstGeom>
        <a:gradFill rotWithShape="0">
          <a:gsLst>
            <a:gs pos="0">
              <a:schemeClr val="accent2">
                <a:hueOff val="-665912"/>
                <a:satOff val="-293"/>
                <a:lumOff val="784"/>
                <a:alphaOff val="0"/>
                <a:shade val="85000"/>
                <a:satMod val="130000"/>
              </a:schemeClr>
            </a:gs>
            <a:gs pos="34000">
              <a:schemeClr val="accent2">
                <a:hueOff val="-665912"/>
                <a:satOff val="-293"/>
                <a:lumOff val="784"/>
                <a:alphaOff val="0"/>
                <a:shade val="87000"/>
                <a:satMod val="125000"/>
              </a:schemeClr>
            </a:gs>
            <a:gs pos="70000">
              <a:schemeClr val="accent2">
                <a:hueOff val="-665912"/>
                <a:satOff val="-293"/>
                <a:lumOff val="784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665912"/>
                <a:satOff val="-293"/>
                <a:lumOff val="784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ln>
                <a:solidFill>
                  <a:sysClr val="windowText" lastClr="000000"/>
                </a:solidFill>
              </a:ln>
            </a:rPr>
            <a:t>Developing the fruit of the spirit</a:t>
          </a:r>
          <a:endParaRPr lang="en-US" sz="3300" kern="1200" dirty="0">
            <a:ln>
              <a:solidFill>
                <a:sysClr val="windowText" lastClr="000000"/>
              </a:solidFill>
            </a:ln>
          </a:endParaRPr>
        </a:p>
      </dsp:txBody>
      <dsp:txXfrm rot="10800000">
        <a:off x="0" y="2126993"/>
        <a:ext cx="5098256" cy="1395013"/>
      </dsp:txXfrm>
    </dsp:sp>
    <dsp:sp modelId="{9F4A0F42-8DB8-4748-83F7-3BED66462550}">
      <dsp:nvSpPr>
        <dsp:cNvPr id="0" name=""/>
        <dsp:cNvSpPr/>
      </dsp:nvSpPr>
      <dsp:spPr>
        <a:xfrm rot="10800000">
          <a:off x="0" y="998"/>
          <a:ext cx="5098256" cy="2146933"/>
        </a:xfrm>
        <a:prstGeom prst="upArrowCallout">
          <a:avLst/>
        </a:prstGeom>
        <a:gradFill rotWithShape="0">
          <a:gsLst>
            <a:gs pos="0">
              <a:schemeClr val="accent2">
                <a:hueOff val="-1331824"/>
                <a:satOff val="-586"/>
                <a:lumOff val="1569"/>
                <a:alphaOff val="0"/>
                <a:shade val="85000"/>
                <a:satMod val="130000"/>
              </a:schemeClr>
            </a:gs>
            <a:gs pos="34000">
              <a:schemeClr val="accent2">
                <a:hueOff val="-1331824"/>
                <a:satOff val="-586"/>
                <a:lumOff val="1569"/>
                <a:alphaOff val="0"/>
                <a:shade val="87000"/>
                <a:satMod val="125000"/>
              </a:schemeClr>
            </a:gs>
            <a:gs pos="70000">
              <a:schemeClr val="accent2">
                <a:hueOff val="-1331824"/>
                <a:satOff val="-586"/>
                <a:lumOff val="156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1331824"/>
                <a:satOff val="-586"/>
                <a:lumOff val="156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ln>
                <a:solidFill>
                  <a:sysClr val="windowText" lastClr="000000"/>
                </a:solidFill>
              </a:ln>
            </a:rPr>
            <a:t>Putting to death the works of the flesh</a:t>
          </a:r>
          <a:endParaRPr lang="en-US" sz="3300" kern="1200" dirty="0">
            <a:ln>
              <a:solidFill>
                <a:sysClr val="windowText" lastClr="000000"/>
              </a:solidFill>
            </a:ln>
          </a:endParaRPr>
        </a:p>
      </dsp:txBody>
      <dsp:txXfrm rot="10800000">
        <a:off x="0" y="998"/>
        <a:ext cx="5098256" cy="13950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D20FA-976C-4B18-9D80-CB876BD7715B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F0059-D7D5-4E68-BEE1-5EC2A5FD2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6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Romans 8:12-16 – Godliness in a nutshell. Does not use the word. We are pursuing the things of God. </a:t>
            </a:r>
          </a:p>
          <a:p>
            <a:endParaRPr lang="en-US" dirty="0"/>
          </a:p>
          <a:p>
            <a:r>
              <a:rPr lang="en-US" dirty="0"/>
              <a:t>Romans 12:1-2 – Ties back to Romans 8. We renew by pursuing the things of God and putting off the old man.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F0059-D7D5-4E68-BEE1-5EC2A5FD2A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50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Self-control is the </a:t>
            </a:r>
            <a:r>
              <a:rPr lang="en-US" b="1" dirty="0"/>
              <a:t>key</a:t>
            </a:r>
            <a:r>
              <a:rPr lang="en-US" b="0" dirty="0"/>
              <a:t> to the path of holiness. </a:t>
            </a:r>
          </a:p>
          <a:p>
            <a:endParaRPr lang="en-US" b="0" dirty="0"/>
          </a:p>
          <a:p>
            <a:r>
              <a:rPr lang="en-US" b="0" dirty="0"/>
              <a:t>Opposite = “Self-indulgence…. The quality of being “without self-control”, the inability to keep one's passions under control or to </a:t>
            </a:r>
            <a:r>
              <a:rPr lang="en-US" b="1" dirty="0"/>
              <a:t>resist</a:t>
            </a:r>
            <a:r>
              <a:rPr lang="en-US" b="0" dirty="0"/>
              <a:t> temptation.”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F0059-D7D5-4E68-BEE1-5EC2A5FD2A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3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Self-control = Saying 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F0059-D7D5-4E68-BEE1-5EC2A5FD2A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89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Everything about a runner, or Olympic athlete’s , life is done intentionally. They are </a:t>
            </a:r>
            <a:r>
              <a:rPr lang="en-US" b="1" dirty="0"/>
              <a:t>serious</a:t>
            </a:r>
            <a:r>
              <a:rPr lang="en-US" b="0" dirty="0"/>
              <a:t> about victory and will do what it takes to achieve that victory. </a:t>
            </a:r>
          </a:p>
          <a:p>
            <a:endParaRPr lang="en-US" b="0" dirty="0"/>
          </a:p>
          <a:p>
            <a:r>
              <a:rPr lang="en-US" b="0" dirty="0"/>
              <a:t>Daily training </a:t>
            </a:r>
          </a:p>
          <a:p>
            <a:r>
              <a:rPr lang="en-US" b="0" dirty="0"/>
              <a:t>Intentional nutrition</a:t>
            </a:r>
          </a:p>
          <a:p>
            <a:r>
              <a:rPr lang="en-US" b="0" dirty="0"/>
              <a:t>Look for ways to push themselves to do </a:t>
            </a:r>
            <a:r>
              <a:rPr lang="en-US" b="1" dirty="0"/>
              <a:t>better</a:t>
            </a:r>
          </a:p>
          <a:p>
            <a:endParaRPr lang="en-US" b="1" dirty="0"/>
          </a:p>
          <a:p>
            <a:r>
              <a:rPr lang="en-US" b="1" dirty="0"/>
              <a:t>All Takes Discipline to 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F0059-D7D5-4E68-BEE1-5EC2A5FD2A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28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look at the </a:t>
            </a:r>
            <a:r>
              <a:rPr lang="en-US" b="1" dirty="0"/>
              <a:t>big</a:t>
            </a:r>
            <a:r>
              <a:rPr lang="en-US" b="0" dirty="0"/>
              <a:t> picture – I am doing this with a purpose</a:t>
            </a:r>
          </a:p>
          <a:p>
            <a:endParaRPr lang="en-US" b="0" dirty="0"/>
          </a:p>
          <a:p>
            <a:r>
              <a:rPr lang="en-US" b="1" dirty="0"/>
              <a:t>We</a:t>
            </a:r>
            <a:r>
              <a:rPr lang="en-US" b="0" dirty="0"/>
              <a:t> are responsible not only for when we sin, but also for </a:t>
            </a:r>
            <a:r>
              <a:rPr lang="en-US" b="1" dirty="0"/>
              <a:t>pursuing</a:t>
            </a:r>
            <a:r>
              <a:rPr lang="en-US" b="0" dirty="0"/>
              <a:t> holiness</a:t>
            </a:r>
          </a:p>
          <a:p>
            <a:endParaRPr lang="en-US" b="0" dirty="0"/>
          </a:p>
          <a:p>
            <a:r>
              <a:rPr lang="en-US" b="1" dirty="0"/>
              <a:t>Goals</a:t>
            </a:r>
            <a:r>
              <a:rPr lang="en-US" b="0" dirty="0"/>
              <a:t> – Holiness works like a good habit. Habits are made with </a:t>
            </a:r>
            <a:r>
              <a:rPr lang="en-US" b="1" dirty="0"/>
              <a:t>internality</a:t>
            </a:r>
            <a:r>
              <a:rPr lang="en-US" b="0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Be specific (Ex. I will read my bible every day for 20 minutes)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Keep track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Set a target date (66 Days seems to be a magic number for forming habits)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F0059-D7D5-4E68-BEE1-5EC2A5FD2A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38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2 Timothy 2:5 cf. 3:16-17</a:t>
            </a:r>
          </a:p>
          <a:p>
            <a:endParaRPr lang="en-US" b="1" dirty="0"/>
          </a:p>
          <a:p>
            <a:r>
              <a:rPr lang="en-US" b="0" dirty="0"/>
              <a:t>I stop doing the things of the old life and work on doing the things of this new life</a:t>
            </a:r>
          </a:p>
          <a:p>
            <a:endParaRPr lang="en-US" b="0" dirty="0"/>
          </a:p>
          <a:p>
            <a:r>
              <a:rPr lang="en-US" b="0" dirty="0"/>
              <a:t>Again – </a:t>
            </a:r>
            <a:r>
              <a:rPr lang="en-US" b="1" dirty="0"/>
              <a:t>Romans 8:13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F0059-D7D5-4E68-BEE1-5EC2A5FD2A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26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Self control begins with </a:t>
            </a:r>
            <a:r>
              <a:rPr lang="en-US" b="1" dirty="0"/>
              <a:t>stepping back</a:t>
            </a:r>
            <a:r>
              <a:rPr lang="en-US" b="0" dirty="0"/>
              <a:t> and seeing the </a:t>
            </a:r>
            <a:r>
              <a:rPr lang="en-US" b="1" dirty="0"/>
              <a:t>big picture. </a:t>
            </a:r>
            <a:endParaRPr lang="en-US" b="0" dirty="0"/>
          </a:p>
          <a:p>
            <a:endParaRPr lang="en-US" b="0" dirty="0"/>
          </a:p>
          <a:p>
            <a:r>
              <a:rPr lang="en-US" b="0" dirty="0"/>
              <a:t>What is ______ going to cost me? </a:t>
            </a:r>
          </a:p>
          <a:p>
            <a:endParaRPr lang="en-US" b="0" dirty="0"/>
          </a:p>
          <a:p>
            <a:r>
              <a:rPr lang="en-US" b="0" dirty="0"/>
              <a:t>When I can see the </a:t>
            </a:r>
            <a:r>
              <a:rPr lang="en-US" b="1" dirty="0"/>
              <a:t>big picture</a:t>
            </a:r>
            <a:r>
              <a:rPr lang="en-US" b="0" dirty="0"/>
              <a:t> then I can </a:t>
            </a:r>
            <a:r>
              <a:rPr lang="en-US" b="1" i="1" dirty="0"/>
              <a:t>refrain</a:t>
            </a:r>
            <a:r>
              <a:rPr lang="en-US" b="0" i="0" dirty="0"/>
              <a:t> from that temptation. </a:t>
            </a:r>
          </a:p>
          <a:p>
            <a:endParaRPr lang="en-US" b="1" i="0" dirty="0"/>
          </a:p>
          <a:p>
            <a:r>
              <a:rPr lang="en-US" b="1" i="0" dirty="0"/>
              <a:t>Galatians 5:19-24 </a:t>
            </a:r>
            <a:r>
              <a:rPr lang="en-US" b="0" i="0" dirty="0"/>
              <a:t>– Our appetites are </a:t>
            </a:r>
            <a:r>
              <a:rPr lang="en-US" b="1" i="0" dirty="0"/>
              <a:t>never</a:t>
            </a:r>
            <a:r>
              <a:rPr lang="en-US" b="0" i="0" dirty="0"/>
              <a:t> satisfied! They always whisper now not later.  So don’t even try, pursue God and His righteousness. </a:t>
            </a:r>
            <a:endParaRPr lang="en-US" b="1" dirty="0"/>
          </a:p>
          <a:p>
            <a:endParaRPr lang="en-US" b="0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F0059-D7D5-4E68-BEE1-5EC2A5FD2A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9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Genesis 25:29-34</a:t>
            </a:r>
          </a:p>
          <a:p>
            <a:r>
              <a:rPr lang="en-US" b="0" dirty="0"/>
              <a:t> Esau could have been in the blessing, in the line of Christ, “Abraham, Isaac, and Esau.” </a:t>
            </a:r>
          </a:p>
          <a:p>
            <a:endParaRPr lang="en-US" b="0" dirty="0"/>
          </a:p>
          <a:p>
            <a:pPr marL="171450" indent="-171450">
              <a:buFontTx/>
              <a:buChar char="-"/>
            </a:pPr>
            <a:r>
              <a:rPr lang="en-US" b="0" dirty="0"/>
              <a:t>Had no self control and it cost him dearly</a:t>
            </a:r>
          </a:p>
          <a:p>
            <a:pPr marL="171450" indent="-171450">
              <a:buFontTx/>
              <a:buChar char="-"/>
            </a:pPr>
            <a:endParaRPr lang="en-US" b="0" dirty="0"/>
          </a:p>
          <a:p>
            <a:pPr marL="171450" indent="-171450">
              <a:buFontTx/>
              <a:buChar char="-"/>
            </a:pPr>
            <a:r>
              <a:rPr lang="en-US" b="0" dirty="0"/>
              <a:t>- What is your bowl of stew?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F0059-D7D5-4E68-BEE1-5EC2A5FD2A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18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65E4-4D69-43AF-9C41-3BFC29BB621A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B681E-0B09-4C0F-86CF-43719A7D0FE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721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65E4-4D69-43AF-9C41-3BFC29BB621A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B681E-0B09-4C0F-86CF-43719A7D0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61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65E4-4D69-43AF-9C41-3BFC29BB621A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B681E-0B09-4C0F-86CF-43719A7D0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4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65E4-4D69-43AF-9C41-3BFC29BB621A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B681E-0B09-4C0F-86CF-43719A7D0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79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65E4-4D69-43AF-9C41-3BFC29BB621A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B681E-0B09-4C0F-86CF-43719A7D0FE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79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65E4-4D69-43AF-9C41-3BFC29BB621A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B681E-0B09-4C0F-86CF-43719A7D0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90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65E4-4D69-43AF-9C41-3BFC29BB621A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B681E-0B09-4C0F-86CF-43719A7D0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71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65E4-4D69-43AF-9C41-3BFC29BB621A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B681E-0B09-4C0F-86CF-43719A7D0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64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65E4-4D69-43AF-9C41-3BFC29BB621A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B681E-0B09-4C0F-86CF-43719A7D0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1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32065E4-4D69-43AF-9C41-3BFC29BB621A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CB681E-0B09-4C0F-86CF-43719A7D0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29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65E4-4D69-43AF-9C41-3BFC29BB621A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B681E-0B09-4C0F-86CF-43719A7D0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68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32065E4-4D69-43AF-9C41-3BFC29BB621A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FCB681E-0B09-4C0F-86CF-43719A7D0FE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05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ound, building, outdoor&#10;&#10;Description automatically generated">
            <a:extLst>
              <a:ext uri="{FF2B5EF4-FFF2-40B4-BE49-F238E27FC236}">
                <a16:creationId xmlns:a16="http://schemas.microsoft.com/office/drawing/2014/main" id="{F7EA4299-39A6-4601-88E8-0721ABB1D8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BBA0562-4F38-49F0-9A15-C599019579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744" y="6229557"/>
            <a:ext cx="7543800" cy="628443"/>
          </a:xfrm>
        </p:spPr>
        <p:txBody>
          <a:bodyPr/>
          <a:lstStyle/>
          <a:p>
            <a:r>
              <a:rPr lang="en-US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Churchofchristtucson.org</a:t>
            </a:r>
          </a:p>
        </p:txBody>
      </p:sp>
    </p:spTree>
    <p:extLst>
      <p:ext uri="{BB962C8B-B14F-4D97-AF65-F5344CB8AC3E}">
        <p14:creationId xmlns:p14="http://schemas.microsoft.com/office/powerpoint/2010/main" val="2310366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C7EFF-AC73-40C2-B147-62941C0CA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07" y="286604"/>
            <a:ext cx="8011653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Godliness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45422-4677-4FE1-AC54-152660AA1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07" y="1845734"/>
            <a:ext cx="8011653" cy="434200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Holiness = Godliness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8:12-16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Godliness is living a life pleasing to God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12:1-2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Titus 2:11-14; 1 Timothy 4:6-8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Notice the emphasis on </a:t>
            </a:r>
            <a:r>
              <a:rPr lang="en-US" sz="32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0863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blackboard&#10;&#10;Description automatically generated">
            <a:extLst>
              <a:ext uri="{FF2B5EF4-FFF2-40B4-BE49-F238E27FC236}">
                <a16:creationId xmlns:a16="http://schemas.microsoft.com/office/drawing/2014/main" id="{ABFC772D-5726-43A6-805D-D05271794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64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C7EFF-AC73-40C2-B147-62941C0CA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07" y="286604"/>
            <a:ext cx="8011653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Self-control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45422-4677-4FE1-AC54-152660AA1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07" y="1845734"/>
            <a:ext cx="8011653" cy="446362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 for “self-control’s” sake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Mastering of the self and the fashioning of one’s life in the way which God desires.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Corinthians 9:23-27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Run’s with </a:t>
            </a:r>
            <a:r>
              <a:rPr lang="en-US" sz="3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  <a:endParaRPr lang="en-US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 – control in </a:t>
            </a:r>
            <a:r>
              <a:rPr lang="en-US" sz="3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Everything is done </a:t>
            </a:r>
            <a:r>
              <a:rPr lang="en-US" sz="30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en-US" sz="3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</a:t>
            </a:r>
            <a:endParaRPr lang="en-US" sz="3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is master over himself</a:t>
            </a:r>
          </a:p>
        </p:txBody>
      </p:sp>
    </p:spTree>
    <p:extLst>
      <p:ext uri="{BB962C8B-B14F-4D97-AF65-F5344CB8AC3E}">
        <p14:creationId xmlns:p14="http://schemas.microsoft.com/office/powerpoint/2010/main" val="3504257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man, outdoor, water&#10;&#10;Description automatically generated">
            <a:extLst>
              <a:ext uri="{FF2B5EF4-FFF2-40B4-BE49-F238E27FC236}">
                <a16:creationId xmlns:a16="http://schemas.microsoft.com/office/drawing/2014/main" id="{7F96DB23-2908-4DA1-9E66-5719034F1F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7" r="68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54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C7EFF-AC73-40C2-B147-62941C0CA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07" y="286604"/>
            <a:ext cx="8011653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Developing Our Self-control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45422-4677-4FE1-AC54-152660AA1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07" y="1845734"/>
            <a:ext cx="8011653" cy="446362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Begins with love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22:37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Purpose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12:1-3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Recognize </a:t>
            </a:r>
            <a:r>
              <a:rPr lang="en-US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en-US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responsible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1:13-16; Hebrews 12:14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 goals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it is not helping us, it needs to go                          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5:29-30</a:t>
            </a:r>
          </a:p>
          <a:p>
            <a:pPr marL="0" indent="0">
              <a:buNone/>
            </a:pP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2978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3" y="0"/>
            <a:ext cx="9139737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5C7EFF-AC73-40C2-B147-62941C0CA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pPr algn="ctr"/>
            <a:r>
              <a:rPr lang="en-US" sz="3100" b="1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Exercising  Our </a:t>
            </a:r>
            <a:br>
              <a:rPr lang="en-US" sz="3100" b="1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3100" b="1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Self-control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69F804-A677-4B75-95F4-A5E4426FB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99E2713-7E86-497E-AFF2-E7672A1172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0320390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7093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hand holding a fruit&#10;&#10;Description automatically generated">
            <a:extLst>
              <a:ext uri="{FF2B5EF4-FFF2-40B4-BE49-F238E27FC236}">
                <a16:creationId xmlns:a16="http://schemas.microsoft.com/office/drawing/2014/main" id="{67123FE5-27FE-4AD5-A763-483C8C9224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" r="7675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83CAB0-B7A1-47A0-B0E2-75B93EB52FF3}"/>
              </a:ext>
            </a:extLst>
          </p:cNvPr>
          <p:cNvSpPr txBox="1"/>
          <p:nvPr/>
        </p:nvSpPr>
        <p:spPr>
          <a:xfrm>
            <a:off x="1031240" y="1036318"/>
            <a:ext cx="7081520" cy="132343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SELF-CONTROL ENABLES US TO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REFRAME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717507-8AB4-47AC-AFA9-2C54BEBEED8E}"/>
              </a:ext>
            </a:extLst>
          </p:cNvPr>
          <p:cNvSpPr txBox="1"/>
          <p:nvPr/>
        </p:nvSpPr>
        <p:spPr>
          <a:xfrm>
            <a:off x="1031240" y="3836524"/>
            <a:ext cx="7081520" cy="132343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SELF-CONTROL ENABLES US TO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REFRAIN </a:t>
            </a:r>
          </a:p>
        </p:txBody>
      </p:sp>
    </p:spTree>
    <p:extLst>
      <p:ext uri="{BB962C8B-B14F-4D97-AF65-F5344CB8AC3E}">
        <p14:creationId xmlns:p14="http://schemas.microsoft.com/office/powerpoint/2010/main" val="1270133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326A0D8D-2BDB-4FB5-9A67-30C6B3FA07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723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506</Words>
  <Application>Microsoft Office PowerPoint</Application>
  <PresentationFormat>On-screen Show (4:3)</PresentationFormat>
  <Paragraphs>75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Retrospect</vt:lpstr>
      <vt:lpstr>PowerPoint Presentation</vt:lpstr>
      <vt:lpstr>Godliness</vt:lpstr>
      <vt:lpstr>PowerPoint Presentation</vt:lpstr>
      <vt:lpstr>Self-control </vt:lpstr>
      <vt:lpstr>PowerPoint Presentation</vt:lpstr>
      <vt:lpstr>Developing Our Self-control </vt:lpstr>
      <vt:lpstr>Exercising  Our  Self-control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Brenden Ashby</dc:creator>
  <cp:lastModifiedBy>Brenden Ashby</cp:lastModifiedBy>
  <cp:revision>2</cp:revision>
  <dcterms:created xsi:type="dcterms:W3CDTF">2018-12-02T15:20:58Z</dcterms:created>
  <dcterms:modified xsi:type="dcterms:W3CDTF">2018-12-02T15:23:30Z</dcterms:modified>
</cp:coreProperties>
</file>