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9"/>
  </p:notesMasterIdLst>
  <p:sldIdLst>
    <p:sldId id="256" r:id="rId2"/>
    <p:sldId id="257" r:id="rId3"/>
    <p:sldId id="259" r:id="rId4"/>
    <p:sldId id="258" r:id="rId5"/>
    <p:sldId id="261" r:id="rId6"/>
    <p:sldId id="260" r:id="rId7"/>
    <p:sldId id="262" r:id="rId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den Ashby" initials="BA" lastIdx="1" clrIdx="0">
    <p:extLst>
      <p:ext uri="{19B8F6BF-5375-455C-9EA6-DF929625EA0E}">
        <p15:presenceInfo xmlns:p15="http://schemas.microsoft.com/office/powerpoint/2012/main" userId="8f26b8e1975df19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327" autoAdjust="0"/>
  </p:normalViewPr>
  <p:slideViewPr>
    <p:cSldViewPr snapToGrid="0">
      <p:cViewPr varScale="1">
        <p:scale>
          <a:sx n="99" d="100"/>
          <a:sy n="99" d="100"/>
        </p:scale>
        <p:origin x="19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FF265DD-E3B5-4D41-8250-C2315E4EC552}" type="datetimeFigureOut">
              <a:rPr lang="en-US" smtClean="0"/>
              <a:t>5/5/2019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21A5E1B-4652-487B-A0EA-39155F649FA7}" type="slidenum">
              <a:rPr lang="en-US" smtClean="0"/>
              <a:t>‹#›</a:t>
            </a:fld>
            <a:endParaRPr lang="en-US"/>
          </a:p>
        </p:txBody>
      </p:sp>
    </p:spTree>
    <p:extLst>
      <p:ext uri="{BB962C8B-B14F-4D97-AF65-F5344CB8AC3E}">
        <p14:creationId xmlns:p14="http://schemas.microsoft.com/office/powerpoint/2010/main" val="328256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Jesus has come up to the region and city of Jerusalem for the last time before His crucifixion. This section of text takes place after the triumphal entry. </a:t>
            </a:r>
          </a:p>
          <a:p>
            <a:endParaRPr lang="en-US" dirty="0"/>
          </a:p>
          <a:p>
            <a:r>
              <a:rPr lang="en-US" dirty="0"/>
              <a:t>Not the season – The small figs which came in late spring/ early summer (June) often proceeded the leaf or were ripe as the tree was leafing. The larger ones came when the tree was full leafed and later in the season, around August. </a:t>
            </a:r>
          </a:p>
        </p:txBody>
      </p:sp>
      <p:sp>
        <p:nvSpPr>
          <p:cNvPr id="4" name="Slide Number Placeholder 3"/>
          <p:cNvSpPr>
            <a:spLocks noGrp="1"/>
          </p:cNvSpPr>
          <p:nvPr>
            <p:ph type="sldNum" sz="quarter" idx="5"/>
          </p:nvPr>
        </p:nvSpPr>
        <p:spPr/>
        <p:txBody>
          <a:bodyPr/>
          <a:lstStyle/>
          <a:p>
            <a:fld id="{B21A5E1B-4652-487B-A0EA-39155F649FA7}" type="slidenum">
              <a:rPr lang="en-US" smtClean="0"/>
              <a:t>2</a:t>
            </a:fld>
            <a:endParaRPr lang="en-US"/>
          </a:p>
        </p:txBody>
      </p:sp>
    </p:spTree>
    <p:extLst>
      <p:ext uri="{BB962C8B-B14F-4D97-AF65-F5344CB8AC3E}">
        <p14:creationId xmlns:p14="http://schemas.microsoft.com/office/powerpoint/2010/main" val="275688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v.16 – “Jesus did not want people to continue the practice of using the court as a shortcut through which to carry utensils and containers with merchandise to other parts of Jerusalem because such a practice revealed great irreverence for the temple—and ultimately for God Himself.” – John </a:t>
            </a:r>
            <a:r>
              <a:rPr lang="en-US" dirty="0" err="1"/>
              <a:t>McAuther</a:t>
            </a:r>
            <a:r>
              <a:rPr lang="en-US"/>
              <a:t> </a:t>
            </a:r>
            <a:endParaRPr lang="en-US" dirty="0"/>
          </a:p>
        </p:txBody>
      </p:sp>
      <p:sp>
        <p:nvSpPr>
          <p:cNvPr id="4" name="Slide Number Placeholder 3"/>
          <p:cNvSpPr>
            <a:spLocks noGrp="1"/>
          </p:cNvSpPr>
          <p:nvPr>
            <p:ph type="sldNum" sz="quarter" idx="5"/>
          </p:nvPr>
        </p:nvSpPr>
        <p:spPr/>
        <p:txBody>
          <a:bodyPr/>
          <a:lstStyle/>
          <a:p>
            <a:fld id="{B21A5E1B-4652-487B-A0EA-39155F649FA7}" type="slidenum">
              <a:rPr lang="en-US" smtClean="0"/>
              <a:t>4</a:t>
            </a:fld>
            <a:endParaRPr lang="en-US"/>
          </a:p>
        </p:txBody>
      </p:sp>
    </p:spTree>
    <p:extLst>
      <p:ext uri="{BB962C8B-B14F-4D97-AF65-F5344CB8AC3E}">
        <p14:creationId xmlns:p14="http://schemas.microsoft.com/office/powerpoint/2010/main" val="1046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good – [High school band disaster at contest, “At least you looked good.”]</a:t>
            </a:r>
          </a:p>
          <a:p>
            <a:endParaRPr lang="en-US" dirty="0"/>
          </a:p>
          <a:p>
            <a:r>
              <a:rPr lang="en-US" dirty="0"/>
              <a:t>Luke 13:6-9 – I am given the appropriate time to grow by God (fig tree did not produce fruit until the third year). However, there is a point in time when I am </a:t>
            </a:r>
            <a:r>
              <a:rPr lang="en-US" b="1" dirty="0"/>
              <a:t>expected to have fruit!</a:t>
            </a:r>
            <a:endParaRPr lang="en-US" dirty="0"/>
          </a:p>
        </p:txBody>
      </p:sp>
      <p:sp>
        <p:nvSpPr>
          <p:cNvPr id="4" name="Slide Number Placeholder 3"/>
          <p:cNvSpPr>
            <a:spLocks noGrp="1"/>
          </p:cNvSpPr>
          <p:nvPr>
            <p:ph type="sldNum" sz="quarter" idx="5"/>
          </p:nvPr>
        </p:nvSpPr>
        <p:spPr/>
        <p:txBody>
          <a:bodyPr/>
          <a:lstStyle/>
          <a:p>
            <a:fld id="{B21A5E1B-4652-487B-A0EA-39155F649FA7}" type="slidenum">
              <a:rPr lang="en-US" smtClean="0"/>
              <a:t>6</a:t>
            </a:fld>
            <a:endParaRPr lang="en-US"/>
          </a:p>
        </p:txBody>
      </p:sp>
    </p:spTree>
    <p:extLst>
      <p:ext uri="{BB962C8B-B14F-4D97-AF65-F5344CB8AC3E}">
        <p14:creationId xmlns:p14="http://schemas.microsoft.com/office/powerpoint/2010/main" val="3064524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Matthew 3:8-10</a:t>
            </a:r>
          </a:p>
        </p:txBody>
      </p:sp>
      <p:sp>
        <p:nvSpPr>
          <p:cNvPr id="4" name="Slide Number Placeholder 3"/>
          <p:cNvSpPr>
            <a:spLocks noGrp="1"/>
          </p:cNvSpPr>
          <p:nvPr>
            <p:ph type="sldNum" sz="quarter" idx="5"/>
          </p:nvPr>
        </p:nvSpPr>
        <p:spPr/>
        <p:txBody>
          <a:bodyPr/>
          <a:lstStyle/>
          <a:p>
            <a:fld id="{B21A5E1B-4652-487B-A0EA-39155F649FA7}" type="slidenum">
              <a:rPr lang="en-US" smtClean="0"/>
              <a:t>7</a:t>
            </a:fld>
            <a:endParaRPr lang="en-US"/>
          </a:p>
        </p:txBody>
      </p:sp>
    </p:spTree>
    <p:extLst>
      <p:ext uri="{BB962C8B-B14F-4D97-AF65-F5344CB8AC3E}">
        <p14:creationId xmlns:p14="http://schemas.microsoft.com/office/powerpoint/2010/main" val="405245787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58A51A-26A2-4083-B235-1E8E901D960B}" type="datetimeFigureOut">
              <a:rPr lang="en-US" smtClean="0"/>
              <a:t>5/5/2019</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1555757E-2711-41FF-AC7D-1CDF20BE182C}" type="slidenum">
              <a:rPr lang="en-US" smtClean="0"/>
              <a:t>‹#›</a:t>
            </a:fld>
            <a:endParaRPr lang="en-US"/>
          </a:p>
        </p:txBody>
      </p:sp>
    </p:spTree>
    <p:extLst>
      <p:ext uri="{BB962C8B-B14F-4D97-AF65-F5344CB8AC3E}">
        <p14:creationId xmlns:p14="http://schemas.microsoft.com/office/powerpoint/2010/main" val="33158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58A51A-26A2-4083-B235-1E8E901D960B}" type="datetimeFigureOut">
              <a:rPr lang="en-US" smtClean="0"/>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220704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58A51A-26A2-4083-B235-1E8E901D960B}" type="datetimeFigureOut">
              <a:rPr lang="en-US" smtClean="0"/>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415074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58A51A-26A2-4083-B235-1E8E901D960B}" type="datetimeFigureOut">
              <a:rPr lang="en-US" smtClean="0"/>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42255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8F58A51A-26A2-4083-B235-1E8E901D960B}" type="datetimeFigureOut">
              <a:rPr lang="en-US" smtClean="0"/>
              <a:t>5/5/2019</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1555757E-2711-41FF-AC7D-1CDF20BE182C}" type="slidenum">
              <a:rPr lang="en-US" smtClean="0"/>
              <a:t>‹#›</a:t>
            </a:fld>
            <a:endParaRPr lang="en-US"/>
          </a:p>
        </p:txBody>
      </p:sp>
    </p:spTree>
    <p:extLst>
      <p:ext uri="{BB962C8B-B14F-4D97-AF65-F5344CB8AC3E}">
        <p14:creationId xmlns:p14="http://schemas.microsoft.com/office/powerpoint/2010/main" val="99307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58A51A-26A2-4083-B235-1E8E901D960B}"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72177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58A51A-26A2-4083-B235-1E8E901D960B}" type="datetimeFigureOut">
              <a:rPr lang="en-US" smtClean="0"/>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264571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8F58A51A-26A2-4083-B235-1E8E901D960B}" type="datetimeFigureOut">
              <a:rPr lang="en-US" smtClean="0"/>
              <a:t>5/5/2019</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47547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8A51A-26A2-4083-B235-1E8E901D960B}" type="datetimeFigureOut">
              <a:rPr lang="en-US" smtClean="0"/>
              <a:t>5/5/2019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386036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8F58A51A-26A2-4083-B235-1E8E901D960B}" type="datetimeFigureOut">
              <a:rPr lang="en-US" smtClean="0"/>
              <a:t>5/5/2019</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371433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8F58A51A-26A2-4083-B235-1E8E901D960B}" type="datetimeFigureOut">
              <a:rPr lang="en-US" smtClean="0"/>
              <a:t>5/5/2019</a:t>
            </a:fld>
            <a:endParaRPr lang="en-US"/>
          </a:p>
        </p:txBody>
      </p:sp>
      <p:sp>
        <p:nvSpPr>
          <p:cNvPr id="10" name="Slide Number Placeholder 9"/>
          <p:cNvSpPr>
            <a:spLocks noGrp="1"/>
          </p:cNvSpPr>
          <p:nvPr>
            <p:ph type="sldNum" sz="quarter" idx="12"/>
          </p:nvPr>
        </p:nvSpPr>
        <p:spPr/>
        <p:txBody>
          <a:bodyPr/>
          <a:lstStyle/>
          <a:p>
            <a:fld id="{1555757E-2711-41FF-AC7D-1CDF20BE182C}" type="slidenum">
              <a:rPr lang="en-US" smtClean="0"/>
              <a:t>‹#›</a:t>
            </a:fld>
            <a:endParaRPr lang="en-US"/>
          </a:p>
        </p:txBody>
      </p:sp>
    </p:spTree>
    <p:extLst>
      <p:ext uri="{BB962C8B-B14F-4D97-AF65-F5344CB8AC3E}">
        <p14:creationId xmlns:p14="http://schemas.microsoft.com/office/powerpoint/2010/main" val="293198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8F58A51A-26A2-4083-B235-1E8E901D960B}" type="datetimeFigureOut">
              <a:rPr lang="en-US" smtClean="0"/>
              <a:t>5/5/2019</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1555757E-2711-41FF-AC7D-1CDF20BE182C}" type="slidenum">
              <a:rPr lang="en-US" smtClean="0"/>
              <a:t>‹#›</a:t>
            </a:fld>
            <a:endParaRPr lang="en-US"/>
          </a:p>
        </p:txBody>
      </p:sp>
    </p:spTree>
    <p:extLst>
      <p:ext uri="{BB962C8B-B14F-4D97-AF65-F5344CB8AC3E}">
        <p14:creationId xmlns:p14="http://schemas.microsoft.com/office/powerpoint/2010/main" val="39245990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arge white building&#10;&#10;Description automatically generated">
            <a:extLst>
              <a:ext uri="{FF2B5EF4-FFF2-40B4-BE49-F238E27FC236}">
                <a16:creationId xmlns:a16="http://schemas.microsoft.com/office/drawing/2014/main" id="{EE39CC88-25BA-4F59-A556-BB93B16FE64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51"/>
            <a:ext cx="9144000" cy="6855897"/>
          </a:xfrm>
          <a:prstGeom prst="rect">
            <a:avLst/>
          </a:prstGeom>
        </p:spPr>
      </p:pic>
      <p:sp>
        <p:nvSpPr>
          <p:cNvPr id="12" name="Rectangle 11">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8EF805-F606-43D0-9151-0A83055349BF}"/>
              </a:ext>
            </a:extLst>
          </p:cNvPr>
          <p:cNvSpPr>
            <a:spLocks noGrp="1"/>
          </p:cNvSpPr>
          <p:nvPr>
            <p:ph type="ctrTitle"/>
          </p:nvPr>
        </p:nvSpPr>
        <p:spPr>
          <a:xfrm>
            <a:off x="195309" y="1432223"/>
            <a:ext cx="8780015" cy="3035808"/>
          </a:xfrm>
        </p:spPr>
        <p:txBody>
          <a:bodyPr anchor="b">
            <a:normAutofit/>
          </a:bodyPr>
          <a:lstStyle/>
          <a:p>
            <a:pPr algn="ctr"/>
            <a:r>
              <a:rPr lang="en-US" dirty="0">
                <a:ln>
                  <a:solidFill>
                    <a:sysClr val="windowText" lastClr="000000"/>
                  </a:solidFill>
                </a:ln>
                <a:solidFill>
                  <a:srgbClr val="FFFFFF"/>
                </a:solidFill>
              </a:rPr>
              <a:t>Fig trees and religion</a:t>
            </a:r>
          </a:p>
        </p:txBody>
      </p:sp>
      <p:sp>
        <p:nvSpPr>
          <p:cNvPr id="3" name="Subtitle 2">
            <a:extLst>
              <a:ext uri="{FF2B5EF4-FFF2-40B4-BE49-F238E27FC236}">
                <a16:creationId xmlns:a16="http://schemas.microsoft.com/office/drawing/2014/main" id="{D9D8D542-3B00-481F-B453-2D2375D93968}"/>
              </a:ext>
            </a:extLst>
          </p:cNvPr>
          <p:cNvSpPr>
            <a:spLocks noGrp="1"/>
          </p:cNvSpPr>
          <p:nvPr>
            <p:ph type="subTitle" idx="1"/>
          </p:nvPr>
        </p:nvSpPr>
        <p:spPr>
          <a:xfrm>
            <a:off x="3056870" y="6288941"/>
            <a:ext cx="5918454" cy="484721"/>
          </a:xfrm>
        </p:spPr>
        <p:txBody>
          <a:bodyPr>
            <a:normAutofit/>
          </a:bodyPr>
          <a:lstStyle/>
          <a:p>
            <a:pPr algn="r"/>
            <a:r>
              <a:rPr lang="en-US" sz="2400" b="1" i="1" dirty="0">
                <a:ln>
                  <a:solidFill>
                    <a:sysClr val="windowText" lastClr="000000"/>
                  </a:solidFill>
                </a:ln>
                <a:solidFill>
                  <a:srgbClr val="FFFF00"/>
                </a:solidFill>
              </a:rPr>
              <a:t>Churchofchristtucon.org</a:t>
            </a:r>
          </a:p>
        </p:txBody>
      </p:sp>
    </p:spTree>
    <p:extLst>
      <p:ext uri="{BB962C8B-B14F-4D97-AF65-F5344CB8AC3E}">
        <p14:creationId xmlns:p14="http://schemas.microsoft.com/office/powerpoint/2010/main" val="10443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AEDDB4EF-68C1-4F8F-887C-3E493DF10D7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t="18261" b="6739"/>
          <a:stretch/>
        </p:blipFill>
        <p:spPr>
          <a:xfrm>
            <a:off x="20" y="10"/>
            <a:ext cx="9143980" cy="6857989"/>
          </a:xfrm>
          <a:prstGeom prst="rect">
            <a:avLst/>
          </a:prstGeom>
        </p:spPr>
      </p:pic>
      <p:sp>
        <p:nvSpPr>
          <p:cNvPr id="12" name="Rectangle 11">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58B021-5F72-4A3C-9997-E594E4662E20}"/>
              </a:ext>
            </a:extLst>
          </p:cNvPr>
          <p:cNvSpPr>
            <a:spLocks noGrp="1"/>
          </p:cNvSpPr>
          <p:nvPr>
            <p:ph type="title"/>
          </p:nvPr>
        </p:nvSpPr>
        <p:spPr>
          <a:xfrm>
            <a:off x="802386" y="294640"/>
            <a:ext cx="7543800" cy="1239520"/>
          </a:xfrm>
        </p:spPr>
        <p:txBody>
          <a:bodyPr anchor="ctr">
            <a:normAutofit/>
          </a:bodyPr>
          <a:lstStyle/>
          <a:p>
            <a:r>
              <a:rPr lang="en-US" dirty="0">
                <a:ln>
                  <a:solidFill>
                    <a:sysClr val="windowText" lastClr="000000"/>
                  </a:solidFill>
                </a:ln>
                <a:solidFill>
                  <a:schemeClr val="tx1"/>
                </a:solidFill>
              </a:rPr>
              <a:t>No fruit</a:t>
            </a:r>
          </a:p>
        </p:txBody>
      </p:sp>
      <p:sp>
        <p:nvSpPr>
          <p:cNvPr id="6" name="Content Placeholder 5">
            <a:extLst>
              <a:ext uri="{FF2B5EF4-FFF2-40B4-BE49-F238E27FC236}">
                <a16:creationId xmlns:a16="http://schemas.microsoft.com/office/drawing/2014/main" id="{C199B992-0D22-448C-9AD6-825E02448A7A}"/>
              </a:ext>
            </a:extLst>
          </p:cNvPr>
          <p:cNvSpPr>
            <a:spLocks noGrp="1"/>
          </p:cNvSpPr>
          <p:nvPr>
            <p:ph idx="1"/>
          </p:nvPr>
        </p:nvSpPr>
        <p:spPr>
          <a:xfrm>
            <a:off x="802385" y="1534159"/>
            <a:ext cx="8091807" cy="5123529"/>
          </a:xfrm>
        </p:spPr>
        <p:txBody>
          <a:bodyPr>
            <a:normAutofit/>
          </a:bodyPr>
          <a:lstStyle/>
          <a:p>
            <a:r>
              <a:rPr lang="en-US" sz="3200" b="1" dirty="0">
                <a:ln>
                  <a:solidFill>
                    <a:sysClr val="windowText" lastClr="000000"/>
                  </a:solidFill>
                </a:ln>
                <a:solidFill>
                  <a:srgbClr val="FFFF00"/>
                </a:solidFill>
                <a:effectLst>
                  <a:outerShdw blurRad="38100" dist="38100" dir="2700000" algn="tl">
                    <a:srgbClr val="000000">
                      <a:alpha val="43137"/>
                    </a:srgbClr>
                  </a:outerShdw>
                </a:effectLst>
              </a:rPr>
              <a:t>Mark 11:11-14</a:t>
            </a:r>
          </a:p>
          <a:p>
            <a:pPr lvl="1"/>
            <a:r>
              <a:rPr lang="en-US" sz="3200" b="1" dirty="0">
                <a:ln>
                  <a:solidFill>
                    <a:sysClr val="windowText" lastClr="000000"/>
                  </a:solidFill>
                </a:ln>
                <a:effectLst>
                  <a:outerShdw blurRad="38100" dist="38100" dir="2700000" algn="tl">
                    <a:srgbClr val="000000">
                      <a:alpha val="43137"/>
                    </a:srgbClr>
                  </a:outerShdw>
                </a:effectLst>
              </a:rPr>
              <a:t>The Fig Tree </a:t>
            </a:r>
          </a:p>
          <a:p>
            <a:pPr lvl="2"/>
            <a:r>
              <a:rPr lang="en-US" sz="3200" b="1" dirty="0">
                <a:ln>
                  <a:solidFill>
                    <a:sysClr val="windowText" lastClr="000000"/>
                  </a:solidFill>
                </a:ln>
                <a:effectLst>
                  <a:outerShdw blurRad="38100" dist="38100" dir="2700000" algn="tl">
                    <a:srgbClr val="000000">
                      <a:alpha val="43137"/>
                    </a:srgbClr>
                  </a:outerShdw>
                </a:effectLst>
              </a:rPr>
              <a:t>Was a often represented Israel in the OT </a:t>
            </a:r>
            <a:r>
              <a:rPr lang="en-US" sz="3200" b="1" dirty="0">
                <a:ln>
                  <a:solidFill>
                    <a:sysClr val="windowText" lastClr="000000"/>
                  </a:solidFill>
                </a:ln>
                <a:solidFill>
                  <a:srgbClr val="FFFF00"/>
                </a:solidFill>
                <a:effectLst>
                  <a:outerShdw blurRad="38100" dist="38100" dir="2700000" algn="tl">
                    <a:srgbClr val="000000">
                      <a:alpha val="43137"/>
                    </a:srgbClr>
                  </a:outerShdw>
                </a:effectLst>
              </a:rPr>
              <a:t>Hosea 9:10</a:t>
            </a:r>
          </a:p>
          <a:p>
            <a:pPr lvl="2"/>
            <a:r>
              <a:rPr lang="en-US" sz="3200" b="1" dirty="0">
                <a:ln>
                  <a:solidFill>
                    <a:sysClr val="windowText" lastClr="000000"/>
                  </a:solidFill>
                </a:ln>
                <a:effectLst>
                  <a:outerShdw blurRad="38100" dist="38100" dir="2700000" algn="tl">
                    <a:srgbClr val="000000">
                      <a:alpha val="43137"/>
                    </a:srgbClr>
                  </a:outerShdw>
                </a:effectLst>
              </a:rPr>
              <a:t>The tree is being used by Jesus here as the same symbol</a:t>
            </a:r>
          </a:p>
          <a:p>
            <a:pPr lvl="1"/>
            <a:r>
              <a:rPr lang="en-US" sz="3200" b="1" dirty="0">
                <a:ln>
                  <a:solidFill>
                    <a:sysClr val="windowText" lastClr="000000"/>
                  </a:solidFill>
                </a:ln>
                <a:effectLst>
                  <a:outerShdw blurRad="38100" dist="38100" dir="2700000" algn="tl">
                    <a:srgbClr val="000000">
                      <a:alpha val="43137"/>
                    </a:srgbClr>
                  </a:outerShdw>
                </a:effectLst>
              </a:rPr>
              <a:t>Not the season</a:t>
            </a:r>
          </a:p>
          <a:p>
            <a:pPr lvl="2"/>
            <a:r>
              <a:rPr lang="en-US" sz="3200" b="1" dirty="0">
                <a:ln>
                  <a:solidFill>
                    <a:sysClr val="windowText" lastClr="000000"/>
                  </a:solidFill>
                </a:ln>
                <a:effectLst>
                  <a:outerShdw blurRad="38100" dist="38100" dir="2700000" algn="tl">
                    <a:srgbClr val="000000">
                      <a:alpha val="43137"/>
                    </a:srgbClr>
                  </a:outerShdw>
                </a:effectLst>
              </a:rPr>
              <a:t>But, gave the appearance of having  fruit</a:t>
            </a:r>
          </a:p>
          <a:p>
            <a:pPr lvl="2"/>
            <a:endParaRPr lang="en-US" sz="3200" b="1" dirty="0">
              <a:ln>
                <a:solidFill>
                  <a:sysClr val="windowText" lastClr="000000"/>
                </a:solidFill>
              </a:ln>
              <a:solidFill>
                <a:srgbClr val="FFFF00"/>
              </a:solidFill>
              <a:effectLst>
                <a:outerShdw blurRad="38100" dist="38100" dir="2700000" algn="tl">
                  <a:srgbClr val="000000">
                    <a:alpha val="43137"/>
                  </a:srgbClr>
                </a:outerShdw>
              </a:effectLst>
            </a:endParaRPr>
          </a:p>
        </p:txBody>
      </p:sp>
      <p:grpSp>
        <p:nvGrpSpPr>
          <p:cNvPr id="16" name="Group 15">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7" name="Oval 16">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25418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building&#10;&#10;Description automatically generated">
            <a:extLst>
              <a:ext uri="{FF2B5EF4-FFF2-40B4-BE49-F238E27FC236}">
                <a16:creationId xmlns:a16="http://schemas.microsoft.com/office/drawing/2014/main" id="{692BB76B-F8D9-48FE-AB2F-D8251737BFD7}"/>
              </a:ext>
            </a:extLst>
          </p:cNvPr>
          <p:cNvPicPr>
            <a:picLocks noChangeAspect="1"/>
          </p:cNvPicPr>
          <p:nvPr/>
        </p:nvPicPr>
        <p:blipFill rotWithShape="1">
          <a:blip r:embed="rId2">
            <a:extLst>
              <a:ext uri="{28A0092B-C50C-407E-A947-70E740481C1C}">
                <a14:useLocalDpi xmlns:a14="http://schemas.microsoft.com/office/drawing/2010/main" val="0"/>
              </a:ext>
            </a:extLst>
          </a:blip>
          <a:srcRect l="3333" r="-1" b="-1"/>
          <a:stretch/>
        </p:blipFill>
        <p:spPr>
          <a:xfrm>
            <a:off x="20" y="10"/>
            <a:ext cx="9143980" cy="6857990"/>
          </a:xfrm>
          <a:prstGeom prst="rect">
            <a:avLst/>
          </a:prstGeom>
        </p:spPr>
      </p:pic>
    </p:spTree>
    <p:extLst>
      <p:ext uri="{BB962C8B-B14F-4D97-AF65-F5344CB8AC3E}">
        <p14:creationId xmlns:p14="http://schemas.microsoft.com/office/powerpoint/2010/main" val="229107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white building&#10;&#10;Description automatically generated">
            <a:extLst>
              <a:ext uri="{FF2B5EF4-FFF2-40B4-BE49-F238E27FC236}">
                <a16:creationId xmlns:a16="http://schemas.microsoft.com/office/drawing/2014/main" id="{EE39CC88-25BA-4F59-A556-BB93B16FE64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p:blipFill>
        <p:spPr>
          <a:xfrm>
            <a:off x="0" y="1051"/>
            <a:ext cx="9144000" cy="6855897"/>
          </a:xfrm>
          <a:prstGeom prst="rect">
            <a:avLst/>
          </a:prstGeom>
        </p:spPr>
      </p:pic>
      <p:sp>
        <p:nvSpPr>
          <p:cNvPr id="10" name="Rectangle 9">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EF805-F606-43D0-9151-0A83055349BF}"/>
              </a:ext>
            </a:extLst>
          </p:cNvPr>
          <p:cNvSpPr>
            <a:spLocks noGrp="1"/>
          </p:cNvSpPr>
          <p:nvPr>
            <p:ph type="title"/>
          </p:nvPr>
        </p:nvSpPr>
        <p:spPr>
          <a:xfrm>
            <a:off x="802386" y="484632"/>
            <a:ext cx="7543800" cy="952028"/>
          </a:xfrm>
        </p:spPr>
        <p:txBody>
          <a:bodyPr anchor="ctr">
            <a:normAutofit/>
          </a:bodyPr>
          <a:lstStyle/>
          <a:p>
            <a:r>
              <a:rPr lang="en-US" dirty="0">
                <a:ln>
                  <a:solidFill>
                    <a:sysClr val="windowText" lastClr="000000"/>
                  </a:solidFill>
                </a:ln>
                <a:solidFill>
                  <a:schemeClr val="tx1"/>
                </a:solidFill>
              </a:rPr>
              <a:t>Fruitless religion</a:t>
            </a:r>
          </a:p>
        </p:txBody>
      </p:sp>
      <p:sp>
        <p:nvSpPr>
          <p:cNvPr id="3" name="Subtitle 2">
            <a:extLst>
              <a:ext uri="{FF2B5EF4-FFF2-40B4-BE49-F238E27FC236}">
                <a16:creationId xmlns:a16="http://schemas.microsoft.com/office/drawing/2014/main" id="{D9D8D542-3B00-481F-B453-2D2375D93968}"/>
              </a:ext>
            </a:extLst>
          </p:cNvPr>
          <p:cNvSpPr>
            <a:spLocks noGrp="1"/>
          </p:cNvSpPr>
          <p:nvPr>
            <p:ph idx="1"/>
          </p:nvPr>
        </p:nvSpPr>
        <p:spPr>
          <a:xfrm>
            <a:off x="802386" y="1436659"/>
            <a:ext cx="7543800" cy="5221029"/>
          </a:xfrm>
        </p:spPr>
        <p:txBody>
          <a:bodyPr>
            <a:normAutofit/>
          </a:bodyPr>
          <a:lstStyle/>
          <a:p>
            <a:r>
              <a:rPr lang="en-US" sz="3600" b="1" dirty="0">
                <a:ln>
                  <a:solidFill>
                    <a:sysClr val="windowText" lastClr="000000"/>
                  </a:solidFill>
                </a:ln>
                <a:solidFill>
                  <a:srgbClr val="FFFF00"/>
                </a:solidFill>
              </a:rPr>
              <a:t>Mark 11:15-18</a:t>
            </a:r>
            <a:endParaRPr lang="en-US" sz="3600" b="1" dirty="0">
              <a:ln>
                <a:solidFill>
                  <a:sysClr val="windowText" lastClr="000000"/>
                </a:solidFill>
              </a:ln>
            </a:endParaRPr>
          </a:p>
          <a:p>
            <a:pPr lvl="1"/>
            <a:r>
              <a:rPr lang="en-US" sz="3600" b="1" dirty="0">
                <a:ln>
                  <a:solidFill>
                    <a:sysClr val="windowText" lastClr="000000"/>
                  </a:solidFill>
                </a:ln>
              </a:rPr>
              <a:t>Cleanses the temple</a:t>
            </a:r>
          </a:p>
          <a:p>
            <a:pPr lvl="2"/>
            <a:r>
              <a:rPr lang="en-US" sz="3600" b="1" dirty="0">
                <a:ln>
                  <a:solidFill>
                    <a:sysClr val="windowText" lastClr="000000"/>
                  </a:solidFill>
                </a:ln>
              </a:rPr>
              <a:t>Showed God’s judgement on what they offered as “religion”</a:t>
            </a:r>
          </a:p>
          <a:p>
            <a:pPr lvl="2"/>
            <a:r>
              <a:rPr lang="en-US" sz="3600" b="1" dirty="0">
                <a:ln>
                  <a:solidFill>
                    <a:sysClr val="windowText" lastClr="000000"/>
                  </a:solidFill>
                </a:ln>
              </a:rPr>
              <a:t>It was fruitless </a:t>
            </a:r>
            <a:r>
              <a:rPr lang="en-US" sz="3600" b="1" dirty="0">
                <a:ln>
                  <a:solidFill>
                    <a:sysClr val="windowText" lastClr="000000"/>
                  </a:solidFill>
                </a:ln>
                <a:solidFill>
                  <a:srgbClr val="FFFF00"/>
                </a:solidFill>
              </a:rPr>
              <a:t>Isaiah 5:1-7</a:t>
            </a:r>
          </a:p>
          <a:p>
            <a:pPr lvl="2"/>
            <a:r>
              <a:rPr lang="en-US" sz="3600" b="1" dirty="0">
                <a:ln>
                  <a:solidFill>
                    <a:sysClr val="windowText" lastClr="000000"/>
                  </a:solidFill>
                </a:ln>
              </a:rPr>
              <a:t>It was irreverent </a:t>
            </a:r>
            <a:r>
              <a:rPr lang="en-US" sz="3600" b="1" dirty="0">
                <a:ln>
                  <a:solidFill>
                    <a:sysClr val="windowText" lastClr="000000"/>
                  </a:solidFill>
                </a:ln>
                <a:solidFill>
                  <a:srgbClr val="FFFF00"/>
                </a:solidFill>
              </a:rPr>
              <a:t>v.16</a:t>
            </a:r>
          </a:p>
          <a:p>
            <a:pPr lvl="2"/>
            <a:r>
              <a:rPr lang="en-US" sz="3600" b="1" dirty="0">
                <a:ln>
                  <a:solidFill>
                    <a:sysClr val="windowText" lastClr="000000"/>
                  </a:solidFill>
                </a:ln>
              </a:rPr>
              <a:t>It was selfish </a:t>
            </a:r>
            <a:r>
              <a:rPr lang="en-US" sz="3600" b="1" dirty="0">
                <a:ln>
                  <a:solidFill>
                    <a:sysClr val="windowText" lastClr="000000"/>
                  </a:solidFill>
                </a:ln>
                <a:solidFill>
                  <a:srgbClr val="FFFF00"/>
                </a:solidFill>
              </a:rPr>
              <a:t>v.17</a:t>
            </a:r>
          </a:p>
        </p:txBody>
      </p:sp>
      <p:grpSp>
        <p:nvGrpSpPr>
          <p:cNvPr id="14" name="Group 13">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5" name="Oval 14">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74515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8EDE6542-97E4-4C33-B0FB-5BB4EE288FC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6000"/>
                    </a14:imgEffect>
                    <a14:imgEffect>
                      <a14:brightnessContrast bright="-20000" contrast="10000"/>
                    </a14:imgEffect>
                  </a14:imgLayer>
                </a14:imgProps>
              </a:ext>
              <a:ext uri="{28A0092B-C50C-407E-A947-70E740481C1C}">
                <a14:useLocalDpi xmlns:a14="http://schemas.microsoft.com/office/drawing/2010/main" val="0"/>
              </a:ext>
            </a:extLst>
          </a:blip>
          <a:srcRect l="467" r="10532" b="-1"/>
          <a:stretch/>
        </p:blipFill>
        <p:spPr>
          <a:xfrm>
            <a:off x="20" y="10"/>
            <a:ext cx="9143980" cy="6857990"/>
          </a:xfrm>
          <a:prstGeom prst="rect">
            <a:avLst/>
          </a:prstGeom>
        </p:spPr>
      </p:pic>
      <p:sp>
        <p:nvSpPr>
          <p:cNvPr id="4" name="TextBox 3">
            <a:extLst>
              <a:ext uri="{FF2B5EF4-FFF2-40B4-BE49-F238E27FC236}">
                <a16:creationId xmlns:a16="http://schemas.microsoft.com/office/drawing/2014/main" id="{A5C0A641-796E-41AC-B4C8-B34C3D62B343}"/>
              </a:ext>
            </a:extLst>
          </p:cNvPr>
          <p:cNvSpPr txBox="1"/>
          <p:nvPr/>
        </p:nvSpPr>
        <p:spPr>
          <a:xfrm>
            <a:off x="233680" y="673636"/>
            <a:ext cx="8676640" cy="3046988"/>
          </a:xfrm>
          <a:prstGeom prst="rect">
            <a:avLst/>
          </a:prstGeom>
          <a:noFill/>
        </p:spPr>
        <p:txBody>
          <a:bodyPr wrap="square" rtlCol="0">
            <a:spAutoFit/>
          </a:bodyPr>
          <a:lstStyle/>
          <a:p>
            <a:r>
              <a:rPr lang="en-US" sz="4800" b="1" dirty="0">
                <a:ln>
                  <a:solidFill>
                    <a:sysClr val="windowText" lastClr="000000"/>
                  </a:solidFill>
                </a:ln>
                <a:solidFill>
                  <a:schemeClr val="bg1"/>
                </a:solidFill>
              </a:rPr>
              <a:t>For I delight in loyalty rather than sacrifice, and in the knowledge of God rather than burnt offerings.</a:t>
            </a:r>
          </a:p>
        </p:txBody>
      </p:sp>
      <p:sp>
        <p:nvSpPr>
          <p:cNvPr id="5" name="TextBox 4">
            <a:extLst>
              <a:ext uri="{FF2B5EF4-FFF2-40B4-BE49-F238E27FC236}">
                <a16:creationId xmlns:a16="http://schemas.microsoft.com/office/drawing/2014/main" id="{7680AD03-4E24-4C06-8D64-6F84F0E85F8B}"/>
              </a:ext>
            </a:extLst>
          </p:cNvPr>
          <p:cNvSpPr txBox="1"/>
          <p:nvPr/>
        </p:nvSpPr>
        <p:spPr>
          <a:xfrm>
            <a:off x="5303520" y="5933440"/>
            <a:ext cx="3535680" cy="707886"/>
          </a:xfrm>
          <a:prstGeom prst="rect">
            <a:avLst/>
          </a:prstGeom>
          <a:noFill/>
        </p:spPr>
        <p:txBody>
          <a:bodyPr wrap="square" rtlCol="0">
            <a:spAutoFit/>
          </a:bodyPr>
          <a:lstStyle/>
          <a:p>
            <a:pPr algn="r"/>
            <a:r>
              <a:rPr lang="en-US" sz="4000" b="1" i="1" dirty="0">
                <a:ln>
                  <a:solidFill>
                    <a:sysClr val="windowText" lastClr="000000"/>
                  </a:solidFill>
                </a:ln>
                <a:solidFill>
                  <a:schemeClr val="bg1"/>
                </a:solidFill>
              </a:rPr>
              <a:t>Hosea 6:6</a:t>
            </a:r>
          </a:p>
        </p:txBody>
      </p:sp>
    </p:spTree>
    <p:extLst>
      <p:ext uri="{BB962C8B-B14F-4D97-AF65-F5344CB8AC3E}">
        <p14:creationId xmlns:p14="http://schemas.microsoft.com/office/powerpoint/2010/main" val="400515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0A573E51-7A31-4305-9A12-F1354879A68E}"/>
              </a:ext>
            </a:extLst>
          </p:cNvPr>
          <p:cNvPicPr>
            <a:picLocks noChangeAspect="1"/>
          </p:cNvPicPr>
          <p:nvPr/>
        </p:nvPicPr>
        <p:blipFill rotWithShape="1">
          <a:blip r:embed="rId3">
            <a:extLst>
              <a:ext uri="{28A0092B-C50C-407E-A947-70E740481C1C}">
                <a14:useLocalDpi xmlns:a14="http://schemas.microsoft.com/office/drawing/2010/main" val="0"/>
              </a:ext>
            </a:extLst>
          </a:blip>
          <a:srcRect l="11000" r="-1" b="-1"/>
          <a:stretch/>
        </p:blipFill>
        <p:spPr>
          <a:xfrm>
            <a:off x="20" y="10"/>
            <a:ext cx="9143980" cy="6857989"/>
          </a:xfrm>
          <a:prstGeom prst="rect">
            <a:avLst/>
          </a:prstGeom>
        </p:spPr>
      </p:pic>
      <p:sp>
        <p:nvSpPr>
          <p:cNvPr id="17" name="Rectangle 16">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8CE1B-C3BC-471F-8131-EAD066C1DE51}"/>
              </a:ext>
            </a:extLst>
          </p:cNvPr>
          <p:cNvSpPr>
            <a:spLocks noGrp="1"/>
          </p:cNvSpPr>
          <p:nvPr>
            <p:ph type="title"/>
          </p:nvPr>
        </p:nvSpPr>
        <p:spPr>
          <a:xfrm>
            <a:off x="802386" y="484632"/>
            <a:ext cx="7543800" cy="1609344"/>
          </a:xfrm>
        </p:spPr>
        <p:txBody>
          <a:bodyPr anchor="ctr">
            <a:normAutofit/>
          </a:bodyPr>
          <a:lstStyle/>
          <a:p>
            <a:r>
              <a:rPr lang="en-US" dirty="0">
                <a:solidFill>
                  <a:schemeClr val="tx1"/>
                </a:solidFill>
              </a:rPr>
              <a:t>The fig tree and me:</a:t>
            </a:r>
          </a:p>
        </p:txBody>
      </p:sp>
      <p:sp>
        <p:nvSpPr>
          <p:cNvPr id="14" name="Content Placeholder 13">
            <a:extLst>
              <a:ext uri="{FF2B5EF4-FFF2-40B4-BE49-F238E27FC236}">
                <a16:creationId xmlns:a16="http://schemas.microsoft.com/office/drawing/2014/main" id="{AC4341EE-D1C1-4982-B4FD-36C6968D8ABA}"/>
              </a:ext>
            </a:extLst>
          </p:cNvPr>
          <p:cNvSpPr>
            <a:spLocks noGrp="1"/>
          </p:cNvSpPr>
          <p:nvPr>
            <p:ph idx="1"/>
          </p:nvPr>
        </p:nvSpPr>
        <p:spPr>
          <a:xfrm>
            <a:off x="802386" y="2121408"/>
            <a:ext cx="7543800" cy="4050792"/>
          </a:xfrm>
        </p:spPr>
        <p:txBody>
          <a:bodyPr>
            <a:normAutofit/>
          </a:bodyPr>
          <a:lstStyle/>
          <a:p>
            <a:r>
              <a:rPr lang="en-US" sz="3200" b="1" dirty="0">
                <a:ln>
                  <a:solidFill>
                    <a:sysClr val="windowText" lastClr="000000"/>
                  </a:solidFill>
                </a:ln>
                <a:solidFill>
                  <a:srgbClr val="FFFF00"/>
                </a:solidFill>
              </a:rPr>
              <a:t>Mark  11:19-21</a:t>
            </a:r>
          </a:p>
          <a:p>
            <a:pPr lvl="1"/>
            <a:r>
              <a:rPr lang="en-US" sz="3200" b="1" dirty="0">
                <a:ln>
                  <a:solidFill>
                    <a:sysClr val="windowText" lastClr="000000"/>
                  </a:solidFill>
                </a:ln>
              </a:rPr>
              <a:t>I can be a fruitless, good-looking, fig tree</a:t>
            </a:r>
          </a:p>
          <a:p>
            <a:pPr lvl="1"/>
            <a:r>
              <a:rPr lang="en-US" sz="3200" b="1" dirty="0">
                <a:ln>
                  <a:solidFill>
                    <a:sysClr val="windowText" lastClr="000000"/>
                  </a:solidFill>
                </a:ln>
                <a:solidFill>
                  <a:srgbClr val="FFFF00"/>
                </a:solidFill>
              </a:rPr>
              <a:t>Luke 13:6-9</a:t>
            </a:r>
          </a:p>
          <a:p>
            <a:pPr lvl="1"/>
            <a:r>
              <a:rPr lang="en-US" sz="3200" b="1" dirty="0">
                <a:ln>
                  <a:solidFill>
                    <a:sysClr val="windowText" lastClr="000000"/>
                  </a:solidFill>
                </a:ln>
                <a:solidFill>
                  <a:srgbClr val="FFFF00"/>
                </a:solidFill>
              </a:rPr>
              <a:t>John 15:8-10</a:t>
            </a:r>
          </a:p>
          <a:p>
            <a:endParaRPr lang="en-US" sz="3200" dirty="0">
              <a:ln>
                <a:solidFill>
                  <a:sysClr val="windowText" lastClr="000000"/>
                </a:solidFill>
              </a:ln>
              <a:solidFill>
                <a:srgbClr val="FFFF00"/>
              </a:solidFill>
            </a:endParaRPr>
          </a:p>
        </p:txBody>
      </p:sp>
      <p:grpSp>
        <p:nvGrpSpPr>
          <p:cNvPr id="21" name="Group 20">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2" name="Oval 21">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06242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8" name="Oval 17">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9" name="Oval 18">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1" name="Rectangle 20">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fruit&#10;&#10;Description automatically generated">
            <a:extLst>
              <a:ext uri="{FF2B5EF4-FFF2-40B4-BE49-F238E27FC236}">
                <a16:creationId xmlns:a16="http://schemas.microsoft.com/office/drawing/2014/main" id="{5B746344-E077-4E2C-9250-8CFC0E48162F}"/>
              </a:ext>
            </a:extLst>
          </p:cNvPr>
          <p:cNvPicPr>
            <a:picLocks noChangeAspect="1"/>
          </p:cNvPicPr>
          <p:nvPr/>
        </p:nvPicPr>
        <p:blipFill rotWithShape="1">
          <a:blip r:embed="rId7">
            <a:extLst>
              <a:ext uri="{28A0092B-C50C-407E-A947-70E740481C1C}">
                <a14:useLocalDpi xmlns:a14="http://schemas.microsoft.com/office/drawing/2010/main" val="0"/>
              </a:ext>
            </a:extLst>
          </a:blip>
          <a:srcRect r="10999" b="-1"/>
          <a:stretch/>
        </p:blipFill>
        <p:spPr>
          <a:xfrm>
            <a:off x="-1" y="0"/>
            <a:ext cx="9144001" cy="6857999"/>
          </a:xfrm>
          <a:prstGeom prst="rect">
            <a:avLst/>
          </a:prstGeom>
        </p:spPr>
      </p:pic>
      <p:sp>
        <p:nvSpPr>
          <p:cNvPr id="23" name="Rectangle 22">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blipFill dpi="0" rotWithShape="1">
            <a:blip r:embed="rId8">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A3C05B4-5C5F-4AB8-B999-6D8ECEF7B373}"/>
              </a:ext>
            </a:extLst>
          </p:cNvPr>
          <p:cNvSpPr txBox="1"/>
          <p:nvPr/>
        </p:nvSpPr>
        <p:spPr>
          <a:xfrm>
            <a:off x="283708" y="1427629"/>
            <a:ext cx="5541010" cy="5303651"/>
          </a:xfrm>
          <a:prstGeom prst="rect">
            <a:avLst/>
          </a:prstGeom>
        </p:spPr>
        <p:txBody>
          <a:bodyPr vert="horz" lIns="91440" tIns="45720" rIns="91440" bIns="45720" rtlCol="0" anchor="b">
            <a:normAutofit/>
          </a:bodyPr>
          <a:lstStyle/>
          <a:p>
            <a:pPr defTabSz="914400">
              <a:lnSpc>
                <a:spcPct val="80000"/>
              </a:lnSpc>
              <a:spcBef>
                <a:spcPct val="0"/>
              </a:spcBef>
              <a:spcAft>
                <a:spcPts val="600"/>
              </a:spcAft>
            </a:pPr>
            <a:r>
              <a:rPr lang="en-US" sz="8000" cap="all" dirty="0">
                <a:ln>
                  <a:solidFill>
                    <a:sysClr val="windowText" lastClr="000000"/>
                  </a:solidFill>
                </a:ln>
                <a:solidFill>
                  <a:srgbClr val="FFFFFF"/>
                </a:solidFill>
                <a:latin typeface="+mj-lt"/>
                <a:ea typeface="+mj-ea"/>
                <a:cs typeface="+mj-cs"/>
              </a:rPr>
              <a:t>Therefore bear fruit in keeping with repentance</a:t>
            </a:r>
          </a:p>
        </p:txBody>
      </p:sp>
    </p:spTree>
    <p:extLst>
      <p:ext uri="{BB962C8B-B14F-4D97-AF65-F5344CB8AC3E}">
        <p14:creationId xmlns:p14="http://schemas.microsoft.com/office/powerpoint/2010/main" val="8815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335</Words>
  <Application>Microsoft Office PowerPoint</Application>
  <PresentationFormat>On-screen Show (4:3)</PresentationFormat>
  <Paragraphs>36</Paragraphs>
  <Slides>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Calibri</vt:lpstr>
      <vt:lpstr>Rockwell</vt:lpstr>
      <vt:lpstr>Rockwell Condensed</vt:lpstr>
      <vt:lpstr>Rockwell Extra Bold</vt:lpstr>
      <vt:lpstr>Wingdings</vt:lpstr>
      <vt:lpstr>Wood Type</vt:lpstr>
      <vt:lpstr>Fig trees and religion</vt:lpstr>
      <vt:lpstr>No fruit</vt:lpstr>
      <vt:lpstr>PowerPoint Presentation</vt:lpstr>
      <vt:lpstr>Fruitless religion</vt:lpstr>
      <vt:lpstr>PowerPoint Presentation</vt:lpstr>
      <vt:lpstr>The fig tree and 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 trees and religion</dc:title>
  <dc:creator>Brenden Ashby</dc:creator>
  <cp:lastModifiedBy>Brenden Ashby</cp:lastModifiedBy>
  <cp:revision>3</cp:revision>
  <cp:lastPrinted>2019-05-05T16:58:41Z</cp:lastPrinted>
  <dcterms:created xsi:type="dcterms:W3CDTF">2019-05-05T07:13:09Z</dcterms:created>
  <dcterms:modified xsi:type="dcterms:W3CDTF">2019-05-05T16:59:48Z</dcterms:modified>
</cp:coreProperties>
</file>