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56" r:id="rId3"/>
    <p:sldId id="257" r:id="rId4"/>
    <p:sldId id="259" r:id="rId5"/>
    <p:sldId id="262" r:id="rId6"/>
    <p:sldId id="260" r:id="rId7"/>
    <p:sldId id="25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0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4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22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D1AAB-034F-4632-B5AB-A92A3D328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8FB71-0B0A-4A70-A527-5C31C671B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DF56B-895A-48AF-83B3-C85D45FB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3C0E3-7FEE-4C06-B71A-6F7C3F217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8B12D-398A-4E7E-8864-3C852A222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1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5347-2BDF-4346-A1F5-AF8128C9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9E728-8A39-40D0-9011-1E98E92A4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56CD4-1EB6-4491-AF2B-5D9B1A540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31612-E3FF-4732-A546-EE024F504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97B30-FE9A-46F4-9933-4073B2CA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41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2FEF-D80F-446F-B1D2-9BB6355A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B1606-53F7-4207-A095-10D135DBD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13DF8-EFF7-4C2D-9BFA-9AF27D0C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400B9-8C3F-44CC-B9ED-3E2B4A92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325C1-B54E-4596-AF41-ABE8352A6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60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89B03-38AA-40D6-A59E-D5A262BC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740AC-1B95-4316-9674-304F8FCF9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1F071-4875-4DBE-8A00-D475A24F6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BC321-DE86-4FFF-A2A5-8C7DD56C9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152ADB-2812-428B-9C89-17A6FC628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8A090-8AD4-4656-A101-978426D0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3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A64E5-EE35-4FB2-BDBB-6BF26858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30041-6161-4264-B606-A860B0F25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BA7DF-3605-4015-8703-C16CA3FE3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E8EAD0-DBC6-4267-AA2A-BC6CC02AE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9A6D8-F990-4F9C-A962-5CBCA0297B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76DA3-6F48-4EB4-80EC-C65327D55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EFBAD-CF1A-4B65-A724-9696643C0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16EF88-B068-493C-9570-A65BC9625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1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BFA7A-60EE-4C4E-B8C3-03EF19C0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FA4C3-C12F-4A35-BD43-443506DF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57A54-6A03-4788-A733-99B9A0549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6F0D9-66F3-4DBF-8D76-E674EB1F5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4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4AA212-87D2-4510-A1AB-340000E7A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52FC6-2746-46C0-A2B4-81BE6906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CD7F1-1E72-4B83-8C92-C593C276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8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59EB4-E9DF-4C9E-ABCC-99AEDF868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D5BA7-7963-4534-A152-C28951899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AA1CF7-3561-4A25-8084-F5E065433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0FC078-C69D-49C7-B1BD-872B7B36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1F4FC-6A60-4D64-B484-4F31740E3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94D16-E8DD-497F-8191-6D5160676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6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34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B266-1E1C-4F2B-BB07-735391785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12A22D-EAFB-4E73-A35A-B0FEE698B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4B546-9FAA-4B0A-AC63-B898C1C3A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57FA3-F43B-45F8-83A1-5A98DB942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766B6-E008-4D10-83E1-C18F94C4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3E50EE-02FF-426F-AB10-E325B12F2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7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07A9-347E-4FC3-81E7-B894ABCC9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A9B8A-EA16-4917-B842-ED8C5C270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36A83-73FF-4CAA-8063-CB118ABF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DCB06-C16E-4760-92DC-FF14A88AD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BBA5F-7587-43EA-8F2D-3A91C03D7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6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9237C-4060-42F2-815F-01C7784BEC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B63B6-6C44-4442-8FCE-072B98F1C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4504D-BAEB-4222-936B-4887FE563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21F30-6E3B-4D8D-8CD3-39C8936A1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23A58-B045-40FB-9EF4-E7A857F5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5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573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97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1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8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9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50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0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C3C2EA-2E36-4FAD-B6D5-FF00004A14C8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6CEC8D-950B-4596-8FB8-F0DBE4D9306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44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96F7FB-405C-43B7-ACC1-F6DAEFC6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1AAC0-D14F-432A-9646-053957C9A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45078-ED8B-4AE1-9BC8-3F83BEAE4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14E6E-A43A-4811-9AEC-70E5AEB8B57A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3FC16-71AB-4F07-BAF9-966010CAD5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755FF-FBDE-40E6-964E-FEE9D0707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02AC7-046B-452A-AB72-F81D0F4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9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text on a wooden surface&#10;&#10;Description automatically generated">
            <a:extLst>
              <a:ext uri="{FF2B5EF4-FFF2-40B4-BE49-F238E27FC236}">
                <a16:creationId xmlns:a16="http://schemas.microsoft.com/office/drawing/2014/main" id="{2CF08CEF-1AB4-4B02-B05D-670C62ED4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9" r="1264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3118982"/>
            <a:ext cx="5653278" cy="228600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77548-E222-46F2-9D75-AC7113D57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9137" y="3331444"/>
            <a:ext cx="4853019" cy="122930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Abadi" panose="020B0604020104020204" pitchFamily="34" charset="0"/>
              </a:rPr>
              <a:t>What is The Bible?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00C03-D585-4B0C-9EFD-D4A486CD3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9137" y="4735799"/>
            <a:ext cx="5110740" cy="5272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Churchofchristtucson.org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32658" y="4593840"/>
            <a:ext cx="4951697" cy="0"/>
          </a:xfrm>
          <a:prstGeom prst="line">
            <a:avLst/>
          </a:prstGeom>
          <a:ln w="19050">
            <a:solidFill>
              <a:srgbClr val="CC9D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609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ooden surface&#10;&#10;Description automatically generated">
            <a:extLst>
              <a:ext uri="{FF2B5EF4-FFF2-40B4-BE49-F238E27FC236}">
                <a16:creationId xmlns:a16="http://schemas.microsoft.com/office/drawing/2014/main" id="{4AC35E79-A483-47CE-AAB3-77D9CFD4A1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9" r="1264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91C8FB-0B00-40D4-AC81-C1213A49B7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the Bible?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4217-5F2D-44AA-8BE3-7503BAD46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756265" cy="4635748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Book of Books: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Bible (Gk. </a:t>
            </a:r>
            <a:r>
              <a:rPr lang="en-US" sz="3200" b="1" i="1" dirty="0" err="1">
                <a:solidFill>
                  <a:schemeClr val="tx1"/>
                </a:solidFill>
              </a:rPr>
              <a:t>Biblios</a:t>
            </a:r>
            <a:r>
              <a:rPr lang="en-US" sz="3200" b="1" dirty="0">
                <a:solidFill>
                  <a:schemeClr val="tx1"/>
                </a:solidFill>
              </a:rPr>
              <a:t>) means simply book.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Because of the importance of its contents it is </a:t>
            </a:r>
            <a:r>
              <a:rPr lang="en-US" sz="3200" b="1" i="1" dirty="0">
                <a:solidFill>
                  <a:schemeClr val="tx1"/>
                </a:solidFill>
              </a:rPr>
              <a:t>The</a:t>
            </a:r>
            <a:r>
              <a:rPr lang="en-US" sz="3200" b="1" dirty="0">
                <a:solidFill>
                  <a:schemeClr val="tx1"/>
                </a:solidFill>
              </a:rPr>
              <a:t> Book of books.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Nehemiah 8:1-3, 5-6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Bible is a compilation of several different ‘books.’ </a:t>
            </a:r>
            <a:r>
              <a:rPr lang="en-US" sz="3200" b="1" dirty="0">
                <a:solidFill>
                  <a:srgbClr val="FF0000"/>
                </a:solidFill>
              </a:rPr>
              <a:t>Luke 24:27, 44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Bible is the most influential book of all time! </a:t>
            </a:r>
            <a:r>
              <a:rPr lang="en-US" sz="3200" b="1" dirty="0">
                <a:solidFill>
                  <a:srgbClr val="FF0000"/>
                </a:solidFill>
              </a:rPr>
              <a:t>Acts 17:6</a:t>
            </a:r>
          </a:p>
        </p:txBody>
      </p:sp>
    </p:spTree>
    <p:extLst>
      <p:ext uri="{BB962C8B-B14F-4D97-AF65-F5344CB8AC3E}">
        <p14:creationId xmlns:p14="http://schemas.microsoft.com/office/powerpoint/2010/main" val="398116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ooden surface&#10;&#10;Description automatically generated">
            <a:extLst>
              <a:ext uri="{FF2B5EF4-FFF2-40B4-BE49-F238E27FC236}">
                <a16:creationId xmlns:a16="http://schemas.microsoft.com/office/drawing/2014/main" id="{4AC35E79-A483-47CE-AAB3-77D9CFD4A1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9" r="1264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91C8FB-0B00-40D4-AC81-C1213A49B7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the Bible?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4217-5F2D-44AA-8BE3-7503BAD46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824007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Two Major Divisions: </a:t>
            </a:r>
            <a:r>
              <a:rPr lang="en-US" sz="3200" b="1" dirty="0">
                <a:solidFill>
                  <a:srgbClr val="FF0000"/>
                </a:solidFill>
              </a:rPr>
              <a:t>Hebrews 1:1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Old Testament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39 Books, 32 Men.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Written from about 1500 BC to 400 BC.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Tells of the origin of man and God’s first covenants with mankind.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New Testament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27 Books, around 8 Men.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Written from 52 AD to 97 AD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tx1"/>
                </a:solidFill>
              </a:rPr>
              <a:t>Tells of the life of Christ, the spread of Christianity, and the letters to the first Christians.</a:t>
            </a:r>
          </a:p>
        </p:txBody>
      </p:sp>
    </p:spTree>
    <p:extLst>
      <p:ext uri="{BB962C8B-B14F-4D97-AF65-F5344CB8AC3E}">
        <p14:creationId xmlns:p14="http://schemas.microsoft.com/office/powerpoint/2010/main" val="418556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D257890-E0C2-44F5-8943-EFA0439D40FA}"/>
              </a:ext>
            </a:extLst>
          </p:cNvPr>
          <p:cNvSpPr/>
          <p:nvPr/>
        </p:nvSpPr>
        <p:spPr>
          <a:xfrm>
            <a:off x="25848" y="1384170"/>
            <a:ext cx="3110254" cy="293583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619DBB-50C7-4E1D-9C39-58D1EBF93EA5}"/>
              </a:ext>
            </a:extLst>
          </p:cNvPr>
          <p:cNvSpPr/>
          <p:nvPr/>
        </p:nvSpPr>
        <p:spPr>
          <a:xfrm>
            <a:off x="3538103" y="1429150"/>
            <a:ext cx="3148730" cy="299884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5786F74-3745-42C5-9DBC-6F9C1DC0DD0C}"/>
              </a:ext>
            </a:extLst>
          </p:cNvPr>
          <p:cNvSpPr/>
          <p:nvPr/>
        </p:nvSpPr>
        <p:spPr>
          <a:xfrm rot="5400000">
            <a:off x="6450331" y="2013516"/>
            <a:ext cx="2849715" cy="1770683"/>
          </a:xfrm>
          <a:custGeom>
            <a:avLst/>
            <a:gdLst>
              <a:gd name="connsiteX0" fmla="*/ 39441 w 3364637"/>
              <a:gd name="connsiteY0" fmla="*/ 0 h 1966406"/>
              <a:gd name="connsiteX1" fmla="*/ 3325197 w 3364637"/>
              <a:gd name="connsiteY1" fmla="*/ 0 h 1966406"/>
              <a:gd name="connsiteX2" fmla="*/ 3330459 w 3364637"/>
              <a:gd name="connsiteY2" fmla="*/ 19709 h 1966406"/>
              <a:gd name="connsiteX3" fmla="*/ 3355952 w 3364637"/>
              <a:gd name="connsiteY3" fmla="*/ 180578 h 1966406"/>
              <a:gd name="connsiteX4" fmla="*/ 3364637 w 3364637"/>
              <a:gd name="connsiteY4" fmla="*/ 346212 h 1966406"/>
              <a:gd name="connsiteX5" fmla="*/ 3364637 w 3364637"/>
              <a:gd name="connsiteY5" fmla="*/ 346250 h 1966406"/>
              <a:gd name="connsiteX6" fmla="*/ 3355952 w 3364637"/>
              <a:gd name="connsiteY6" fmla="*/ 511885 h 1966406"/>
              <a:gd name="connsiteX7" fmla="*/ 1682319 w 3364637"/>
              <a:gd name="connsiteY7" fmla="*/ 1966406 h 1966406"/>
              <a:gd name="connsiteX8" fmla="*/ 0 w 3364637"/>
              <a:gd name="connsiteY8" fmla="*/ 346231 h 1966406"/>
              <a:gd name="connsiteX9" fmla="*/ 34179 w 3364637"/>
              <a:gd name="connsiteY9" fmla="*/ 19709 h 1966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4637" h="1966406">
                <a:moveTo>
                  <a:pt x="39441" y="0"/>
                </a:moveTo>
                <a:lnTo>
                  <a:pt x="3325197" y="0"/>
                </a:lnTo>
                <a:lnTo>
                  <a:pt x="3330459" y="19709"/>
                </a:lnTo>
                <a:cubicBezTo>
                  <a:pt x="3341664" y="72444"/>
                  <a:pt x="3350209" y="126112"/>
                  <a:pt x="3355952" y="180578"/>
                </a:cubicBezTo>
                <a:lnTo>
                  <a:pt x="3364637" y="346212"/>
                </a:lnTo>
                <a:lnTo>
                  <a:pt x="3364637" y="346250"/>
                </a:lnTo>
                <a:lnTo>
                  <a:pt x="3355952" y="511885"/>
                </a:lnTo>
                <a:cubicBezTo>
                  <a:pt x="3269801" y="1328868"/>
                  <a:pt x="2553368" y="1966406"/>
                  <a:pt x="1682319" y="1966406"/>
                </a:cubicBezTo>
                <a:cubicBezTo>
                  <a:pt x="753200" y="1966406"/>
                  <a:pt x="0" y="1241029"/>
                  <a:pt x="0" y="346231"/>
                </a:cubicBezTo>
                <a:cubicBezTo>
                  <a:pt x="0" y="234381"/>
                  <a:pt x="11769" y="125179"/>
                  <a:pt x="34179" y="19709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ADC37AB-D755-4E70-8FE0-0FCCC0D1F840}"/>
              </a:ext>
            </a:extLst>
          </p:cNvPr>
          <p:cNvCxnSpPr>
            <a:cxnSpLocks/>
          </p:cNvCxnSpPr>
          <p:nvPr/>
        </p:nvCxnSpPr>
        <p:spPr>
          <a:xfrm flipV="1">
            <a:off x="-46608" y="4532606"/>
            <a:ext cx="91906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9E44E3-F04B-4C47-B92A-FE774EE066BD}"/>
              </a:ext>
            </a:extLst>
          </p:cNvPr>
          <p:cNvCxnSpPr/>
          <p:nvPr/>
        </p:nvCxnSpPr>
        <p:spPr>
          <a:xfrm>
            <a:off x="3122721" y="4532606"/>
            <a:ext cx="0" cy="1498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1B9393-2147-4C7F-AF8A-96066B8D6281}"/>
              </a:ext>
            </a:extLst>
          </p:cNvPr>
          <p:cNvCxnSpPr/>
          <p:nvPr/>
        </p:nvCxnSpPr>
        <p:spPr>
          <a:xfrm>
            <a:off x="6432983" y="4532606"/>
            <a:ext cx="0" cy="1498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7D47C7B-4924-4C84-9288-0484D63639DB}"/>
              </a:ext>
            </a:extLst>
          </p:cNvPr>
          <p:cNvGrpSpPr/>
          <p:nvPr/>
        </p:nvGrpSpPr>
        <p:grpSpPr>
          <a:xfrm>
            <a:off x="6275746" y="1452186"/>
            <a:ext cx="1088347" cy="2763175"/>
            <a:chOff x="8367661" y="793247"/>
            <a:chExt cx="1451129" cy="368423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E9B60BD-CBDF-442B-BFE0-FB5705A0AFA1}"/>
                </a:ext>
              </a:extLst>
            </p:cNvPr>
            <p:cNvSpPr/>
            <p:nvPr/>
          </p:nvSpPr>
          <p:spPr>
            <a:xfrm>
              <a:off x="9003710" y="793247"/>
              <a:ext cx="179033" cy="368423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748DC3A-4283-4BF8-84DF-F40EA64E451C}"/>
                </a:ext>
              </a:extLst>
            </p:cNvPr>
            <p:cNvSpPr/>
            <p:nvPr/>
          </p:nvSpPr>
          <p:spPr>
            <a:xfrm rot="5400000">
              <a:off x="8970788" y="590095"/>
              <a:ext cx="244875" cy="145112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C333961-CE45-43B8-8BC9-294CF1FDDDEE}"/>
              </a:ext>
            </a:extLst>
          </p:cNvPr>
          <p:cNvSpPr txBox="1"/>
          <p:nvPr/>
        </p:nvSpPr>
        <p:spPr>
          <a:xfrm>
            <a:off x="596426" y="398454"/>
            <a:ext cx="182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Patriarchal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9A71A-CC92-48FB-B8B1-D1CB85074F47}"/>
              </a:ext>
            </a:extLst>
          </p:cNvPr>
          <p:cNvSpPr txBox="1"/>
          <p:nvPr/>
        </p:nvSpPr>
        <p:spPr>
          <a:xfrm>
            <a:off x="4108420" y="398453"/>
            <a:ext cx="147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Mosaic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76D524-5B7A-445E-8EE8-B2FE75288760}"/>
              </a:ext>
            </a:extLst>
          </p:cNvPr>
          <p:cNvSpPr txBox="1"/>
          <p:nvPr/>
        </p:nvSpPr>
        <p:spPr>
          <a:xfrm>
            <a:off x="7421458" y="398453"/>
            <a:ext cx="147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4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Christian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BDEF28-E4F5-45AE-A62F-845131ACA641}"/>
              </a:ext>
            </a:extLst>
          </p:cNvPr>
          <p:cNvSpPr txBox="1"/>
          <p:nvPr/>
        </p:nvSpPr>
        <p:spPr>
          <a:xfrm>
            <a:off x="818604" y="1490008"/>
            <a:ext cx="15247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Adam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07E2AF-1434-4FAA-B5FC-F740401D50FF}"/>
              </a:ext>
            </a:extLst>
          </p:cNvPr>
          <p:cNvSpPr txBox="1"/>
          <p:nvPr/>
        </p:nvSpPr>
        <p:spPr>
          <a:xfrm>
            <a:off x="768474" y="3783218"/>
            <a:ext cx="15247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2511 yrs.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E593938-F9BB-4E4D-8C27-DCE8A38603C7}"/>
              </a:ext>
            </a:extLst>
          </p:cNvPr>
          <p:cNvSpPr txBox="1"/>
          <p:nvPr/>
        </p:nvSpPr>
        <p:spPr>
          <a:xfrm>
            <a:off x="4272427" y="1516957"/>
            <a:ext cx="15247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Moses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7A97E81-A595-4E9B-BB85-830031D0EF9B}"/>
              </a:ext>
            </a:extLst>
          </p:cNvPr>
          <p:cNvSpPr txBox="1"/>
          <p:nvPr/>
        </p:nvSpPr>
        <p:spPr>
          <a:xfrm>
            <a:off x="4380157" y="3888676"/>
            <a:ext cx="15247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1481 yrs.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5D406B-73FD-495F-85A3-E380C1107CD2}"/>
              </a:ext>
            </a:extLst>
          </p:cNvPr>
          <p:cNvSpPr txBox="1"/>
          <p:nvPr/>
        </p:nvSpPr>
        <p:spPr>
          <a:xfrm>
            <a:off x="7398154" y="1567919"/>
            <a:ext cx="1524740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Christ</a:t>
            </a:r>
          </a:p>
          <a:p>
            <a:pPr algn="ctr" defTabSz="685800"/>
            <a:endParaRPr lang="en-US" sz="135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endParaRPr lang="en-US" sz="135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The Kingdom</a:t>
            </a:r>
          </a:p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The Church</a:t>
            </a:r>
          </a:p>
          <a:p>
            <a:pPr algn="ctr" defTabSz="685800"/>
            <a:endParaRPr lang="en-US" sz="135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endParaRPr lang="en-US" sz="1350" b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135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Col. 1:13</a:t>
            </a:r>
          </a:p>
          <a:p>
            <a:pPr algn="ctr" defTabSz="685800"/>
            <a:r>
              <a:rPr lang="en-US" sz="135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Acts 2:47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CF3054-5167-484E-B1C5-5293299D1560}"/>
              </a:ext>
            </a:extLst>
          </p:cNvPr>
          <p:cNvSpPr txBox="1"/>
          <p:nvPr/>
        </p:nvSpPr>
        <p:spPr>
          <a:xfrm>
            <a:off x="7398154" y="3726962"/>
            <a:ext cx="152474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Current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ED7298-0564-4482-B684-A8C0B40F07DE}"/>
              </a:ext>
            </a:extLst>
          </p:cNvPr>
          <p:cNvSpPr txBox="1"/>
          <p:nvPr/>
        </p:nvSpPr>
        <p:spPr>
          <a:xfrm>
            <a:off x="126507" y="4583225"/>
            <a:ext cx="29296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God Spoke to the Fathers</a:t>
            </a:r>
          </a:p>
          <a:p>
            <a:pPr algn="ctr" defTabSz="685800"/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Heb. 1:1</a:t>
            </a:r>
          </a:p>
          <a:p>
            <a:pPr algn="ctr" defTabSz="685800"/>
            <a:endParaRPr lang="en-US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Animal Sacrifice</a:t>
            </a:r>
          </a:p>
          <a:p>
            <a:pPr algn="ctr" defTabSz="685800"/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Family Alter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E4AE6E-55E6-44A8-987A-2E53F73FE9CB}"/>
              </a:ext>
            </a:extLst>
          </p:cNvPr>
          <p:cNvSpPr txBox="1"/>
          <p:nvPr/>
        </p:nvSpPr>
        <p:spPr>
          <a:xfrm>
            <a:off x="3275860" y="4583225"/>
            <a:ext cx="29296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Law Came by Moses</a:t>
            </a:r>
          </a:p>
          <a:p>
            <a:pPr algn="ctr" defTabSz="685800"/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John 1:17</a:t>
            </a:r>
          </a:p>
          <a:p>
            <a:pPr algn="ctr" defTabSz="685800"/>
            <a:endParaRPr lang="en-US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Animal Sacrifice</a:t>
            </a:r>
          </a:p>
          <a:p>
            <a:pPr algn="ctr" defTabSz="685800"/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Temple Worship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595BADF-AC69-4752-AACC-D27FA6F596B2}"/>
              </a:ext>
            </a:extLst>
          </p:cNvPr>
          <p:cNvSpPr txBox="1"/>
          <p:nvPr/>
        </p:nvSpPr>
        <p:spPr>
          <a:xfrm>
            <a:off x="6432983" y="4611777"/>
            <a:ext cx="27221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2000" b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Grace and Truth</a:t>
            </a:r>
          </a:p>
          <a:p>
            <a:pPr algn="ctr" defTabSz="685800"/>
            <a:r>
              <a:rPr lang="en-US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John 1:17</a:t>
            </a:r>
          </a:p>
          <a:p>
            <a:pPr algn="ctr" defTabSz="685800"/>
            <a:endParaRPr lang="en-US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  <a:p>
            <a:pPr algn="ctr" defTabSz="685800"/>
            <a:r>
              <a:rPr lang="en-US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Came by Christ</a:t>
            </a:r>
          </a:p>
          <a:p>
            <a:pPr defTabSz="685800"/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33" name="Flowchart: Data 32">
            <a:extLst>
              <a:ext uri="{FF2B5EF4-FFF2-40B4-BE49-F238E27FC236}">
                <a16:creationId xmlns:a16="http://schemas.microsoft.com/office/drawing/2014/main" id="{076FD712-A7F2-4826-910B-61C50EF5F02A}"/>
              </a:ext>
            </a:extLst>
          </p:cNvPr>
          <p:cNvSpPr/>
          <p:nvPr/>
        </p:nvSpPr>
        <p:spPr>
          <a:xfrm>
            <a:off x="3081240" y="1793351"/>
            <a:ext cx="497288" cy="2187935"/>
          </a:xfrm>
          <a:prstGeom prst="flowChartInputOutp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RED  </a:t>
            </a: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SEA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58770D1-47B1-40A7-8460-58441BF48C22}"/>
              </a:ext>
            </a:extLst>
          </p:cNvPr>
          <p:cNvSpPr/>
          <p:nvPr/>
        </p:nvSpPr>
        <p:spPr>
          <a:xfrm>
            <a:off x="13603" y="2150499"/>
            <a:ext cx="1430051" cy="13564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1654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D46EEE2-658F-419B-960E-4DE7BC1C2163}"/>
              </a:ext>
            </a:extLst>
          </p:cNvPr>
          <p:cNvSpPr/>
          <p:nvPr/>
        </p:nvSpPr>
        <p:spPr>
          <a:xfrm>
            <a:off x="1514080" y="2109561"/>
            <a:ext cx="1616309" cy="147411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endParaRPr lang="en-US" sz="135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857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D99B36A5-102F-4C1A-A362-CB3DE5BC5732}"/>
              </a:ext>
            </a:extLst>
          </p:cNvPr>
          <p:cNvSpPr/>
          <p:nvPr/>
        </p:nvSpPr>
        <p:spPr>
          <a:xfrm>
            <a:off x="21449" y="2424369"/>
            <a:ext cx="725750" cy="748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Eden</a:t>
            </a:r>
          </a:p>
        </p:txBody>
      </p:sp>
      <p:sp>
        <p:nvSpPr>
          <p:cNvPr id="36" name="Flowchart: Data 35">
            <a:extLst>
              <a:ext uri="{FF2B5EF4-FFF2-40B4-BE49-F238E27FC236}">
                <a16:creationId xmlns:a16="http://schemas.microsoft.com/office/drawing/2014/main" id="{A53C35EA-9F29-49C3-ACC3-BD55E252B040}"/>
              </a:ext>
            </a:extLst>
          </p:cNvPr>
          <p:cNvSpPr/>
          <p:nvPr/>
        </p:nvSpPr>
        <p:spPr>
          <a:xfrm>
            <a:off x="1329708" y="1950954"/>
            <a:ext cx="356773" cy="1753093"/>
          </a:xfrm>
          <a:prstGeom prst="flowChartInputOutp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FLOOD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097267D-A45F-4CB4-B588-800C5C7E12DA}"/>
              </a:ext>
            </a:extLst>
          </p:cNvPr>
          <p:cNvSpPr/>
          <p:nvPr/>
        </p:nvSpPr>
        <p:spPr>
          <a:xfrm>
            <a:off x="3682817" y="2506586"/>
            <a:ext cx="576213" cy="61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40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D6573E1-2602-4E9B-AE0E-267CACF90296}"/>
              </a:ext>
            </a:extLst>
          </p:cNvPr>
          <p:cNvSpPr/>
          <p:nvPr/>
        </p:nvSpPr>
        <p:spPr>
          <a:xfrm>
            <a:off x="752074" y="2474788"/>
            <a:ext cx="618767" cy="59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120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C2D4E82-49DC-4199-8E58-5C7E24EBE85F}"/>
              </a:ext>
            </a:extLst>
          </p:cNvPr>
          <p:cNvSpPr/>
          <p:nvPr/>
        </p:nvSpPr>
        <p:spPr>
          <a:xfrm>
            <a:off x="4886854" y="2532678"/>
            <a:ext cx="576213" cy="61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120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7A7D1CD-E936-4DAF-8285-83C4BDC11927}"/>
              </a:ext>
            </a:extLst>
          </p:cNvPr>
          <p:cNvSpPr/>
          <p:nvPr/>
        </p:nvSpPr>
        <p:spPr>
          <a:xfrm>
            <a:off x="5500428" y="2506586"/>
            <a:ext cx="576213" cy="61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388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E0ECE13-7D26-410F-87E9-FE45CA66FF40}"/>
              </a:ext>
            </a:extLst>
          </p:cNvPr>
          <p:cNvSpPr/>
          <p:nvPr/>
        </p:nvSpPr>
        <p:spPr>
          <a:xfrm>
            <a:off x="6109198" y="2490068"/>
            <a:ext cx="576213" cy="61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33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66B89ED-456F-4A4A-B972-4E01415E3907}"/>
              </a:ext>
            </a:extLst>
          </p:cNvPr>
          <p:cNvCxnSpPr/>
          <p:nvPr/>
        </p:nvCxnSpPr>
        <p:spPr>
          <a:xfrm>
            <a:off x="6109198" y="2133560"/>
            <a:ext cx="0" cy="146230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32905780-4B40-42A6-B37D-F304882D0CF4}"/>
              </a:ext>
            </a:extLst>
          </p:cNvPr>
          <p:cNvSpPr/>
          <p:nvPr/>
        </p:nvSpPr>
        <p:spPr>
          <a:xfrm>
            <a:off x="4271273" y="2509285"/>
            <a:ext cx="576213" cy="61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355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4426E0F-0F7C-4059-8EC0-0E85B811D310}"/>
              </a:ext>
            </a:extLst>
          </p:cNvPr>
          <p:cNvSpPr/>
          <p:nvPr/>
        </p:nvSpPr>
        <p:spPr>
          <a:xfrm>
            <a:off x="2401625" y="2440887"/>
            <a:ext cx="725750" cy="748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400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2630F6D-277F-44A9-A156-5487D20A83F3}"/>
              </a:ext>
            </a:extLst>
          </p:cNvPr>
          <p:cNvSpPr/>
          <p:nvPr/>
        </p:nvSpPr>
        <p:spPr>
          <a:xfrm>
            <a:off x="1646035" y="2459435"/>
            <a:ext cx="725750" cy="7486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Tents</a:t>
            </a:r>
          </a:p>
        </p:txBody>
      </p:sp>
    </p:spTree>
    <p:extLst>
      <p:ext uri="{BB962C8B-B14F-4D97-AF65-F5344CB8AC3E}">
        <p14:creationId xmlns:p14="http://schemas.microsoft.com/office/powerpoint/2010/main" val="3773720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ooden surface&#10;&#10;Description automatically generated">
            <a:extLst>
              <a:ext uri="{FF2B5EF4-FFF2-40B4-BE49-F238E27FC236}">
                <a16:creationId xmlns:a16="http://schemas.microsoft.com/office/drawing/2014/main" id="{4AC35E79-A483-47CE-AAB3-77D9CFD4A1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9" r="1264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91C8FB-0B00-40D4-AC81-C1213A49B78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the Bible?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4217-5F2D-44AA-8BE3-7503BAD46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824007"/>
          </a:xfrm>
          <a:solidFill>
            <a:schemeClr val="bg1">
              <a:alpha val="75000"/>
            </a:schemeClr>
          </a:solidFill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Three Major Time Periods: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Time of the fathers (Patriarchal)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Time of Moses (The Law)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Fulfilled </a:t>
            </a:r>
            <a:r>
              <a:rPr lang="en-US" sz="3200" b="1" dirty="0">
                <a:solidFill>
                  <a:srgbClr val="FF0000"/>
                </a:solidFill>
              </a:rPr>
              <a:t>Matthew 5:17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Done away with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Colossians 2:14-18; Galatians 3:23-24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Time of Christ (The Gospel)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We live under this law.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Hebrews 1:1-2</a:t>
            </a:r>
          </a:p>
        </p:txBody>
      </p:sp>
    </p:spTree>
    <p:extLst>
      <p:ext uri="{BB962C8B-B14F-4D97-AF65-F5344CB8AC3E}">
        <p14:creationId xmlns:p14="http://schemas.microsoft.com/office/powerpoint/2010/main" val="283186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ooden surface&#10;&#10;Description automatically generated">
            <a:extLst>
              <a:ext uri="{FF2B5EF4-FFF2-40B4-BE49-F238E27FC236}">
                <a16:creationId xmlns:a16="http://schemas.microsoft.com/office/drawing/2014/main" id="{4AC35E79-A483-47CE-AAB3-77D9CFD4A1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59" r="1264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91C8FB-0B00-40D4-AC81-C1213A49B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41" y="286604"/>
            <a:ext cx="7793019" cy="1450757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What is the Bible?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C4217-5F2D-44AA-8BE3-7503BAD46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741" y="1845734"/>
            <a:ext cx="7793019" cy="4635748"/>
          </a:xfrm>
          <a:solidFill>
            <a:schemeClr val="bg1">
              <a:alpha val="75000"/>
            </a:schemeClr>
          </a:solidFill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Inspired and Profitable: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rgbClr val="FF0000"/>
                </a:solidFill>
              </a:rPr>
              <a:t>2 Timothy 3:16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Inspired = God breathed.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The message wasn’t left up to chance or interpretation. </a:t>
            </a:r>
            <a:r>
              <a:rPr lang="en-US" sz="3000" b="1" dirty="0">
                <a:solidFill>
                  <a:srgbClr val="FF0000"/>
                </a:solidFill>
              </a:rPr>
              <a:t>2 Peter 1:20-21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It is profitable: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As a guide for life. </a:t>
            </a:r>
            <a:r>
              <a:rPr lang="en-US" sz="3000" b="1" dirty="0">
                <a:solidFill>
                  <a:srgbClr val="FF0000"/>
                </a:solidFill>
              </a:rPr>
              <a:t>Psalm 119:105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As a means for transformation. </a:t>
            </a:r>
            <a:r>
              <a:rPr lang="en-US" sz="3000" b="1" dirty="0">
                <a:solidFill>
                  <a:srgbClr val="FF0000"/>
                </a:solidFill>
              </a:rPr>
              <a:t>Romans 12:2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tx1"/>
                </a:solidFill>
              </a:rPr>
              <a:t>For salvation. </a:t>
            </a:r>
            <a:r>
              <a:rPr lang="en-US" sz="3000" b="1" dirty="0">
                <a:solidFill>
                  <a:srgbClr val="FF0000"/>
                </a:solidFill>
              </a:rPr>
              <a:t>James 1:21</a:t>
            </a:r>
          </a:p>
        </p:txBody>
      </p:sp>
    </p:spTree>
    <p:extLst>
      <p:ext uri="{BB962C8B-B14F-4D97-AF65-F5344CB8AC3E}">
        <p14:creationId xmlns:p14="http://schemas.microsoft.com/office/powerpoint/2010/main" val="249081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323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Abadi</vt:lpstr>
      <vt:lpstr>Arial</vt:lpstr>
      <vt:lpstr>Calibri</vt:lpstr>
      <vt:lpstr>Calibri Light</vt:lpstr>
      <vt:lpstr>Retrospect</vt:lpstr>
      <vt:lpstr>Office Theme</vt:lpstr>
      <vt:lpstr>What is The Bible?</vt:lpstr>
      <vt:lpstr>What is the Bible?</vt:lpstr>
      <vt:lpstr>What is the Bible?</vt:lpstr>
      <vt:lpstr>PowerPoint Presentation</vt:lpstr>
      <vt:lpstr>What is the Bible?</vt:lpstr>
      <vt:lpstr>What is the Bible?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Bible?</dc:title>
  <dc:creator>Brenden Ashby</dc:creator>
  <cp:lastModifiedBy>Brenden Ashby</cp:lastModifiedBy>
  <cp:revision>9</cp:revision>
  <cp:lastPrinted>2020-01-05T23:01:24Z</cp:lastPrinted>
  <dcterms:created xsi:type="dcterms:W3CDTF">2020-01-05T21:40:39Z</dcterms:created>
  <dcterms:modified xsi:type="dcterms:W3CDTF">2020-01-06T00:16:41Z</dcterms:modified>
</cp:coreProperties>
</file>