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75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2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762000"/>
            <a:ext cx="10795000" cy="1333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8306">
                <a:solidFill>
                  <a:srgbClr val="204858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269999" y="2095500"/>
            <a:ext cx="9652000" cy="8890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ctr">
              <a:defRPr sz="6580">
                <a:solidFill>
                  <a:srgbClr val="204858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847850" y="2984500"/>
            <a:ext cx="8496300" cy="69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806">
                <a:solidFill>
                  <a:srgbClr val="204858"/>
                </a:solidFill>
              </a:defRPr>
            </a:lvl1pPr>
          </a:lstStyle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219976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5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9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7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3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1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0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2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51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4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9E4D1C-94DE-4629-83B8-CB2F34F324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8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499" y="624840"/>
            <a:ext cx="10795000" cy="1333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8306">
                <a:solidFill>
                  <a:srgbClr val="204858"/>
                </a:solidFill>
              </a:defRPr>
            </a:lvl1pPr>
          </a:lstStyle>
          <a:p>
            <a:pPr algn="ctr"/>
            <a:r>
              <a:rPr sz="8306" b="0" dirty="0">
                <a:solidFill>
                  <a:srgbClr val="204858"/>
                </a:solidFill>
              </a:rPr>
              <a:t>A Citizen of the Kingdom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 lnSpcReduction="10000"/>
          </a:bodyPr>
          <a:lstStyle>
            <a:lvl1pPr algn="ctr">
              <a:defRPr sz="4806">
                <a:solidFill>
                  <a:srgbClr val="204858"/>
                </a:solidFill>
              </a:defRPr>
            </a:lvl1pPr>
          </a:lstStyle>
          <a:p>
            <a:pPr algn="ctr"/>
            <a:r>
              <a:rPr sz="4806" b="1" dirty="0">
                <a:solidFill>
                  <a:srgbClr val="204858"/>
                </a:solidFill>
              </a:rPr>
              <a:t>Matthew 5:3-12</a:t>
            </a:r>
          </a:p>
        </p:txBody>
      </p:sp>
      <p:sp>
        <p:nvSpPr>
          <p:cNvPr id="5" name="New Shape">
            <a:extLst>
              <a:ext uri="{FF2B5EF4-FFF2-40B4-BE49-F238E27FC236}">
                <a16:creationId xmlns:a16="http://schemas.microsoft.com/office/drawing/2014/main" id="{DFA49211-3711-458D-B9DC-DD4B51598597}"/>
              </a:ext>
            </a:extLst>
          </p:cNvPr>
          <p:cNvSpPr txBox="1">
            <a:spLocks/>
          </p:cNvSpPr>
          <p:nvPr/>
        </p:nvSpPr>
        <p:spPr>
          <a:xfrm>
            <a:off x="1847849" y="6355588"/>
            <a:ext cx="8496300" cy="502412"/>
          </a:xfrm>
          <a:prstGeom prst="rect">
            <a:avLst/>
          </a:prstGeom>
          <a:noFill/>
          <a:ln w="1587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vert="horz" lIns="0" tIns="45720" rIns="0" bIns="45720" rtlCol="0" anchor="t">
            <a:normAutofit lnSpcReduction="10000"/>
          </a:bodyPr>
          <a:lstStyle>
            <a:lvl1pPr marL="91440" indent="-9144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4806" kern="1200">
                <a:solidFill>
                  <a:srgbClr val="204858"/>
                </a:solidFill>
                <a:latin typeface="+mj-lt"/>
                <a:ea typeface="+mj-ea"/>
                <a:cs typeface="+mj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BEE3-51B1-45A1-AC52-CA1B3744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263527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 Citizen of the Kingdom: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Matthew 5:2-12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03F7-E0DE-43CB-870F-8545A689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810512"/>
            <a:ext cx="11640312" cy="4526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“Blessed are…”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sense of the word: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“One who receives divine favor.”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In a secondary way it means one who is “happy” or “privileged” </a:t>
            </a:r>
            <a:r>
              <a:rPr lang="en-US" sz="3200" b="1" i="1" u="sng" dirty="0">
                <a:solidFill>
                  <a:schemeClr val="tx1"/>
                </a:solidFill>
              </a:rPr>
              <a:t>due</a:t>
            </a:r>
            <a:r>
              <a:rPr lang="en-US" sz="3200" b="1" dirty="0">
                <a:solidFill>
                  <a:schemeClr val="tx1"/>
                </a:solidFill>
              </a:rPr>
              <a:t> to receiving divine favor.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Different renderings of </a:t>
            </a:r>
            <a:r>
              <a:rPr lang="en-US" sz="3200" b="1" dirty="0">
                <a:solidFill>
                  <a:srgbClr val="FF0000"/>
                </a:solidFill>
              </a:rPr>
              <a:t>Matthew 5:3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Happy</a:t>
            </a:r>
            <a:r>
              <a:rPr lang="en-US" sz="2800" b="1" dirty="0">
                <a:solidFill>
                  <a:schemeClr val="tx1"/>
                </a:solidFill>
              </a:rPr>
              <a:t> the poor in spirit…” (YLT).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God blesses</a:t>
            </a:r>
            <a:r>
              <a:rPr lang="en-US" sz="2800" b="1" dirty="0">
                <a:solidFill>
                  <a:schemeClr val="tx1"/>
                </a:solidFill>
              </a:rPr>
              <a:t> those who are poor and realize their need for him” (NLT).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“humble men are </a:t>
            </a:r>
            <a:r>
              <a:rPr lang="en-US" sz="2800" b="1" u="sng" dirty="0">
                <a:solidFill>
                  <a:schemeClr val="tx1"/>
                </a:solidFill>
              </a:rPr>
              <a:t>very fortunate</a:t>
            </a:r>
            <a:r>
              <a:rPr lang="en-US" sz="2800" b="1" dirty="0">
                <a:solidFill>
                  <a:schemeClr val="tx1"/>
                </a:solidFill>
              </a:rPr>
              <a:t>!...” (TLB *</a:t>
            </a:r>
            <a:r>
              <a:rPr lang="en-US" sz="2800" b="1" i="1" dirty="0">
                <a:solidFill>
                  <a:schemeClr val="tx1"/>
                </a:solidFill>
              </a:rPr>
              <a:t>Paraphrase</a:t>
            </a:r>
            <a:r>
              <a:rPr lang="en-US" sz="2800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098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BEE3-51B1-45A1-AC52-CA1B3744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263527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 Citizen of the Kingdom: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Matthew 5:2-12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03F7-E0DE-43CB-870F-8545A689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810512"/>
            <a:ext cx="11640312" cy="4526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The Character of Disciples: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character of the Master – The character of the disciples.           </a:t>
            </a:r>
            <a:r>
              <a:rPr lang="en-US" sz="3200" b="1" dirty="0">
                <a:solidFill>
                  <a:srgbClr val="FF0000"/>
                </a:solidFill>
              </a:rPr>
              <a:t>Matt. 10:25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Character of the kingdom                                                                              (</a:t>
            </a:r>
            <a:r>
              <a:rPr lang="en-US" sz="3200" b="1" dirty="0">
                <a:solidFill>
                  <a:srgbClr val="FF0000"/>
                </a:solidFill>
              </a:rPr>
              <a:t>Matt. 5:3-4; 2 Kings 22:11; Matt. 5:5-7; 6:14-15; 5:8-12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262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BEE3-51B1-45A1-AC52-CA1B3744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263527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 Citizen of the Kingdom: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Matthew 5:2-12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03F7-E0DE-43CB-870F-8545A689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810512"/>
            <a:ext cx="11640312" cy="4526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Rejoice and Be Glad: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Note the blessings attached to each trait (</a:t>
            </a:r>
            <a:r>
              <a:rPr lang="en-US" sz="3200" b="1" dirty="0">
                <a:solidFill>
                  <a:srgbClr val="FF0000"/>
                </a:solidFill>
              </a:rPr>
              <a:t>Matt. 5:3-12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Blessings are tied to the receiving of divine favor.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To be in Christ is to be in the kingdom. To begin to possess the character of the kingdom.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In Christ, all spiritual blessings are had (</a:t>
            </a:r>
            <a:r>
              <a:rPr lang="en-US" sz="3200" b="1" dirty="0">
                <a:solidFill>
                  <a:srgbClr val="FF0000"/>
                </a:solidFill>
              </a:rPr>
              <a:t>Eph. 1:3</a:t>
            </a:r>
            <a:r>
              <a:rPr lang="en-US" sz="3200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3361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9E4D1C-94DE-4629-83B8-CB2F34F324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225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A Citizen of the Kingdom: Matthew 5:2-12</vt:lpstr>
      <vt:lpstr>A Citizen of the Kingdom: Matthew 5:2-12</vt:lpstr>
      <vt:lpstr>A Citizen of the Kingdom: Matthew 5:2-12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Brenden Ashby</cp:lastModifiedBy>
  <cp:revision>2</cp:revision>
  <dcterms:modified xsi:type="dcterms:W3CDTF">2022-01-28T00:07:59Z</dcterms:modified>
</cp:coreProperties>
</file>