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930" autoAdjust="0"/>
  </p:normalViewPr>
  <p:slideViewPr>
    <p:cSldViewPr snapToGrid="0">
      <p:cViewPr varScale="1">
        <p:scale>
          <a:sx n="92" d="100"/>
          <a:sy n="92" d="100"/>
        </p:scale>
        <p:origin x="12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8BC22-1019-45B5-AC2A-D89391F8E8E9}" type="datetimeFigureOut">
              <a:rPr lang="en-US" smtClean="0"/>
              <a:t>2/18/2023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CAE98-94F6-4CF6-8E82-CB69CAFA8040}" type="slidenum">
              <a:rPr lang="en-US" smtClean="0"/>
              <a:t>‹#›</a:t>
            </a:fld>
            <a:endParaRPr lang="en-US"/>
          </a:p>
        </p:txBody>
      </p:sp>
    </p:spTree>
    <p:extLst>
      <p:ext uri="{BB962C8B-B14F-4D97-AF65-F5344CB8AC3E}">
        <p14:creationId xmlns:p14="http://schemas.microsoft.com/office/powerpoint/2010/main" val="306610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1E1E"/>
                </a:solidFill>
                <a:effectLst/>
                <a:latin typeface="Roboto Slab" panose="020B0604020202020204" pitchFamily="2" charset="0"/>
              </a:rPr>
              <a:t>Two psychologists, Dr. Robert A. Emmons of the University of California, Davis, and Dr. Michael E. McCullough of the University of Miami, have done much of the research on gratitude. In one study, they asked all participants to write a few sentences each week, focusing on particular topics.</a:t>
            </a:r>
          </a:p>
          <a:p>
            <a:pPr algn="l"/>
            <a:r>
              <a:rPr lang="en-US" b="0" i="0" dirty="0">
                <a:solidFill>
                  <a:srgbClr val="1E1E1E"/>
                </a:solidFill>
                <a:effectLst/>
                <a:latin typeface="Roboto Slab" panose="020B0604020202020204" pitchFamily="2" charset="0"/>
              </a:rPr>
              <a:t>One group wrote about things they were grateful for that had occurred during the week. A second group wrote about daily irritations or things that had displeased them, and the third wrote about events that had affected them (with no emphasis on them being positive or negative). After 10 weeks, those who wrote about gratitude were more optimistic and felt better about their lives. Surprisingly, they also exercised more and had fewer visits to physicians than those who focused on sources of aggravation.</a:t>
            </a:r>
          </a:p>
          <a:p>
            <a:r>
              <a:rPr lang="en-US" dirty="0"/>
              <a:t>https://www.health.harvard.edu/healthbeat/giving-thanks-can-make-you-happier#:~:text=In%20positive%20psychology%20research%2C%20gratitude,adversity%2C%20and%20build%20strong%20relationships.</a:t>
            </a:r>
          </a:p>
        </p:txBody>
      </p:sp>
      <p:sp>
        <p:nvSpPr>
          <p:cNvPr id="4" name="Slide Number Placeholder 3"/>
          <p:cNvSpPr>
            <a:spLocks noGrp="1"/>
          </p:cNvSpPr>
          <p:nvPr>
            <p:ph type="sldNum" sz="quarter" idx="5"/>
          </p:nvPr>
        </p:nvSpPr>
        <p:spPr/>
        <p:txBody>
          <a:bodyPr/>
          <a:lstStyle/>
          <a:p>
            <a:fld id="{FACCAE98-94F6-4CF6-8E82-CB69CAFA8040}" type="slidenum">
              <a:rPr lang="en-US" smtClean="0"/>
              <a:t>3</a:t>
            </a:fld>
            <a:endParaRPr lang="en-US"/>
          </a:p>
        </p:txBody>
      </p:sp>
    </p:spTree>
    <p:extLst>
      <p:ext uri="{BB962C8B-B14F-4D97-AF65-F5344CB8AC3E}">
        <p14:creationId xmlns:p14="http://schemas.microsoft.com/office/powerpoint/2010/main" val="130544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Peace of God – Living in harmony with Him. Sympathetic resonance. </a:t>
            </a:r>
          </a:p>
          <a:p>
            <a:pPr algn="l"/>
            <a:endParaRPr lang="en-US" dirty="0"/>
          </a:p>
          <a:p>
            <a:pPr algn="l"/>
            <a:r>
              <a:rPr lang="en-US" dirty="0"/>
              <a:t>v.8 – Not just in thought but in life. What am I reading, listening, watching? Who are my friends and counselors? Where do I spend my time and money?</a:t>
            </a:r>
          </a:p>
          <a:p>
            <a:pPr algn="l"/>
            <a:endParaRPr lang="en-US" dirty="0"/>
          </a:p>
          <a:p>
            <a:pPr algn="l"/>
            <a:r>
              <a:rPr lang="en-US" dirty="0"/>
              <a:t>v.9 – Note again the promised blessing of the peace of God.</a:t>
            </a:r>
          </a:p>
        </p:txBody>
      </p:sp>
      <p:sp>
        <p:nvSpPr>
          <p:cNvPr id="4" name="Slide Number Placeholder 3"/>
          <p:cNvSpPr>
            <a:spLocks noGrp="1"/>
          </p:cNvSpPr>
          <p:nvPr>
            <p:ph type="sldNum" sz="quarter" idx="5"/>
          </p:nvPr>
        </p:nvSpPr>
        <p:spPr/>
        <p:txBody>
          <a:bodyPr/>
          <a:lstStyle/>
          <a:p>
            <a:fld id="{FACCAE98-94F6-4CF6-8E82-CB69CAFA8040}" type="slidenum">
              <a:rPr lang="en-US" smtClean="0"/>
              <a:t>4</a:t>
            </a:fld>
            <a:endParaRPr lang="en-US"/>
          </a:p>
        </p:txBody>
      </p:sp>
    </p:spTree>
    <p:extLst>
      <p:ext uri="{BB962C8B-B14F-4D97-AF65-F5344CB8AC3E}">
        <p14:creationId xmlns:p14="http://schemas.microsoft.com/office/powerpoint/2010/main" val="295560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A580C9-3B4A-41A2-BFDD-E0125145B287}"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AB14-FE4F-44D3-AC15-D69293EDCD2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564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580C9-3B4A-41A2-BFDD-E0125145B287}"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AB14-FE4F-44D3-AC15-D69293EDCD24}" type="slidenum">
              <a:rPr lang="en-US" smtClean="0"/>
              <a:t>‹#›</a:t>
            </a:fld>
            <a:endParaRPr lang="en-US"/>
          </a:p>
        </p:txBody>
      </p:sp>
    </p:spTree>
    <p:extLst>
      <p:ext uri="{BB962C8B-B14F-4D97-AF65-F5344CB8AC3E}">
        <p14:creationId xmlns:p14="http://schemas.microsoft.com/office/powerpoint/2010/main" val="1586901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580C9-3B4A-41A2-BFDD-E0125145B287}"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AB14-FE4F-44D3-AC15-D69293EDCD24}" type="slidenum">
              <a:rPr lang="en-US" smtClean="0"/>
              <a:t>‹#›</a:t>
            </a:fld>
            <a:endParaRPr lang="en-US"/>
          </a:p>
        </p:txBody>
      </p:sp>
    </p:spTree>
    <p:extLst>
      <p:ext uri="{BB962C8B-B14F-4D97-AF65-F5344CB8AC3E}">
        <p14:creationId xmlns:p14="http://schemas.microsoft.com/office/powerpoint/2010/main" val="4202191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580C9-3B4A-41A2-BFDD-E0125145B287}"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AB14-FE4F-44D3-AC15-D69293EDCD24}" type="slidenum">
              <a:rPr lang="en-US" smtClean="0"/>
              <a:t>‹#›</a:t>
            </a:fld>
            <a:endParaRPr lang="en-US"/>
          </a:p>
        </p:txBody>
      </p:sp>
    </p:spTree>
    <p:extLst>
      <p:ext uri="{BB962C8B-B14F-4D97-AF65-F5344CB8AC3E}">
        <p14:creationId xmlns:p14="http://schemas.microsoft.com/office/powerpoint/2010/main" val="809199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580C9-3B4A-41A2-BFDD-E0125145B287}"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AB14-FE4F-44D3-AC15-D69293EDCD2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086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A580C9-3B4A-41A2-BFDD-E0125145B287}"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9AB14-FE4F-44D3-AC15-D69293EDCD24}" type="slidenum">
              <a:rPr lang="en-US" smtClean="0"/>
              <a:t>‹#›</a:t>
            </a:fld>
            <a:endParaRPr lang="en-US"/>
          </a:p>
        </p:txBody>
      </p:sp>
    </p:spTree>
    <p:extLst>
      <p:ext uri="{BB962C8B-B14F-4D97-AF65-F5344CB8AC3E}">
        <p14:creationId xmlns:p14="http://schemas.microsoft.com/office/powerpoint/2010/main" val="924409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A580C9-3B4A-41A2-BFDD-E0125145B287}" type="datetimeFigureOut">
              <a:rPr lang="en-US" smtClean="0"/>
              <a:t>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9AB14-FE4F-44D3-AC15-D69293EDCD24}" type="slidenum">
              <a:rPr lang="en-US" smtClean="0"/>
              <a:t>‹#›</a:t>
            </a:fld>
            <a:endParaRPr lang="en-US"/>
          </a:p>
        </p:txBody>
      </p:sp>
    </p:spTree>
    <p:extLst>
      <p:ext uri="{BB962C8B-B14F-4D97-AF65-F5344CB8AC3E}">
        <p14:creationId xmlns:p14="http://schemas.microsoft.com/office/powerpoint/2010/main" val="2873890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A580C9-3B4A-41A2-BFDD-E0125145B287}" type="datetimeFigureOut">
              <a:rPr lang="en-US" smtClean="0"/>
              <a:t>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9AB14-FE4F-44D3-AC15-D69293EDCD24}" type="slidenum">
              <a:rPr lang="en-US" smtClean="0"/>
              <a:t>‹#›</a:t>
            </a:fld>
            <a:endParaRPr lang="en-US"/>
          </a:p>
        </p:txBody>
      </p:sp>
    </p:spTree>
    <p:extLst>
      <p:ext uri="{BB962C8B-B14F-4D97-AF65-F5344CB8AC3E}">
        <p14:creationId xmlns:p14="http://schemas.microsoft.com/office/powerpoint/2010/main" val="2191619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A580C9-3B4A-41A2-BFDD-E0125145B287}" type="datetimeFigureOut">
              <a:rPr lang="en-US" smtClean="0"/>
              <a:t>2/18/2023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C39AB14-FE4F-44D3-AC15-D69293EDCD24}" type="slidenum">
              <a:rPr lang="en-US" smtClean="0"/>
              <a:t>‹#›</a:t>
            </a:fld>
            <a:endParaRPr lang="en-US"/>
          </a:p>
        </p:txBody>
      </p:sp>
    </p:spTree>
    <p:extLst>
      <p:ext uri="{BB962C8B-B14F-4D97-AF65-F5344CB8AC3E}">
        <p14:creationId xmlns:p14="http://schemas.microsoft.com/office/powerpoint/2010/main" val="1583884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2A580C9-3B4A-41A2-BFDD-E0125145B287}" type="datetimeFigureOut">
              <a:rPr lang="en-US" smtClean="0"/>
              <a:t>2/18/2023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C39AB14-FE4F-44D3-AC15-D69293EDCD24}" type="slidenum">
              <a:rPr lang="en-US" smtClean="0"/>
              <a:t>‹#›</a:t>
            </a:fld>
            <a:endParaRPr lang="en-US"/>
          </a:p>
        </p:txBody>
      </p:sp>
    </p:spTree>
    <p:extLst>
      <p:ext uri="{BB962C8B-B14F-4D97-AF65-F5344CB8AC3E}">
        <p14:creationId xmlns:p14="http://schemas.microsoft.com/office/powerpoint/2010/main" val="2742782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A580C9-3B4A-41A2-BFDD-E0125145B287}"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9AB14-FE4F-44D3-AC15-D69293EDCD24}" type="slidenum">
              <a:rPr lang="en-US" smtClean="0"/>
              <a:t>‹#›</a:t>
            </a:fld>
            <a:endParaRPr lang="en-US"/>
          </a:p>
        </p:txBody>
      </p:sp>
    </p:spTree>
    <p:extLst>
      <p:ext uri="{BB962C8B-B14F-4D97-AF65-F5344CB8AC3E}">
        <p14:creationId xmlns:p14="http://schemas.microsoft.com/office/powerpoint/2010/main" val="1872471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2A580C9-3B4A-41A2-BFDD-E0125145B287}" type="datetimeFigureOut">
              <a:rPr lang="en-US" smtClean="0"/>
              <a:t>2/18/2023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C39AB14-FE4F-44D3-AC15-D69293EDCD2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3081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8A73-8734-4536-2AAD-638BE13AF5B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7313E2-0685-24E3-8250-0A9E84A1A22A}"/>
              </a:ext>
            </a:extLst>
          </p:cNvPr>
          <p:cNvSpPr>
            <a:spLocks noGrp="1"/>
          </p:cNvSpPr>
          <p:nvPr>
            <p:ph type="subTitle" idx="1"/>
          </p:nvPr>
        </p:nvSpPr>
        <p:spPr/>
        <p:txBody>
          <a:bodyPr/>
          <a:lstStyle/>
          <a:p>
            <a:endParaRPr lang="en-US"/>
          </a:p>
        </p:txBody>
      </p:sp>
      <p:pic>
        <p:nvPicPr>
          <p:cNvPr id="5" name="Picture 4" descr="Graphical user interface, text&#10;&#10;Description automatically generated with medium confidence">
            <a:extLst>
              <a:ext uri="{FF2B5EF4-FFF2-40B4-BE49-F238E27FC236}">
                <a16:creationId xmlns:a16="http://schemas.microsoft.com/office/drawing/2014/main" id="{281A7DEC-87A5-5EFB-B55B-61D77C1C6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7171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E673-C77C-5A86-254E-1AB5B907051C}"/>
              </a:ext>
            </a:extLst>
          </p:cNvPr>
          <p:cNvSpPr>
            <a:spLocks noGrp="1"/>
          </p:cNvSpPr>
          <p:nvPr>
            <p:ph type="title"/>
          </p:nvPr>
        </p:nvSpPr>
        <p:spPr>
          <a:xfrm>
            <a:off x="822959" y="286604"/>
            <a:ext cx="7543801" cy="1450757"/>
          </a:xfrm>
        </p:spPr>
        <p:txBody>
          <a:bodyPr/>
          <a:lstStyle/>
          <a:p>
            <a:r>
              <a:rPr lang="en-US" b="1" dirty="0">
                <a:solidFill>
                  <a:schemeClr val="tx1"/>
                </a:solidFill>
              </a:rPr>
              <a:t>Rejoicing In The Lord</a:t>
            </a:r>
            <a:br>
              <a:rPr lang="en-US" b="1" dirty="0">
                <a:solidFill>
                  <a:schemeClr val="tx1"/>
                </a:solidFill>
              </a:rPr>
            </a:br>
            <a:r>
              <a:rPr lang="en-US" sz="3600" b="1" dirty="0">
                <a:solidFill>
                  <a:srgbClr val="FF0000"/>
                </a:solidFill>
              </a:rPr>
              <a:t>Philippians 4:4-9</a:t>
            </a:r>
            <a:endParaRPr lang="en-US" b="1" dirty="0">
              <a:solidFill>
                <a:srgbClr val="FF0000"/>
              </a:solidFill>
            </a:endParaRPr>
          </a:p>
        </p:txBody>
      </p:sp>
      <p:sp>
        <p:nvSpPr>
          <p:cNvPr id="3" name="Content Placeholder 2">
            <a:extLst>
              <a:ext uri="{FF2B5EF4-FFF2-40B4-BE49-F238E27FC236}">
                <a16:creationId xmlns:a16="http://schemas.microsoft.com/office/drawing/2014/main" id="{A013F5D6-D01C-452B-869D-075052516E54}"/>
              </a:ext>
            </a:extLst>
          </p:cNvPr>
          <p:cNvSpPr>
            <a:spLocks noGrp="1"/>
          </p:cNvSpPr>
          <p:nvPr>
            <p:ph idx="1"/>
          </p:nvPr>
        </p:nvSpPr>
        <p:spPr/>
        <p:txBody>
          <a:bodyPr>
            <a:normAutofit/>
          </a:bodyPr>
          <a:lstStyle/>
          <a:p>
            <a:pPr>
              <a:buFont typeface="Wingdings" panose="05000000000000000000" pitchFamily="2" charset="2"/>
              <a:buChar char="§"/>
            </a:pPr>
            <a:r>
              <a:rPr lang="en-US" sz="3200" b="1" dirty="0">
                <a:solidFill>
                  <a:schemeClr val="tx1"/>
                </a:solidFill>
              </a:rPr>
              <a:t> True Biblical Joy:</a:t>
            </a:r>
          </a:p>
          <a:p>
            <a:pPr lvl="1">
              <a:buFont typeface="Wingdings" panose="05000000000000000000" pitchFamily="2" charset="2"/>
              <a:buChar char="§"/>
            </a:pPr>
            <a:r>
              <a:rPr lang="en-US" sz="3200" b="1" dirty="0">
                <a:solidFill>
                  <a:schemeClr val="tx1"/>
                </a:solidFill>
              </a:rPr>
              <a:t>Comes from and is found only in Christ. </a:t>
            </a:r>
            <a:r>
              <a:rPr lang="en-US" sz="3200" b="1" dirty="0">
                <a:solidFill>
                  <a:srgbClr val="FF0000"/>
                </a:solidFill>
              </a:rPr>
              <a:t>Phil. 4:4</a:t>
            </a:r>
          </a:p>
          <a:p>
            <a:pPr lvl="1">
              <a:buFont typeface="Wingdings" panose="05000000000000000000" pitchFamily="2" charset="2"/>
              <a:buChar char="§"/>
            </a:pPr>
            <a:r>
              <a:rPr lang="en-US" sz="3200" b="1" dirty="0">
                <a:solidFill>
                  <a:schemeClr val="tx1"/>
                </a:solidFill>
              </a:rPr>
              <a:t>Can only be had when we begin to </a:t>
            </a:r>
            <a:r>
              <a:rPr lang="en-US" sz="3200" b="1" i="1" dirty="0">
                <a:solidFill>
                  <a:schemeClr val="tx1"/>
                </a:solidFill>
              </a:rPr>
              <a:t>value</a:t>
            </a:r>
            <a:r>
              <a:rPr lang="en-US" sz="3200" b="1" dirty="0">
                <a:solidFill>
                  <a:schemeClr val="tx1"/>
                </a:solidFill>
              </a:rPr>
              <a:t> Christ correctly. </a:t>
            </a:r>
            <a:r>
              <a:rPr lang="en-US" sz="3200" b="1" dirty="0">
                <a:solidFill>
                  <a:srgbClr val="FF0000"/>
                </a:solidFill>
              </a:rPr>
              <a:t>Phil. 3:7-11</a:t>
            </a:r>
          </a:p>
          <a:p>
            <a:pPr lvl="1">
              <a:buFont typeface="Wingdings" panose="05000000000000000000" pitchFamily="2" charset="2"/>
              <a:buChar char="§"/>
            </a:pPr>
            <a:r>
              <a:rPr lang="en-US" sz="3200" b="1" dirty="0">
                <a:solidFill>
                  <a:schemeClr val="tx1"/>
                </a:solidFill>
              </a:rPr>
              <a:t>Is learned.                                                                </a:t>
            </a:r>
            <a:r>
              <a:rPr lang="en-US" sz="3200" b="1" dirty="0">
                <a:solidFill>
                  <a:srgbClr val="FF0000"/>
                </a:solidFill>
              </a:rPr>
              <a:t>Phil. 4:10-14; Gal. 5:22, 25</a:t>
            </a:r>
          </a:p>
          <a:p>
            <a:pPr lvl="1">
              <a:buFont typeface="Wingdings" panose="05000000000000000000" pitchFamily="2" charset="2"/>
              <a:buChar char="§"/>
            </a:pPr>
            <a:r>
              <a:rPr lang="en-US" sz="3200" b="1" dirty="0">
                <a:solidFill>
                  <a:schemeClr val="tx1"/>
                </a:solidFill>
              </a:rPr>
              <a:t>Is a constant state of mind. </a:t>
            </a:r>
            <a:r>
              <a:rPr lang="en-US" sz="3200" b="1" dirty="0">
                <a:solidFill>
                  <a:srgbClr val="FF0000"/>
                </a:solidFill>
              </a:rPr>
              <a:t>Phil. 4:5</a:t>
            </a:r>
          </a:p>
        </p:txBody>
      </p:sp>
    </p:spTree>
    <p:extLst>
      <p:ext uri="{BB962C8B-B14F-4D97-AF65-F5344CB8AC3E}">
        <p14:creationId xmlns:p14="http://schemas.microsoft.com/office/powerpoint/2010/main" val="785321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E673-C77C-5A86-254E-1AB5B907051C}"/>
              </a:ext>
            </a:extLst>
          </p:cNvPr>
          <p:cNvSpPr>
            <a:spLocks noGrp="1"/>
          </p:cNvSpPr>
          <p:nvPr>
            <p:ph type="title"/>
          </p:nvPr>
        </p:nvSpPr>
        <p:spPr>
          <a:xfrm>
            <a:off x="822959" y="286604"/>
            <a:ext cx="7543801" cy="1450757"/>
          </a:xfrm>
        </p:spPr>
        <p:txBody>
          <a:bodyPr/>
          <a:lstStyle/>
          <a:p>
            <a:r>
              <a:rPr lang="en-US" b="1" dirty="0">
                <a:solidFill>
                  <a:schemeClr val="tx1"/>
                </a:solidFill>
              </a:rPr>
              <a:t>Rejoicing In The Lord</a:t>
            </a:r>
            <a:br>
              <a:rPr lang="en-US" b="1" dirty="0">
                <a:solidFill>
                  <a:schemeClr val="tx1"/>
                </a:solidFill>
              </a:rPr>
            </a:br>
            <a:r>
              <a:rPr lang="en-US" sz="3600" b="1" dirty="0">
                <a:solidFill>
                  <a:srgbClr val="FF0000"/>
                </a:solidFill>
              </a:rPr>
              <a:t>Philippians 4:4-9</a:t>
            </a:r>
            <a:endParaRPr lang="en-US" b="1" dirty="0">
              <a:solidFill>
                <a:srgbClr val="FF0000"/>
              </a:solidFill>
            </a:endParaRPr>
          </a:p>
        </p:txBody>
      </p:sp>
      <p:sp>
        <p:nvSpPr>
          <p:cNvPr id="3" name="Content Placeholder 2">
            <a:extLst>
              <a:ext uri="{FF2B5EF4-FFF2-40B4-BE49-F238E27FC236}">
                <a16:creationId xmlns:a16="http://schemas.microsoft.com/office/drawing/2014/main" id="{A013F5D6-D01C-452B-869D-075052516E54}"/>
              </a:ext>
            </a:extLst>
          </p:cNvPr>
          <p:cNvSpPr>
            <a:spLocks noGrp="1"/>
          </p:cNvSpPr>
          <p:nvPr>
            <p:ph idx="1"/>
          </p:nvPr>
        </p:nvSpPr>
        <p:spPr/>
        <p:txBody>
          <a:bodyPr>
            <a:normAutofit/>
          </a:bodyPr>
          <a:lstStyle/>
          <a:p>
            <a:pPr>
              <a:buFont typeface="Wingdings" panose="05000000000000000000" pitchFamily="2" charset="2"/>
              <a:buChar char="§"/>
            </a:pPr>
            <a:r>
              <a:rPr lang="en-US" sz="3200" b="1" dirty="0">
                <a:solidFill>
                  <a:schemeClr val="tx1"/>
                </a:solidFill>
              </a:rPr>
              <a:t> Joy Must Be Fought For:</a:t>
            </a:r>
          </a:p>
          <a:p>
            <a:pPr lvl="1">
              <a:buFont typeface="Wingdings" panose="05000000000000000000" pitchFamily="2" charset="2"/>
              <a:buChar char="§"/>
            </a:pPr>
            <a:r>
              <a:rPr lang="en-US" sz="3200" b="1" dirty="0">
                <a:solidFill>
                  <a:schemeClr val="tx1"/>
                </a:solidFill>
              </a:rPr>
              <a:t>Anxiety is the great joy killer.                              </a:t>
            </a:r>
            <a:r>
              <a:rPr lang="en-US" sz="3200" b="1" dirty="0">
                <a:solidFill>
                  <a:srgbClr val="FF0000"/>
                </a:solidFill>
              </a:rPr>
              <a:t>Phil. 4:6; Matt. 6:27-28; Lk. 10:38-42</a:t>
            </a:r>
          </a:p>
          <a:p>
            <a:pPr lvl="1">
              <a:buFont typeface="Wingdings" panose="05000000000000000000" pitchFamily="2" charset="2"/>
              <a:buChar char="§"/>
            </a:pPr>
            <a:r>
              <a:rPr lang="en-US" sz="3200" b="1" dirty="0">
                <a:solidFill>
                  <a:schemeClr val="tx1"/>
                </a:solidFill>
              </a:rPr>
              <a:t>Prayer is where we fight for joy.                 </a:t>
            </a:r>
            <a:r>
              <a:rPr lang="en-US" sz="3200" b="1" dirty="0">
                <a:solidFill>
                  <a:srgbClr val="FF0000"/>
                </a:solidFill>
              </a:rPr>
              <a:t>Matt. 6:9-13; Phil. 4:6</a:t>
            </a:r>
          </a:p>
          <a:p>
            <a:pPr lvl="1">
              <a:buFont typeface="Wingdings" panose="05000000000000000000" pitchFamily="2" charset="2"/>
              <a:buChar char="§"/>
            </a:pPr>
            <a:r>
              <a:rPr lang="en-US" sz="3200" b="1" dirty="0">
                <a:solidFill>
                  <a:schemeClr val="tx1"/>
                </a:solidFill>
              </a:rPr>
              <a:t>Thanksgiving is how we bolster our joy. </a:t>
            </a:r>
            <a:r>
              <a:rPr lang="en-US" sz="3200" b="1" dirty="0">
                <a:solidFill>
                  <a:srgbClr val="FF0000"/>
                </a:solidFill>
              </a:rPr>
              <a:t>Phil. 4:6</a:t>
            </a:r>
          </a:p>
        </p:txBody>
      </p:sp>
    </p:spTree>
    <p:extLst>
      <p:ext uri="{BB962C8B-B14F-4D97-AF65-F5344CB8AC3E}">
        <p14:creationId xmlns:p14="http://schemas.microsoft.com/office/powerpoint/2010/main" val="3204963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E673-C77C-5A86-254E-1AB5B907051C}"/>
              </a:ext>
            </a:extLst>
          </p:cNvPr>
          <p:cNvSpPr>
            <a:spLocks noGrp="1"/>
          </p:cNvSpPr>
          <p:nvPr>
            <p:ph type="title"/>
          </p:nvPr>
        </p:nvSpPr>
        <p:spPr>
          <a:xfrm>
            <a:off x="822959" y="286604"/>
            <a:ext cx="7543801" cy="1450757"/>
          </a:xfrm>
        </p:spPr>
        <p:txBody>
          <a:bodyPr/>
          <a:lstStyle/>
          <a:p>
            <a:r>
              <a:rPr lang="en-US" b="1" dirty="0">
                <a:solidFill>
                  <a:schemeClr val="tx1"/>
                </a:solidFill>
              </a:rPr>
              <a:t>Rejoicing In The Lord</a:t>
            </a:r>
            <a:br>
              <a:rPr lang="en-US" b="1" dirty="0">
                <a:solidFill>
                  <a:schemeClr val="tx1"/>
                </a:solidFill>
              </a:rPr>
            </a:br>
            <a:r>
              <a:rPr lang="en-US" sz="3600" b="1" dirty="0">
                <a:solidFill>
                  <a:srgbClr val="FF0000"/>
                </a:solidFill>
              </a:rPr>
              <a:t>Philippians 4:4-9</a:t>
            </a:r>
            <a:endParaRPr lang="en-US" b="1" dirty="0">
              <a:solidFill>
                <a:srgbClr val="FF0000"/>
              </a:solidFill>
            </a:endParaRPr>
          </a:p>
        </p:txBody>
      </p:sp>
      <p:sp>
        <p:nvSpPr>
          <p:cNvPr id="3" name="Content Placeholder 2">
            <a:extLst>
              <a:ext uri="{FF2B5EF4-FFF2-40B4-BE49-F238E27FC236}">
                <a16:creationId xmlns:a16="http://schemas.microsoft.com/office/drawing/2014/main" id="{A013F5D6-D01C-452B-869D-075052516E54}"/>
              </a:ext>
            </a:extLst>
          </p:cNvPr>
          <p:cNvSpPr>
            <a:spLocks noGrp="1"/>
          </p:cNvSpPr>
          <p:nvPr>
            <p:ph idx="1"/>
          </p:nvPr>
        </p:nvSpPr>
        <p:spPr/>
        <p:txBody>
          <a:bodyPr>
            <a:normAutofit/>
          </a:bodyPr>
          <a:lstStyle/>
          <a:p>
            <a:pPr>
              <a:buFont typeface="Wingdings" panose="05000000000000000000" pitchFamily="2" charset="2"/>
              <a:buChar char="§"/>
            </a:pPr>
            <a:r>
              <a:rPr lang="en-US" sz="3200" b="1" dirty="0">
                <a:solidFill>
                  <a:schemeClr val="tx1"/>
                </a:solidFill>
              </a:rPr>
              <a:t> How We Can Rejoice in the Lord:</a:t>
            </a:r>
          </a:p>
          <a:p>
            <a:pPr lvl="1">
              <a:buFont typeface="Wingdings" panose="05000000000000000000" pitchFamily="2" charset="2"/>
              <a:buChar char="§"/>
            </a:pPr>
            <a:r>
              <a:rPr lang="en-US" sz="3200" b="1" dirty="0">
                <a:solidFill>
                  <a:schemeClr val="tx1"/>
                </a:solidFill>
              </a:rPr>
              <a:t>Knowledge of the peace of God.                          </a:t>
            </a:r>
            <a:r>
              <a:rPr lang="en-US" sz="3200" b="1" dirty="0">
                <a:solidFill>
                  <a:srgbClr val="FF0000"/>
                </a:solidFill>
              </a:rPr>
              <a:t>Phil. 4:7; Col. 3:15</a:t>
            </a:r>
          </a:p>
          <a:p>
            <a:pPr lvl="1">
              <a:buFont typeface="Wingdings" panose="05000000000000000000" pitchFamily="2" charset="2"/>
              <a:buChar char="§"/>
            </a:pPr>
            <a:r>
              <a:rPr lang="en-US" sz="3200" b="1" dirty="0">
                <a:solidFill>
                  <a:schemeClr val="tx1"/>
                </a:solidFill>
              </a:rPr>
              <a:t>Cultivate right thinking.                                         </a:t>
            </a:r>
            <a:r>
              <a:rPr lang="en-US" sz="3200" b="1" dirty="0">
                <a:solidFill>
                  <a:srgbClr val="FF0000"/>
                </a:solidFill>
              </a:rPr>
              <a:t>Phil. 4:8</a:t>
            </a:r>
          </a:p>
          <a:p>
            <a:pPr lvl="1">
              <a:buFont typeface="Wingdings" panose="05000000000000000000" pitchFamily="2" charset="2"/>
              <a:buChar char="§"/>
            </a:pPr>
            <a:r>
              <a:rPr lang="en-US" sz="3200" b="1" dirty="0">
                <a:solidFill>
                  <a:schemeClr val="tx1"/>
                </a:solidFill>
              </a:rPr>
              <a:t>Put into practice right doing.                             </a:t>
            </a:r>
            <a:r>
              <a:rPr lang="en-US" sz="3200" b="1" dirty="0">
                <a:solidFill>
                  <a:srgbClr val="FF0000"/>
                </a:solidFill>
              </a:rPr>
              <a:t>Phil. 4:9</a:t>
            </a:r>
          </a:p>
          <a:p>
            <a:pPr lvl="1">
              <a:buFont typeface="Wingdings" panose="05000000000000000000" pitchFamily="2" charset="2"/>
              <a:buChar char="§"/>
            </a:pPr>
            <a:endParaRPr lang="en-US" sz="3200" b="1" dirty="0">
              <a:solidFill>
                <a:schemeClr val="tx1"/>
              </a:solidFill>
            </a:endParaRPr>
          </a:p>
        </p:txBody>
      </p:sp>
    </p:spTree>
    <p:extLst>
      <p:ext uri="{BB962C8B-B14F-4D97-AF65-F5344CB8AC3E}">
        <p14:creationId xmlns:p14="http://schemas.microsoft.com/office/powerpoint/2010/main" val="1517460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78</TotalTime>
  <Words>423</Words>
  <Application>Microsoft Office PowerPoint</Application>
  <PresentationFormat>On-screen Show (4:3)</PresentationFormat>
  <Paragraphs>26</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Calibri Light</vt:lpstr>
      <vt:lpstr>Roboto Slab</vt:lpstr>
      <vt:lpstr>Wingdings</vt:lpstr>
      <vt:lpstr>Retrospect</vt:lpstr>
      <vt:lpstr>PowerPoint Presentation</vt:lpstr>
      <vt:lpstr>Rejoicing In The Lord Philippians 4:4-9</vt:lpstr>
      <vt:lpstr>Rejoicing In The Lord Philippians 4:4-9</vt:lpstr>
      <vt:lpstr>Rejoicing In The Lord Philippians 4:4-9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Brenden Ashby</dc:creator>
  <cp:lastModifiedBy>Brenden Ashby</cp:lastModifiedBy>
  <cp:revision>1</cp:revision>
  <dcterms:created xsi:type="dcterms:W3CDTF">2023-02-19T04:19:37Z</dcterms:created>
  <dcterms:modified xsi:type="dcterms:W3CDTF">2023-02-19T05:37:40Z</dcterms:modified>
</cp:coreProperties>
</file>