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sldIdLst>
    <p:sldId id="259" r:id="rId3"/>
    <p:sldId id="267" r:id="rId4"/>
    <p:sldId id="268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FEB"/>
    <a:srgbClr val="4B3C2B"/>
    <a:srgbClr val="FEDEBA"/>
    <a:srgbClr val="85694B"/>
    <a:srgbClr val="B39779"/>
    <a:srgbClr val="9D7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2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45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15868771">
            <a:off x="2239733" y="3639886"/>
            <a:ext cx="3215168" cy="3909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85354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8413" y="1291195"/>
            <a:ext cx="5060739" cy="367167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15868771">
            <a:off x="2239733" y="3639886"/>
            <a:ext cx="3215168" cy="3909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5082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26449" y="369783"/>
            <a:ext cx="7630036" cy="60056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22042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26449" y="369783"/>
            <a:ext cx="7630036" cy="60056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68321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303" y="4369268"/>
            <a:ext cx="2114731" cy="1419293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26449" y="369783"/>
            <a:ext cx="7630036" cy="60056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31138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764069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9766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1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EDEB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FEDEBA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FEDEBA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EDEBA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EDEBA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EDEBA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56F246-44BF-4C6A-99DC-4154B769A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3401" y="-447591"/>
            <a:ext cx="1202135" cy="2218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128853-E0FE-4D65-82A1-A781ACC65E24}"/>
              </a:ext>
            </a:extLst>
          </p:cNvPr>
          <p:cNvSpPr txBox="1"/>
          <p:nvPr/>
        </p:nvSpPr>
        <p:spPr>
          <a:xfrm>
            <a:off x="1524002" y="17370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LIGHT THE F 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E87B7-D61D-48F2-8539-AC763B40BC70}"/>
              </a:ext>
            </a:extLst>
          </p:cNvPr>
          <p:cNvSpPr txBox="1"/>
          <p:nvPr/>
        </p:nvSpPr>
        <p:spPr>
          <a:xfrm>
            <a:off x="1779373" y="1620717"/>
            <a:ext cx="87732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Were not our hearts burning within us </a:t>
            </a:r>
            <a:b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</a:b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while He was speaking to us ..., </a:t>
            </a:r>
            <a:b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</a:b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while He was explaining the Scriptures to us?</a:t>
            </a:r>
          </a:p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Luke 24:32</a:t>
            </a:r>
          </a:p>
        </p:txBody>
      </p:sp>
    </p:spTree>
    <p:extLst>
      <p:ext uri="{BB962C8B-B14F-4D97-AF65-F5344CB8AC3E}">
        <p14:creationId xmlns:p14="http://schemas.microsoft.com/office/powerpoint/2010/main" val="33966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7032C8-AE5F-717C-9792-3337725D9B53}"/>
              </a:ext>
            </a:extLst>
          </p:cNvPr>
          <p:cNvSpPr txBox="1"/>
          <p:nvPr/>
        </p:nvSpPr>
        <p:spPr>
          <a:xfrm>
            <a:off x="3122145" y="2323071"/>
            <a:ext cx="5733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25400">
                  <a:solidFill>
                    <a:srgbClr val="4B3C2B"/>
                  </a:solidFill>
                </a:ln>
                <a:gradFill flip="none" rotWithShape="1">
                  <a:gsLst>
                    <a:gs pos="0">
                      <a:srgbClr val="FEDEBA"/>
                    </a:gs>
                    <a:gs pos="53000">
                      <a:srgbClr val="B39779"/>
                    </a:gs>
                    <a:gs pos="84000">
                      <a:srgbClr val="85694B"/>
                    </a:gs>
                  </a:gsLst>
                  <a:lin ang="5400000" scaled="1"/>
                  <a:tileRect/>
                </a:gradFill>
                <a:effectLst>
                  <a:glow rad="127000">
                    <a:schemeClr val="tx1"/>
                  </a:glow>
                </a:effectLst>
                <a:latin typeface="Impact" panose="020B0806030902050204" pitchFamily="34" charset="0"/>
              </a:rPr>
              <a:t>REVIVAL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BDFA2-49C1-2E6F-6081-EB41128DF0A4}"/>
              </a:ext>
            </a:extLst>
          </p:cNvPr>
          <p:cNvSpPr txBox="1"/>
          <p:nvPr/>
        </p:nvSpPr>
        <p:spPr>
          <a:xfrm>
            <a:off x="3805886" y="3266302"/>
            <a:ext cx="6400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25400">
                  <a:solidFill>
                    <a:srgbClr val="4B3C2B"/>
                  </a:solidFill>
                </a:ln>
                <a:gradFill flip="none" rotWithShape="1">
                  <a:gsLst>
                    <a:gs pos="0">
                      <a:srgbClr val="FEDEBA"/>
                    </a:gs>
                    <a:gs pos="53000">
                      <a:srgbClr val="B39779"/>
                    </a:gs>
                    <a:gs pos="84000">
                      <a:srgbClr val="85694B"/>
                    </a:gs>
                  </a:gsLst>
                  <a:lin ang="5400000" scaled="1"/>
                  <a:tileRect/>
                </a:gradFill>
                <a:effectLst>
                  <a:glow rad="127000">
                    <a:schemeClr val="tx1"/>
                  </a:glow>
                </a:effectLst>
                <a:latin typeface="Impact" panose="020B0806030902050204" pitchFamily="34" charset="0"/>
              </a:rPr>
              <a:t>RESURRECTION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AF8E2-1256-5210-E85D-4C30BFBB0ACE}"/>
              </a:ext>
            </a:extLst>
          </p:cNvPr>
          <p:cNvSpPr txBox="1"/>
          <p:nvPr/>
        </p:nvSpPr>
        <p:spPr>
          <a:xfrm>
            <a:off x="4728518" y="4589740"/>
            <a:ext cx="3863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glow rad="88900">
                    <a:srgbClr val="85694B"/>
                  </a:glow>
                </a:effectLst>
                <a:latin typeface="Brandon Grotesque Black" panose="020B0A03020203060202" pitchFamily="34" charset="0"/>
              </a:rPr>
              <a:t>1 Corinthians 15:50-57</a:t>
            </a:r>
          </a:p>
        </p:txBody>
      </p:sp>
    </p:spTree>
    <p:extLst>
      <p:ext uri="{BB962C8B-B14F-4D97-AF65-F5344CB8AC3E}">
        <p14:creationId xmlns:p14="http://schemas.microsoft.com/office/powerpoint/2010/main" val="35311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5D0F9-F37B-E542-D25A-556D34C9274A}"/>
              </a:ext>
            </a:extLst>
          </p:cNvPr>
          <p:cNvSpPr txBox="1"/>
          <p:nvPr/>
        </p:nvSpPr>
        <p:spPr>
          <a:xfrm>
            <a:off x="2001795" y="269676"/>
            <a:ext cx="3921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EDE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Jesus’ Revival: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AD2E-22AD-9201-0AFA-653A6DC69035}"/>
              </a:ext>
            </a:extLst>
          </p:cNvPr>
          <p:cNvSpPr txBox="1"/>
          <p:nvPr/>
        </p:nvSpPr>
        <p:spPr>
          <a:xfrm>
            <a:off x="5544066" y="327340"/>
            <a:ext cx="4646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EDEBA"/>
                </a:solidFill>
                <a:latin typeface="Brandon Grotesque Black" panose="020B0A03020203060202" pitchFamily="34" charset="0"/>
              </a:rPr>
              <a:t>Mark 16:1-8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5727A-3916-7965-551F-9F34DC5354BF}"/>
              </a:ext>
            </a:extLst>
          </p:cNvPr>
          <p:cNvSpPr txBox="1"/>
          <p:nvPr/>
        </p:nvSpPr>
        <p:spPr>
          <a:xfrm>
            <a:off x="1762434" y="1548884"/>
            <a:ext cx="493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effectLst>
                  <a:glow rad="127000">
                    <a:srgbClr val="4B3C2B"/>
                  </a:glow>
                </a:effectLst>
                <a:latin typeface="Brandon Grotesque Medium" panose="020B0603020203060202" pitchFamily="34" charset="0"/>
              </a:rPr>
              <a:t>His prophecy fulfilled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38023-2045-9D3C-926F-E5CDC455828C}"/>
              </a:ext>
            </a:extLst>
          </p:cNvPr>
          <p:cNvSpPr txBox="1"/>
          <p:nvPr/>
        </p:nvSpPr>
        <p:spPr>
          <a:xfrm>
            <a:off x="1762434" y="2482422"/>
            <a:ext cx="493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effectLst>
                  <a:glow rad="127000">
                    <a:srgbClr val="4B3C2B"/>
                  </a:glow>
                </a:effectLst>
                <a:latin typeface="Brandon Grotesque Medium" panose="020B0603020203060202" pitchFamily="34" charset="0"/>
              </a:rPr>
              <a:t>His power displayed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F0676-2FBB-C344-FA71-92F8CC8EDDCB}"/>
              </a:ext>
            </a:extLst>
          </p:cNvPr>
          <p:cNvSpPr txBox="1"/>
          <p:nvPr/>
        </p:nvSpPr>
        <p:spPr>
          <a:xfrm>
            <a:off x="1762434" y="3415960"/>
            <a:ext cx="493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effectLst>
                  <a:glow rad="127000">
                    <a:srgbClr val="4B3C2B"/>
                  </a:glow>
                </a:effectLst>
                <a:latin typeface="Brandon Grotesque Medium" panose="020B0603020203060202" pitchFamily="34" charset="0"/>
              </a:rPr>
              <a:t>His deity declared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C2A71-6CE0-FA5B-0946-AC5BB8E9112C}"/>
              </a:ext>
            </a:extLst>
          </p:cNvPr>
          <p:cNvSpPr txBox="1"/>
          <p:nvPr/>
        </p:nvSpPr>
        <p:spPr>
          <a:xfrm>
            <a:off x="6713831" y="1610441"/>
            <a:ext cx="339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andon Grotesque Medium" panose="020B0603020203060202" pitchFamily="34" charset="0"/>
                <a:cs typeface="Calibri" panose="020F0502020204030204" pitchFamily="34" charset="0"/>
              </a:rPr>
              <a:t>―John 2:18-21</a:t>
            </a:r>
            <a:endParaRPr lang="en-US" sz="3600" b="1" dirty="0">
              <a:latin typeface="Brandon Grotesque Medium" panose="020B06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D724A-93E0-E2F4-2F59-A81AC767BEEA}"/>
              </a:ext>
            </a:extLst>
          </p:cNvPr>
          <p:cNvSpPr txBox="1"/>
          <p:nvPr/>
        </p:nvSpPr>
        <p:spPr>
          <a:xfrm>
            <a:off x="6713831" y="2543979"/>
            <a:ext cx="364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andon Grotesque Medium" panose="020B0603020203060202" pitchFamily="34" charset="0"/>
                <a:cs typeface="Calibri" panose="020F0502020204030204" pitchFamily="34" charset="0"/>
              </a:rPr>
              <a:t>―John 10:17-18</a:t>
            </a:r>
            <a:endParaRPr lang="en-US" sz="3600" b="1" dirty="0">
              <a:latin typeface="Brandon Grotesque Medium" panose="020B06030202030602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9035D-D719-6DCB-F906-53B38F275115}"/>
              </a:ext>
            </a:extLst>
          </p:cNvPr>
          <p:cNvSpPr txBox="1"/>
          <p:nvPr/>
        </p:nvSpPr>
        <p:spPr>
          <a:xfrm>
            <a:off x="6713831" y="3477517"/>
            <a:ext cx="339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andon Grotesque Medium" panose="020B0603020203060202" pitchFamily="34" charset="0"/>
                <a:cs typeface="Calibri" panose="020F0502020204030204" pitchFamily="34" charset="0"/>
              </a:rPr>
              <a:t>―Rom 1:4</a:t>
            </a:r>
            <a:endParaRPr lang="en-US" sz="3600" b="1" dirty="0">
              <a:latin typeface="Brandon Grotesque Medium" panose="020B0603020203060202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36F32-CB79-D1F2-C469-0D6B4010A96A}"/>
              </a:ext>
            </a:extLst>
          </p:cNvPr>
          <p:cNvSpPr txBox="1"/>
          <p:nvPr/>
        </p:nvSpPr>
        <p:spPr>
          <a:xfrm>
            <a:off x="739974" y="4724341"/>
            <a:ext cx="252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5400">
                  <a:solidFill>
                    <a:srgbClr val="4B3C2B"/>
                  </a:solidFill>
                </a:ln>
                <a:gradFill flip="none" rotWithShape="1">
                  <a:gsLst>
                    <a:gs pos="0">
                      <a:srgbClr val="FEDEBA"/>
                    </a:gs>
                    <a:gs pos="53000">
                      <a:srgbClr val="B39779"/>
                    </a:gs>
                    <a:gs pos="84000">
                      <a:srgbClr val="85694B"/>
                    </a:gs>
                  </a:gsLst>
                  <a:lin ang="5400000" scaled="1"/>
                  <a:tileRect/>
                </a:gradFill>
                <a:effectLst>
                  <a:glow rad="127000">
                    <a:schemeClr val="tx1"/>
                  </a:glow>
                </a:effectLst>
                <a:latin typeface="Impact" panose="020B0806030902050204" pitchFamily="34" charset="0"/>
              </a:rPr>
              <a:t>REVIVAL 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3F783-9A61-D864-12F6-39AAD6507F5D}"/>
              </a:ext>
            </a:extLst>
          </p:cNvPr>
          <p:cNvSpPr txBox="1"/>
          <p:nvPr/>
        </p:nvSpPr>
        <p:spPr>
          <a:xfrm>
            <a:off x="1069488" y="5146417"/>
            <a:ext cx="28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5400">
                  <a:solidFill>
                    <a:srgbClr val="4B3C2B"/>
                  </a:solidFill>
                </a:ln>
                <a:gradFill flip="none" rotWithShape="1">
                  <a:gsLst>
                    <a:gs pos="0">
                      <a:srgbClr val="FEDEBA"/>
                    </a:gs>
                    <a:gs pos="53000">
                      <a:srgbClr val="B39779"/>
                    </a:gs>
                    <a:gs pos="84000">
                      <a:srgbClr val="85694B"/>
                    </a:gs>
                  </a:gsLst>
                  <a:lin ang="5400000" scaled="1"/>
                  <a:tileRect/>
                </a:gradFill>
                <a:effectLst>
                  <a:glow rad="127000">
                    <a:schemeClr val="tx1"/>
                  </a:glow>
                </a:effectLst>
                <a:latin typeface="Impact" panose="020B0806030902050204" pitchFamily="34" charset="0"/>
              </a:rPr>
              <a:t>RESURRECTION</a:t>
            </a:r>
          </a:p>
        </p:txBody>
      </p:sp>
    </p:spTree>
    <p:extLst>
      <p:ext uri="{BB962C8B-B14F-4D97-AF65-F5344CB8AC3E}">
        <p14:creationId xmlns:p14="http://schemas.microsoft.com/office/powerpoint/2010/main" val="40357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6E925B-0847-BF3C-F400-42760CB6978E}"/>
              </a:ext>
            </a:extLst>
          </p:cNvPr>
          <p:cNvSpPr txBox="1"/>
          <p:nvPr/>
        </p:nvSpPr>
        <p:spPr>
          <a:xfrm>
            <a:off x="2001794" y="269676"/>
            <a:ext cx="5189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EDE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The Apostles’ Revival: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6D347-364D-AC40-62AC-6087F88AD92E}"/>
              </a:ext>
            </a:extLst>
          </p:cNvPr>
          <p:cNvSpPr txBox="1"/>
          <p:nvPr/>
        </p:nvSpPr>
        <p:spPr>
          <a:xfrm>
            <a:off x="7092778" y="327340"/>
            <a:ext cx="3492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EDEBA"/>
                </a:solidFill>
                <a:latin typeface="Brandon Grotesque Black" panose="020B0A03020203060202" pitchFamily="34" charset="0"/>
              </a:rPr>
              <a:t>John 20:19-29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576C7-D958-D440-C700-FBDC54604944}"/>
              </a:ext>
            </a:extLst>
          </p:cNvPr>
          <p:cNvSpPr txBox="1"/>
          <p:nvPr/>
        </p:nvSpPr>
        <p:spPr>
          <a:xfrm>
            <a:off x="2248924" y="1548884"/>
            <a:ext cx="4415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effectLst>
                  <a:glow rad="127000">
                    <a:srgbClr val="4B3C2B"/>
                  </a:glow>
                </a:effectLst>
                <a:latin typeface="Brandon Grotesque Medium" panose="020B0603020203060202" pitchFamily="34" charset="0"/>
              </a:rPr>
              <a:t>Confident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08904-606B-3B87-3DEF-778659D9171D}"/>
              </a:ext>
            </a:extLst>
          </p:cNvPr>
          <p:cNvSpPr txBox="1"/>
          <p:nvPr/>
        </p:nvSpPr>
        <p:spPr>
          <a:xfrm>
            <a:off x="2248923" y="2261909"/>
            <a:ext cx="4415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effectLst>
                  <a:glow rad="127000">
                    <a:srgbClr val="4B3C2B"/>
                  </a:glow>
                </a:effectLst>
                <a:latin typeface="Brandon Grotesque Medium" panose="020B0603020203060202" pitchFamily="34" charset="0"/>
              </a:rPr>
              <a:t>Courageous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3775D-94AA-9614-5A1C-AD43FED34C7C}"/>
              </a:ext>
            </a:extLst>
          </p:cNvPr>
          <p:cNvSpPr txBox="1"/>
          <p:nvPr/>
        </p:nvSpPr>
        <p:spPr>
          <a:xfrm>
            <a:off x="6713833" y="1610441"/>
            <a:ext cx="349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andon Grotesque Medium" panose="020B0603020203060202" pitchFamily="34" charset="0"/>
                <a:cs typeface="Calibri" panose="020F0502020204030204" pitchFamily="34" charset="0"/>
              </a:rPr>
              <a:t>―Acts 2:14-32</a:t>
            </a:r>
            <a:endParaRPr lang="en-US" sz="3600" b="1" dirty="0"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36A2D-6585-1FE8-7C61-7B30070BD306}"/>
              </a:ext>
            </a:extLst>
          </p:cNvPr>
          <p:cNvSpPr txBox="1"/>
          <p:nvPr/>
        </p:nvSpPr>
        <p:spPr>
          <a:xfrm>
            <a:off x="6713831" y="2323466"/>
            <a:ext cx="374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andon Grotesque Medium" panose="020B0603020203060202" pitchFamily="34" charset="0"/>
                <a:cs typeface="Calibri" panose="020F0502020204030204" pitchFamily="34" charset="0"/>
              </a:rPr>
              <a:t>―Acts 4:7-12</a:t>
            </a:r>
            <a:endParaRPr lang="en-US" sz="3600" b="1" dirty="0">
              <a:latin typeface="Brandon Grotesque Medium" panose="020B06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CA089-2B18-5531-2283-18C889ABE4D3}"/>
              </a:ext>
            </a:extLst>
          </p:cNvPr>
          <p:cNvSpPr txBox="1"/>
          <p:nvPr/>
        </p:nvSpPr>
        <p:spPr>
          <a:xfrm>
            <a:off x="4893277" y="3699460"/>
            <a:ext cx="4712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andon Grotesque Medium" panose="020B0603020203060202" pitchFamily="34" charset="0"/>
              </a:rPr>
              <a:t>We must obey God rather than men!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B80FB-8B77-8133-C82D-6516F8089B5E}"/>
              </a:ext>
            </a:extLst>
          </p:cNvPr>
          <p:cNvSpPr txBox="1"/>
          <p:nvPr/>
        </p:nvSpPr>
        <p:spPr>
          <a:xfrm>
            <a:off x="6981562" y="4836788"/>
            <a:ext cx="309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andon Grotesque Medium" panose="020B0603020203060202" pitchFamily="34" charset="0"/>
                <a:cs typeface="Calibri" panose="020F0502020204030204" pitchFamily="34" charset="0"/>
              </a:rPr>
              <a:t>―Acts 5:29</a:t>
            </a:r>
            <a:endParaRPr lang="en-US" sz="3600" b="1" dirty="0">
              <a:latin typeface="Brandon Grotesque Medium" panose="020B0603020203060202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E7A9E9-CFEC-1545-8403-3877D40D7A3D}"/>
              </a:ext>
            </a:extLst>
          </p:cNvPr>
          <p:cNvSpPr txBox="1"/>
          <p:nvPr/>
        </p:nvSpPr>
        <p:spPr>
          <a:xfrm>
            <a:off x="739974" y="4724341"/>
            <a:ext cx="252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5400">
                  <a:solidFill>
                    <a:srgbClr val="4B3C2B"/>
                  </a:solidFill>
                </a:ln>
                <a:gradFill flip="none" rotWithShape="1">
                  <a:gsLst>
                    <a:gs pos="0">
                      <a:srgbClr val="FEDEBA"/>
                    </a:gs>
                    <a:gs pos="53000">
                      <a:srgbClr val="B39779"/>
                    </a:gs>
                    <a:gs pos="84000">
                      <a:srgbClr val="85694B"/>
                    </a:gs>
                  </a:gsLst>
                  <a:lin ang="5400000" scaled="1"/>
                  <a:tileRect/>
                </a:gradFill>
                <a:effectLst>
                  <a:glow rad="127000">
                    <a:schemeClr val="tx1"/>
                  </a:glow>
                </a:effectLst>
                <a:latin typeface="Impact" panose="020B0806030902050204" pitchFamily="34" charset="0"/>
              </a:rPr>
              <a:t>REVIVAL 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67448-81BB-0057-7EC3-AA00CA69DD36}"/>
              </a:ext>
            </a:extLst>
          </p:cNvPr>
          <p:cNvSpPr txBox="1"/>
          <p:nvPr/>
        </p:nvSpPr>
        <p:spPr>
          <a:xfrm>
            <a:off x="1069488" y="5146417"/>
            <a:ext cx="28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5400">
                  <a:solidFill>
                    <a:srgbClr val="4B3C2B"/>
                  </a:solidFill>
                </a:ln>
                <a:gradFill flip="none" rotWithShape="1">
                  <a:gsLst>
                    <a:gs pos="0">
                      <a:srgbClr val="FEDEBA"/>
                    </a:gs>
                    <a:gs pos="53000">
                      <a:srgbClr val="B39779"/>
                    </a:gs>
                    <a:gs pos="84000">
                      <a:srgbClr val="85694B"/>
                    </a:gs>
                  </a:gsLst>
                  <a:lin ang="5400000" scaled="1"/>
                  <a:tileRect/>
                </a:gradFill>
                <a:effectLst>
                  <a:glow rad="127000">
                    <a:schemeClr val="tx1"/>
                  </a:glow>
                </a:effectLst>
                <a:latin typeface="Impact" panose="020B0806030902050204" pitchFamily="34" charset="0"/>
              </a:rPr>
              <a:t>RESURRECTION</a:t>
            </a:r>
          </a:p>
        </p:txBody>
      </p:sp>
    </p:spTree>
    <p:extLst>
      <p:ext uri="{BB962C8B-B14F-4D97-AF65-F5344CB8AC3E}">
        <p14:creationId xmlns:p14="http://schemas.microsoft.com/office/powerpoint/2010/main" val="12394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DBD2D-C2B0-1EDD-B6C2-4134351D7C48}"/>
              </a:ext>
            </a:extLst>
          </p:cNvPr>
          <p:cNvSpPr txBox="1"/>
          <p:nvPr/>
        </p:nvSpPr>
        <p:spPr>
          <a:xfrm>
            <a:off x="739974" y="4724341"/>
            <a:ext cx="252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5400">
                  <a:solidFill>
                    <a:srgbClr val="4B3C2B"/>
                  </a:solidFill>
                </a:ln>
                <a:gradFill flip="none" rotWithShape="1">
                  <a:gsLst>
                    <a:gs pos="0">
                      <a:srgbClr val="FEDEBA"/>
                    </a:gs>
                    <a:gs pos="53000">
                      <a:srgbClr val="B39779"/>
                    </a:gs>
                    <a:gs pos="84000">
                      <a:srgbClr val="85694B"/>
                    </a:gs>
                  </a:gsLst>
                  <a:lin ang="5400000" scaled="1"/>
                  <a:tileRect/>
                </a:gradFill>
                <a:effectLst>
                  <a:glow rad="127000">
                    <a:schemeClr val="tx1"/>
                  </a:glow>
                </a:effectLst>
                <a:latin typeface="Impact" panose="020B0806030902050204" pitchFamily="34" charset="0"/>
              </a:rPr>
              <a:t>REVIVAL 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3FC3C-AA4D-6FA3-A7DB-6EFD19FBE49F}"/>
              </a:ext>
            </a:extLst>
          </p:cNvPr>
          <p:cNvSpPr txBox="1"/>
          <p:nvPr/>
        </p:nvSpPr>
        <p:spPr>
          <a:xfrm>
            <a:off x="1069488" y="5146417"/>
            <a:ext cx="28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5400">
                  <a:solidFill>
                    <a:srgbClr val="4B3C2B"/>
                  </a:solidFill>
                </a:ln>
                <a:gradFill flip="none" rotWithShape="1">
                  <a:gsLst>
                    <a:gs pos="0">
                      <a:srgbClr val="FEDEBA"/>
                    </a:gs>
                    <a:gs pos="53000">
                      <a:srgbClr val="B39779"/>
                    </a:gs>
                    <a:gs pos="84000">
                      <a:srgbClr val="85694B"/>
                    </a:gs>
                  </a:gsLst>
                  <a:lin ang="5400000" scaled="1"/>
                  <a:tileRect/>
                </a:gradFill>
                <a:effectLst>
                  <a:glow rad="127000">
                    <a:schemeClr val="tx1"/>
                  </a:glow>
                </a:effectLst>
                <a:latin typeface="Impact" panose="020B0806030902050204" pitchFamily="34" charset="0"/>
              </a:rPr>
              <a:t>RESURRECTION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6E3E1-F230-F627-5E9D-4FD225CCB979}"/>
              </a:ext>
            </a:extLst>
          </p:cNvPr>
          <p:cNvSpPr txBox="1"/>
          <p:nvPr/>
        </p:nvSpPr>
        <p:spPr>
          <a:xfrm>
            <a:off x="2001794" y="269676"/>
            <a:ext cx="3492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EDE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YOUR Revival: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C1F21-DC54-5114-5EC0-E38EC00F5A59}"/>
              </a:ext>
            </a:extLst>
          </p:cNvPr>
          <p:cNvSpPr txBox="1"/>
          <p:nvPr/>
        </p:nvSpPr>
        <p:spPr>
          <a:xfrm>
            <a:off x="5371070" y="327340"/>
            <a:ext cx="5214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EDEBA"/>
                </a:solidFill>
                <a:latin typeface="Brandon Grotesque Black" panose="020B0A03020203060202" pitchFamily="34" charset="0"/>
              </a:rPr>
              <a:t>Romans 6:3-11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910BF-80D8-47FC-7DDB-347C64C8A23C}"/>
              </a:ext>
            </a:extLst>
          </p:cNvPr>
          <p:cNvSpPr txBox="1"/>
          <p:nvPr/>
        </p:nvSpPr>
        <p:spPr>
          <a:xfrm>
            <a:off x="2273633" y="1136992"/>
            <a:ext cx="349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effectLst>
                  <a:glow rad="127000">
                    <a:srgbClr val="4B3C2B"/>
                  </a:glow>
                </a:effectLst>
                <a:latin typeface="Brandon Grotesque Medium" panose="020B0603020203060202" pitchFamily="34" charset="0"/>
              </a:rPr>
              <a:t>Freedom!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363528-C908-5884-E57A-363B453130EA}"/>
              </a:ext>
            </a:extLst>
          </p:cNvPr>
          <p:cNvSpPr txBox="1"/>
          <p:nvPr/>
        </p:nvSpPr>
        <p:spPr>
          <a:xfrm>
            <a:off x="2273632" y="1850017"/>
            <a:ext cx="349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effectLst>
                  <a:glow rad="127000">
                    <a:srgbClr val="4B3C2B"/>
                  </a:glow>
                </a:effectLst>
                <a:latin typeface="Brandon Grotesque Medium" panose="020B0603020203060202" pitchFamily="34" charset="0"/>
              </a:rPr>
              <a:t>Hope!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47B10-9CA4-0168-8263-9D9CE5D3C421}"/>
              </a:ext>
            </a:extLst>
          </p:cNvPr>
          <p:cNvSpPr txBox="1"/>
          <p:nvPr/>
        </p:nvSpPr>
        <p:spPr>
          <a:xfrm>
            <a:off x="2273631" y="2561911"/>
            <a:ext cx="349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effectLst>
                  <a:glow rad="127000">
                    <a:srgbClr val="4B3C2B"/>
                  </a:glow>
                </a:effectLst>
                <a:latin typeface="Brandon Grotesque Medium" panose="020B0603020203060202" pitchFamily="34" charset="0"/>
              </a:rPr>
              <a:t>Resurrection!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BE73F-3553-84DA-45BA-9D89ED7B6549}"/>
              </a:ext>
            </a:extLst>
          </p:cNvPr>
          <p:cNvSpPr txBox="1"/>
          <p:nvPr/>
        </p:nvSpPr>
        <p:spPr>
          <a:xfrm>
            <a:off x="5815906" y="1198549"/>
            <a:ext cx="41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andon Grotesque Medium" panose="020B0603020203060202" pitchFamily="34" charset="0"/>
                <a:cs typeface="Calibri" panose="020F0502020204030204" pitchFamily="34" charset="0"/>
              </a:rPr>
              <a:t>―Rom 6:12-14</a:t>
            </a:r>
            <a:endParaRPr lang="en-US" sz="3600" b="1" dirty="0">
              <a:latin typeface="Brandon Grotesque Medium" panose="020B0603020203060202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1906FA-62FD-343E-8D1F-656CB58EA369}"/>
              </a:ext>
            </a:extLst>
          </p:cNvPr>
          <p:cNvSpPr txBox="1"/>
          <p:nvPr/>
        </p:nvSpPr>
        <p:spPr>
          <a:xfrm>
            <a:off x="5815905" y="1911574"/>
            <a:ext cx="485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andon Grotesque Medium" panose="020B0603020203060202" pitchFamily="34" charset="0"/>
                <a:cs typeface="Calibri" panose="020F0502020204030204" pitchFamily="34" charset="0"/>
              </a:rPr>
              <a:t>―1 Cor 15:18-20</a:t>
            </a:r>
            <a:endParaRPr lang="en-US" sz="3600" b="1" dirty="0">
              <a:latin typeface="Brandon Grotesque Medium" panose="020B0603020203060202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DF8389-D872-A4E9-5E8E-34A06793836F}"/>
              </a:ext>
            </a:extLst>
          </p:cNvPr>
          <p:cNvSpPr txBox="1"/>
          <p:nvPr/>
        </p:nvSpPr>
        <p:spPr>
          <a:xfrm>
            <a:off x="5815906" y="2623468"/>
            <a:ext cx="485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andon Grotesque Medium" panose="020B0603020203060202" pitchFamily="34" charset="0"/>
                <a:cs typeface="Calibri" panose="020F0502020204030204" pitchFamily="34" charset="0"/>
              </a:rPr>
              <a:t>―1 Cor 15:50-57</a:t>
            </a:r>
            <a:endParaRPr lang="en-US" sz="3600" b="1" dirty="0">
              <a:latin typeface="Brandon Grotesque Medium" panose="020B0603020203060202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543AF-5616-D9A3-8477-C0C87B4DA4BA}"/>
              </a:ext>
            </a:extLst>
          </p:cNvPr>
          <p:cNvSpPr txBox="1"/>
          <p:nvPr/>
        </p:nvSpPr>
        <p:spPr>
          <a:xfrm>
            <a:off x="4577371" y="3436368"/>
            <a:ext cx="73208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andon Grotesque Medium" panose="020B0603020203060202" pitchFamily="34" charset="0"/>
              </a:rPr>
              <a:t>Therefore, my beloved brethren, </a:t>
            </a:r>
            <a:br>
              <a:rPr lang="en-US" sz="4000" dirty="0">
                <a:latin typeface="Brandon Grotesque Medium" panose="020B0603020203060202" pitchFamily="34" charset="0"/>
              </a:rPr>
            </a:br>
            <a:r>
              <a:rPr lang="en-US" sz="4000" dirty="0">
                <a:latin typeface="Brandon Grotesque Medium" panose="020B0603020203060202" pitchFamily="34" charset="0"/>
              </a:rPr>
              <a:t>be steadfast, immovable, always abounding in the work of the Lord, knowing your toil is not in vain in the Lord.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563B9A-3DC1-6883-B59C-EED0E9F6FBB7}"/>
              </a:ext>
            </a:extLst>
          </p:cNvPr>
          <p:cNvSpPr txBox="1"/>
          <p:nvPr/>
        </p:nvSpPr>
        <p:spPr>
          <a:xfrm>
            <a:off x="8141465" y="5945885"/>
            <a:ext cx="307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andon Grotesque Medium" panose="020B0603020203060202" pitchFamily="34" charset="0"/>
                <a:cs typeface="Calibri" panose="020F0502020204030204" pitchFamily="34" charset="0"/>
              </a:rPr>
              <a:t>―1 Cor 15:58</a:t>
            </a:r>
            <a:endParaRPr lang="en-US" sz="3600" b="1" dirty="0">
              <a:latin typeface="Brandon Grotesque Medium" panose="020B06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4_3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Theme1" id="{10F05831-8105-45D3-AA87-99C4EAE7B478}" vid="{834167BA-577C-4936-A312-7DA18C7EF4C9}"/>
    </a:ext>
  </a:ext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1141</TotalTime>
  <Words>154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Brandon Grotesque Black</vt:lpstr>
      <vt:lpstr>Brandon Grotesque Medium</vt:lpstr>
      <vt:lpstr>Calibri</vt:lpstr>
      <vt:lpstr>Calibri Light</vt:lpstr>
      <vt:lpstr>Cataneo BT</vt:lpstr>
      <vt:lpstr>Impact</vt:lpstr>
      <vt:lpstr>Trebuchet MS</vt:lpstr>
      <vt:lpstr>4_3Theme1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Zeke Flores</dc:creator>
  <cp:lastModifiedBy>Zeke Flores</cp:lastModifiedBy>
  <cp:revision>14</cp:revision>
  <dcterms:created xsi:type="dcterms:W3CDTF">2021-03-25T19:56:36Z</dcterms:created>
  <dcterms:modified xsi:type="dcterms:W3CDTF">2023-09-23T15:53:55Z</dcterms:modified>
</cp:coreProperties>
</file>