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58" r:id="rId4"/>
    <p:sldId id="263" r:id="rId5"/>
    <p:sldId id="264" r:id="rId6"/>
    <p:sldId id="265" r:id="rId7"/>
    <p:sldId id="268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B00"/>
    <a:srgbClr val="FFCA1D"/>
    <a:srgbClr val="FED519"/>
    <a:srgbClr val="FFFF7D"/>
    <a:srgbClr val="B64C0A"/>
    <a:srgbClr val="FFFF3C"/>
    <a:srgbClr val="B45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1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96797" y="5417122"/>
            <a:ext cx="7587824" cy="44260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1742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61624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9519" y="1404368"/>
            <a:ext cx="10350104" cy="3541283"/>
          </a:xfrm>
        </p:spPr>
        <p:txBody>
          <a:bodyPr/>
          <a:lstStyle>
            <a:lvl1pPr>
              <a:defRPr>
                <a:solidFill>
                  <a:srgbClr val="C1742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96797" y="5417122"/>
            <a:ext cx="7587824" cy="44260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1742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53612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413" y="324054"/>
            <a:ext cx="11283107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5213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413" y="324054"/>
            <a:ext cx="11283107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6004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4044" y="4977303"/>
            <a:ext cx="4288104" cy="126730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B84813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413" y="324054"/>
            <a:ext cx="11283107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4867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31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9"/>
            <a:ext cx="10879667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576814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21083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09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CC72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56F246-44BF-4C6A-99DC-4154B769A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3401" y="-447591"/>
            <a:ext cx="1202135" cy="2218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28853-E0FE-4D65-82A1-A781ACC65E24}"/>
              </a:ext>
            </a:extLst>
          </p:cNvPr>
          <p:cNvSpPr txBox="1"/>
          <p:nvPr/>
        </p:nvSpPr>
        <p:spPr>
          <a:xfrm>
            <a:off x="1524002" y="1737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LIGHT THE F 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E87B7-D61D-48F2-8539-AC763B40BC70}"/>
              </a:ext>
            </a:extLst>
          </p:cNvPr>
          <p:cNvSpPr txBox="1"/>
          <p:nvPr/>
        </p:nvSpPr>
        <p:spPr>
          <a:xfrm>
            <a:off x="1779373" y="1620717"/>
            <a:ext cx="87732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Were not our hearts burning within us </a:t>
            </a:r>
            <a:b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</a:b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while He was speaking to us ..., </a:t>
            </a:r>
            <a:b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</a:b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while He was explaining the Scriptures to us?</a:t>
            </a:r>
          </a:p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Luke 24:32</a:t>
            </a:r>
          </a:p>
        </p:txBody>
      </p:sp>
    </p:spTree>
    <p:extLst>
      <p:ext uri="{BB962C8B-B14F-4D97-AF65-F5344CB8AC3E}">
        <p14:creationId xmlns:p14="http://schemas.microsoft.com/office/powerpoint/2010/main" val="33966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57E63-24B3-4556-A0D5-13C332AC53E0}"/>
              </a:ext>
            </a:extLst>
          </p:cNvPr>
          <p:cNvSpPr txBox="1"/>
          <p:nvPr/>
        </p:nvSpPr>
        <p:spPr>
          <a:xfrm>
            <a:off x="2739081" y="692893"/>
            <a:ext cx="6713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127000">
                    <a:schemeClr val="bg1"/>
                  </a:glow>
                </a:effectLst>
                <a:latin typeface="Trajan Pro" panose="02020502050506020301" pitchFamily="18" charset="0"/>
              </a:rPr>
              <a:t>FAN THE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7F6C1-82F6-4BAE-B209-8890F4CFC6BA}"/>
              </a:ext>
            </a:extLst>
          </p:cNvPr>
          <p:cNvSpPr txBox="1"/>
          <p:nvPr/>
        </p:nvSpPr>
        <p:spPr>
          <a:xfrm>
            <a:off x="1639330" y="2130748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127000">
                    <a:schemeClr val="bg1"/>
                  </a:glow>
                </a:effectLst>
                <a:latin typeface="Trajan Pro" panose="02020502050506020301" pitchFamily="18" charset="0"/>
              </a:rPr>
              <a:t>FL   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55E06-25E8-4CD2-BEC8-303612A293A4}"/>
              </a:ext>
            </a:extLst>
          </p:cNvPr>
          <p:cNvSpPr txBox="1"/>
          <p:nvPr/>
        </p:nvSpPr>
        <p:spPr>
          <a:xfrm>
            <a:off x="1524000" y="541526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127000">
                    <a:schemeClr val="bg1"/>
                  </a:glow>
                </a:effectLst>
                <a:latin typeface="Trajan Pro" panose="02020502050506020301" pitchFamily="18" charset="0"/>
              </a:rPr>
              <a:t>But Mind The Fire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E71A07-B40E-4F9A-B7FE-9307F792956F}"/>
              </a:ext>
            </a:extLst>
          </p:cNvPr>
          <p:cNvSpPr txBox="1"/>
          <p:nvPr/>
        </p:nvSpPr>
        <p:spPr>
          <a:xfrm>
            <a:off x="2606565" y="641637"/>
            <a:ext cx="7760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His disciples remembered that it was written, “</a:t>
            </a:r>
            <a:r>
              <a:rPr lang="en-US" sz="4000" dirty="0">
                <a:solidFill>
                  <a:srgbClr val="FED5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Zeal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 for your house will consume me.”			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  <a:cs typeface="Calibri" panose="020F0502020204030204" pitchFamily="34" charset="0"/>
              </a:rPr>
              <a:t>―John 2:17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ndon Grotesque Bold" panose="020B0803020203060202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D4772-D7EB-4DCA-B212-7138741DA24E}"/>
              </a:ext>
            </a:extLst>
          </p:cNvPr>
          <p:cNvSpPr txBox="1"/>
          <p:nvPr/>
        </p:nvSpPr>
        <p:spPr>
          <a:xfrm>
            <a:off x="2606564" y="2993540"/>
            <a:ext cx="78814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But when the Jews saw the crowds, they were filled with </a:t>
            </a:r>
            <a:r>
              <a:rPr lang="en-US" sz="4000" dirty="0">
                <a:solidFill>
                  <a:srgbClr val="FED5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jealousy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 and began contradicting the things spoken by Paul, and were blaspheming.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									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  <a:cs typeface="Calibri" panose="020F0502020204030204" pitchFamily="34" charset="0"/>
              </a:rPr>
              <a:t>―Acts 13:45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ndon Grotesque Bold" panose="020B08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1BFDC-0CF2-43F2-B7CB-17628E7981EC}"/>
              </a:ext>
            </a:extLst>
          </p:cNvPr>
          <p:cNvSpPr txBox="1"/>
          <p:nvPr/>
        </p:nvSpPr>
        <p:spPr>
          <a:xfrm>
            <a:off x="1626972" y="165673"/>
            <a:ext cx="75746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Fired Up</a:t>
            </a:r>
            <a:r>
              <a:rPr lang="en-US" sz="44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…</a:t>
            </a:r>
            <a:br>
              <a:rPr lang="en-US" sz="44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</a:br>
            <a:r>
              <a:rPr lang="en-US" sz="44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for the wrong things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A8252-2B80-4EA9-BD34-C05BA19B4C00}"/>
              </a:ext>
            </a:extLst>
          </p:cNvPr>
          <p:cNvSpPr txBox="1"/>
          <p:nvPr/>
        </p:nvSpPr>
        <p:spPr>
          <a:xfrm>
            <a:off x="6293709" y="2224500"/>
            <a:ext cx="2611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Phil 3:4-6; Gal 1:13-14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1A7F5-070E-4531-9840-7E9011A0B5E3}"/>
              </a:ext>
            </a:extLst>
          </p:cNvPr>
          <p:cNvSpPr txBox="1"/>
          <p:nvPr/>
        </p:nvSpPr>
        <p:spPr>
          <a:xfrm>
            <a:off x="2722464" y="2470720"/>
            <a:ext cx="347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Paul’s example: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AE130-3118-45D1-9409-BF2D41935D61}"/>
              </a:ext>
            </a:extLst>
          </p:cNvPr>
          <p:cNvSpPr txBox="1"/>
          <p:nvPr/>
        </p:nvSpPr>
        <p:spPr>
          <a:xfrm>
            <a:off x="2462048" y="3845396"/>
            <a:ext cx="726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"Those people are zealous to win you over, but for no good. What they want is to alienate you from us, so that you may be zealous for them."  ―Gal 4:17</a:t>
            </a:r>
          </a:p>
        </p:txBody>
      </p:sp>
    </p:spTree>
    <p:extLst>
      <p:ext uri="{BB962C8B-B14F-4D97-AF65-F5344CB8AC3E}">
        <p14:creationId xmlns:p14="http://schemas.microsoft.com/office/powerpoint/2010/main" val="7257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1BFDC-0CF2-43F2-B7CB-17628E7981EC}"/>
              </a:ext>
            </a:extLst>
          </p:cNvPr>
          <p:cNvSpPr txBox="1"/>
          <p:nvPr/>
        </p:nvSpPr>
        <p:spPr>
          <a:xfrm>
            <a:off x="1381897" y="165672"/>
            <a:ext cx="9428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Uncontrolled Burn</a:t>
            </a:r>
            <a:endParaRPr lang="en-US" sz="4400" b="1" dirty="0">
              <a:gradFill>
                <a:gsLst>
                  <a:gs pos="0">
                    <a:srgbClr val="B4540C"/>
                  </a:gs>
                  <a:gs pos="84000">
                    <a:srgbClr val="FFCA1D"/>
                  </a:gs>
                  <a:gs pos="100000">
                    <a:srgbClr val="FFFF3C"/>
                  </a:gs>
                </a:gsLst>
                <a:lin ang="5400000" scaled="1"/>
              </a:gradFill>
              <a:effectLst>
                <a:glow rad="76200">
                  <a:schemeClr val="bg1"/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A8252-2B80-4EA9-BD34-C05BA19B4C00}"/>
              </a:ext>
            </a:extLst>
          </p:cNvPr>
          <p:cNvSpPr txBox="1"/>
          <p:nvPr/>
        </p:nvSpPr>
        <p:spPr>
          <a:xfrm>
            <a:off x="6030098" y="2506931"/>
            <a:ext cx="261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Rom 10:1-4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1A7F5-070E-4531-9840-7E9011A0B5E3}"/>
              </a:ext>
            </a:extLst>
          </p:cNvPr>
          <p:cNvSpPr txBox="1"/>
          <p:nvPr/>
        </p:nvSpPr>
        <p:spPr>
          <a:xfrm>
            <a:off x="2722464" y="2470720"/>
            <a:ext cx="347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Paul’s lament: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612A5-57D7-476B-976B-7C9F3D53E534}"/>
              </a:ext>
            </a:extLst>
          </p:cNvPr>
          <p:cNvSpPr txBox="1"/>
          <p:nvPr/>
        </p:nvSpPr>
        <p:spPr>
          <a:xfrm>
            <a:off x="2158314" y="3276008"/>
            <a:ext cx="7875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Therefore be careful how you walk, not as unwise men but as wise, making the most of your time, because the days are evil.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So then do not be foolish, but understand what the will of the Lord is.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										―Eph 5:15-17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FDF29-0DC7-312C-1671-E75155FF85F3}"/>
              </a:ext>
            </a:extLst>
          </p:cNvPr>
          <p:cNvSpPr txBox="1"/>
          <p:nvPr/>
        </p:nvSpPr>
        <p:spPr>
          <a:xfrm>
            <a:off x="1661735" y="1058665"/>
            <a:ext cx="8868530" cy="707886"/>
          </a:xfrm>
          <a:prstGeom prst="rect">
            <a:avLst/>
          </a:prstGeom>
          <a:noFill/>
          <a:ln w="28575">
            <a:solidFill>
              <a:srgbClr val="DD8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Excitement </a:t>
            </a:r>
            <a:r>
              <a:rPr lang="en-US" sz="36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without Educ</a:t>
            </a:r>
            <a:r>
              <a:rPr lang="en-US" sz="3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val="3992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39C797-9C98-4429-A6B9-0CB95DC7D538}"/>
              </a:ext>
            </a:extLst>
          </p:cNvPr>
          <p:cNvSpPr txBox="1"/>
          <p:nvPr/>
        </p:nvSpPr>
        <p:spPr>
          <a:xfrm>
            <a:off x="2209800" y="222206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So then do not be foolish, but </a:t>
            </a:r>
            <a:r>
              <a:rPr lang="en-US" sz="3600" b="1" dirty="0">
                <a:solidFill>
                  <a:srgbClr val="FFC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understand what the will of the Lord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9D52-4739-46C7-844A-1A64DEE33B96}"/>
              </a:ext>
            </a:extLst>
          </p:cNvPr>
          <p:cNvSpPr txBox="1"/>
          <p:nvPr/>
        </p:nvSpPr>
        <p:spPr>
          <a:xfrm>
            <a:off x="2001794" y="3880215"/>
            <a:ext cx="372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Command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CAC13-F5B1-4A36-86CC-692204566FCC}"/>
              </a:ext>
            </a:extLst>
          </p:cNvPr>
          <p:cNvSpPr txBox="1"/>
          <p:nvPr/>
        </p:nvSpPr>
        <p:spPr>
          <a:xfrm>
            <a:off x="2001795" y="4526546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Approved Example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41FF0-FFF8-4350-A232-B9D650D7954B}"/>
              </a:ext>
            </a:extLst>
          </p:cNvPr>
          <p:cNvSpPr txBox="1"/>
          <p:nvPr/>
        </p:nvSpPr>
        <p:spPr>
          <a:xfrm>
            <a:off x="2001794" y="5175193"/>
            <a:ext cx="447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Necessary Inference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7FC5E-F007-48D2-97D6-2E29D49AD0B8}"/>
              </a:ext>
            </a:extLst>
          </p:cNvPr>
          <p:cNvSpPr txBox="1"/>
          <p:nvPr/>
        </p:nvSpPr>
        <p:spPr>
          <a:xfrm>
            <a:off x="7601181" y="3880215"/>
            <a:ext cx="191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Observe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0E6E2-0119-4F88-A843-7FB45DEBA0FB}"/>
              </a:ext>
            </a:extLst>
          </p:cNvPr>
          <p:cNvSpPr txBox="1"/>
          <p:nvPr/>
        </p:nvSpPr>
        <p:spPr>
          <a:xfrm>
            <a:off x="7601181" y="4526546"/>
            <a:ext cx="20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Interpret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3F2E5A-08BF-4B6A-8255-9A92E3FFB720}"/>
              </a:ext>
            </a:extLst>
          </p:cNvPr>
          <p:cNvSpPr txBox="1"/>
          <p:nvPr/>
        </p:nvSpPr>
        <p:spPr>
          <a:xfrm>
            <a:off x="7601180" y="5175193"/>
            <a:ext cx="20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Apply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D730D-D2B8-F8A2-AB38-260878483210}"/>
              </a:ext>
            </a:extLst>
          </p:cNvPr>
          <p:cNvSpPr txBox="1"/>
          <p:nvPr/>
        </p:nvSpPr>
        <p:spPr>
          <a:xfrm>
            <a:off x="1381897" y="165672"/>
            <a:ext cx="9428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Uncontrolled Burn</a:t>
            </a:r>
            <a:endParaRPr lang="en-US" sz="4400" b="1" dirty="0">
              <a:gradFill>
                <a:gsLst>
                  <a:gs pos="0">
                    <a:srgbClr val="B4540C"/>
                  </a:gs>
                  <a:gs pos="84000">
                    <a:srgbClr val="FFCA1D"/>
                  </a:gs>
                  <a:gs pos="100000">
                    <a:srgbClr val="FFFF3C"/>
                  </a:gs>
                </a:gsLst>
                <a:lin ang="5400000" scaled="1"/>
              </a:gradFill>
              <a:effectLst>
                <a:glow rad="76200">
                  <a:schemeClr val="bg1"/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00A09-9A2B-661E-4AB8-9B4FCC7AC3A6}"/>
              </a:ext>
            </a:extLst>
          </p:cNvPr>
          <p:cNvSpPr txBox="1"/>
          <p:nvPr/>
        </p:nvSpPr>
        <p:spPr>
          <a:xfrm>
            <a:off x="1661735" y="1058665"/>
            <a:ext cx="8868530" cy="707886"/>
          </a:xfrm>
          <a:prstGeom prst="rect">
            <a:avLst/>
          </a:prstGeom>
          <a:noFill/>
          <a:ln w="28575">
            <a:solidFill>
              <a:srgbClr val="DD8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Excitement </a:t>
            </a:r>
            <a:r>
              <a:rPr lang="en-US" sz="36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without Educ</a:t>
            </a:r>
            <a:r>
              <a:rPr lang="en-US" sz="3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val="10751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1612A5-57D7-476B-976B-7C9F3D53E534}"/>
              </a:ext>
            </a:extLst>
          </p:cNvPr>
          <p:cNvSpPr txBox="1"/>
          <p:nvPr/>
        </p:nvSpPr>
        <p:spPr>
          <a:xfrm>
            <a:off x="2084171" y="2275391"/>
            <a:ext cx="87897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Better is a poor man who walks in his integrity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	Than he who is perverse in speech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	and is a fool.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Also it is not good for a person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	to be without knowledge,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	And he who hurries his footsteps errs.														―Prov 19:1-2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78482-BCDB-9B51-CEAD-30F1C8D18AC6}"/>
              </a:ext>
            </a:extLst>
          </p:cNvPr>
          <p:cNvSpPr txBox="1"/>
          <p:nvPr/>
        </p:nvSpPr>
        <p:spPr>
          <a:xfrm>
            <a:off x="1381897" y="165672"/>
            <a:ext cx="9428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Uncontrolled Burn</a:t>
            </a:r>
            <a:endParaRPr lang="en-US" sz="4400" b="1" dirty="0">
              <a:gradFill>
                <a:gsLst>
                  <a:gs pos="0">
                    <a:srgbClr val="B4540C"/>
                  </a:gs>
                  <a:gs pos="84000">
                    <a:srgbClr val="FFCA1D"/>
                  </a:gs>
                  <a:gs pos="100000">
                    <a:srgbClr val="FFFF3C"/>
                  </a:gs>
                </a:gsLst>
                <a:lin ang="5400000" scaled="1"/>
              </a:gradFill>
              <a:effectLst>
                <a:glow rad="76200">
                  <a:schemeClr val="bg1"/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D1EF6-6ABC-1462-10DC-216C2A4665BF}"/>
              </a:ext>
            </a:extLst>
          </p:cNvPr>
          <p:cNvSpPr txBox="1"/>
          <p:nvPr/>
        </p:nvSpPr>
        <p:spPr>
          <a:xfrm>
            <a:off x="1661735" y="1058665"/>
            <a:ext cx="8868530" cy="707886"/>
          </a:xfrm>
          <a:prstGeom prst="rect">
            <a:avLst/>
          </a:prstGeom>
          <a:noFill/>
          <a:ln w="28575">
            <a:solidFill>
              <a:srgbClr val="DD8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Excitement </a:t>
            </a:r>
            <a:r>
              <a:rPr lang="en-US" sz="36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without Educ</a:t>
            </a:r>
            <a:r>
              <a:rPr lang="en-US" sz="3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val="16361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1BFDC-0CF2-43F2-B7CB-17628E7981EC}"/>
              </a:ext>
            </a:extLst>
          </p:cNvPr>
          <p:cNvSpPr txBox="1"/>
          <p:nvPr/>
        </p:nvSpPr>
        <p:spPr>
          <a:xfrm>
            <a:off x="1626972" y="165672"/>
            <a:ext cx="8711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Fanning the Flame;</a:t>
            </a:r>
          </a:p>
          <a:p>
            <a:r>
              <a:rPr lang="en-US" sz="6000" b="1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Trajan Pro" panose="02020502050506020301" pitchFamily="18" charset="0"/>
              </a:rPr>
              <a:t>Minding The Fire</a:t>
            </a:r>
            <a:endParaRPr lang="en-US" sz="4400" b="1" dirty="0">
              <a:gradFill>
                <a:gsLst>
                  <a:gs pos="0">
                    <a:srgbClr val="B4540C"/>
                  </a:gs>
                  <a:gs pos="84000">
                    <a:srgbClr val="FFCA1D"/>
                  </a:gs>
                  <a:gs pos="100000">
                    <a:srgbClr val="FFFF3C"/>
                  </a:gs>
                </a:gsLst>
                <a:lin ang="5400000" scaled="1"/>
              </a:gradFill>
              <a:effectLst>
                <a:glow rad="76200">
                  <a:schemeClr val="bg1"/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A7E40-5E5F-44E8-AE67-C855B4CB4B76}"/>
              </a:ext>
            </a:extLst>
          </p:cNvPr>
          <p:cNvSpPr txBox="1"/>
          <p:nvPr/>
        </p:nvSpPr>
        <p:spPr>
          <a:xfrm>
            <a:off x="1626972" y="2202434"/>
            <a:ext cx="484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To receive the Word: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F0064-7C5C-4BC1-AA2F-9B3A9D35AFD9}"/>
              </a:ext>
            </a:extLst>
          </p:cNvPr>
          <p:cNvSpPr txBox="1"/>
          <p:nvPr/>
        </p:nvSpPr>
        <p:spPr>
          <a:xfrm>
            <a:off x="1626972" y="2991894"/>
            <a:ext cx="484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To promote repentance: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0B2C6-0D69-4DDF-B45A-81939B478C31}"/>
              </a:ext>
            </a:extLst>
          </p:cNvPr>
          <p:cNvSpPr txBox="1"/>
          <p:nvPr/>
        </p:nvSpPr>
        <p:spPr>
          <a:xfrm>
            <a:off x="1626972" y="3781354"/>
            <a:ext cx="484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To grow in grace: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FA065-8C76-4280-98BD-5FB51001099D}"/>
              </a:ext>
            </a:extLst>
          </p:cNvPr>
          <p:cNvSpPr txBox="1"/>
          <p:nvPr/>
        </p:nvSpPr>
        <p:spPr>
          <a:xfrm>
            <a:off x="1626972" y="4570813"/>
            <a:ext cx="484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To please God: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B9D65-CF17-4D14-808A-9A1CBB7EB1D0}"/>
              </a:ext>
            </a:extLst>
          </p:cNvPr>
          <p:cNvSpPr txBox="1"/>
          <p:nvPr/>
        </p:nvSpPr>
        <p:spPr>
          <a:xfrm>
            <a:off x="6474941" y="2221501"/>
            <a:ext cx="261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Acts 17:11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A6A45-750C-432D-B1DE-505998C42E03}"/>
              </a:ext>
            </a:extLst>
          </p:cNvPr>
          <p:cNvSpPr txBox="1"/>
          <p:nvPr/>
        </p:nvSpPr>
        <p:spPr>
          <a:xfrm>
            <a:off x="6474941" y="3004605"/>
            <a:ext cx="261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2 Cor 7:8-12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0D4C44-971A-407E-9F69-35F219892937}"/>
              </a:ext>
            </a:extLst>
          </p:cNvPr>
          <p:cNvSpPr txBox="1"/>
          <p:nvPr/>
        </p:nvSpPr>
        <p:spPr>
          <a:xfrm>
            <a:off x="6474941" y="3787709"/>
            <a:ext cx="261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2 Pet 1:5-11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88C8B6-9D71-40FD-877F-AE8F41ECB30F}"/>
              </a:ext>
            </a:extLst>
          </p:cNvPr>
          <p:cNvSpPr txBox="1"/>
          <p:nvPr/>
        </p:nvSpPr>
        <p:spPr>
          <a:xfrm>
            <a:off x="6474941" y="4570812"/>
            <a:ext cx="261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Bold" panose="020B0803020203060202" pitchFamily="34" charset="0"/>
              </a:rPr>
              <a:t>Col 3:23</a:t>
            </a:r>
          </a:p>
        </p:txBody>
      </p:sp>
    </p:spTree>
    <p:extLst>
      <p:ext uri="{BB962C8B-B14F-4D97-AF65-F5344CB8AC3E}">
        <p14:creationId xmlns:p14="http://schemas.microsoft.com/office/powerpoint/2010/main" val="13076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57E63-24B3-4556-A0D5-13C332AC53E0}"/>
              </a:ext>
            </a:extLst>
          </p:cNvPr>
          <p:cNvSpPr txBox="1"/>
          <p:nvPr/>
        </p:nvSpPr>
        <p:spPr>
          <a:xfrm>
            <a:off x="2739081" y="692893"/>
            <a:ext cx="6713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600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127000">
                    <a:prstClr val="black"/>
                  </a:glow>
                </a:effectLst>
                <a:latin typeface="Trajan Pro" panose="02020502050506020301" pitchFamily="18" charset="0"/>
              </a:rPr>
              <a:t>FAN THE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7F6C1-82F6-4BAE-B209-8890F4CFC6BA}"/>
              </a:ext>
            </a:extLst>
          </p:cNvPr>
          <p:cNvSpPr txBox="1"/>
          <p:nvPr/>
        </p:nvSpPr>
        <p:spPr>
          <a:xfrm>
            <a:off x="1639330" y="2130748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127000">
                    <a:prstClr val="black"/>
                  </a:glow>
                </a:effectLst>
                <a:latin typeface="Trajan Pro" panose="02020502050506020301" pitchFamily="18" charset="0"/>
              </a:rPr>
              <a:t>FL   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55E06-25E8-4CD2-BEC8-303612A293A4}"/>
              </a:ext>
            </a:extLst>
          </p:cNvPr>
          <p:cNvSpPr txBox="1"/>
          <p:nvPr/>
        </p:nvSpPr>
        <p:spPr>
          <a:xfrm>
            <a:off x="1524000" y="541526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dirty="0">
                <a:gradFill>
                  <a:gsLst>
                    <a:gs pos="0">
                      <a:srgbClr val="B4540C"/>
                    </a:gs>
                    <a:gs pos="84000">
                      <a:srgbClr val="FFCA1D"/>
                    </a:gs>
                    <a:gs pos="100000">
                      <a:srgbClr val="FFFF3C"/>
                    </a:gs>
                  </a:gsLst>
                  <a:lin ang="5400000" scaled="1"/>
                </a:gradFill>
                <a:effectLst>
                  <a:glow rad="127000">
                    <a:prstClr val="black"/>
                  </a:glow>
                </a:effectLst>
                <a:latin typeface="Trajan Pro" panose="02020502050506020301" pitchFamily="18" charset="0"/>
              </a:rPr>
              <a:t>But Mind The Fire</a:t>
            </a:r>
          </a:p>
        </p:txBody>
      </p:sp>
    </p:spTree>
    <p:extLst>
      <p:ext uri="{BB962C8B-B14F-4D97-AF65-F5344CB8AC3E}">
        <p14:creationId xmlns:p14="http://schemas.microsoft.com/office/powerpoint/2010/main" val="19519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3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Theme1" id="{10F05831-8105-45D3-AA87-99C4EAE7B478}" vid="{834167BA-577C-4936-A312-7DA18C7EF4C9}"/>
    </a:ext>
  </a:ext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107</TotalTime>
  <Words>368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Brandon Grotesque Bold</vt:lpstr>
      <vt:lpstr>Calibri</vt:lpstr>
      <vt:lpstr>Calibri Light</vt:lpstr>
      <vt:lpstr>Cataneo BT</vt:lpstr>
      <vt:lpstr>Trajan Pro</vt:lpstr>
      <vt:lpstr>Trebuchet MS</vt:lpstr>
      <vt:lpstr>4_3Theme1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Zeke Flores</dc:creator>
  <cp:lastModifiedBy>Zeke Flores</cp:lastModifiedBy>
  <cp:revision>14</cp:revision>
  <dcterms:created xsi:type="dcterms:W3CDTF">2021-05-24T18:08:15Z</dcterms:created>
  <dcterms:modified xsi:type="dcterms:W3CDTF">2023-09-23T16:06:11Z</dcterms:modified>
</cp:coreProperties>
</file>