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57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62"/>
    <a:srgbClr val="D2B900"/>
    <a:srgbClr val="FFF5B2"/>
    <a:srgbClr val="FDF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56F246-44BF-4C6A-99DC-4154B769A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401" y="-447591"/>
            <a:ext cx="1202135" cy="221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28853-E0FE-4D65-82A1-A781ACC65E24}"/>
              </a:ext>
            </a:extLst>
          </p:cNvPr>
          <p:cNvSpPr txBox="1"/>
          <p:nvPr/>
        </p:nvSpPr>
        <p:spPr>
          <a:xfrm>
            <a:off x="1524002" y="1737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LIGHT THE F 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E87B7-D61D-48F2-8539-AC763B40BC70}"/>
              </a:ext>
            </a:extLst>
          </p:cNvPr>
          <p:cNvSpPr txBox="1"/>
          <p:nvPr/>
        </p:nvSpPr>
        <p:spPr>
          <a:xfrm>
            <a:off x="1779373" y="1620717"/>
            <a:ext cx="8773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Were not our hearts burning within us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speaking to us ...,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explaining the Scriptures to us?</a:t>
            </a:r>
          </a:p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Luke 24:32</a:t>
            </a:r>
          </a:p>
        </p:txBody>
      </p:sp>
    </p:spTree>
    <p:extLst>
      <p:ext uri="{BB962C8B-B14F-4D97-AF65-F5344CB8AC3E}">
        <p14:creationId xmlns:p14="http://schemas.microsoft.com/office/powerpoint/2010/main" val="33966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36C3F9-6114-403D-B488-66DF38ABD4F8}"/>
              </a:ext>
            </a:extLst>
          </p:cNvPr>
          <p:cNvSpPr txBox="1"/>
          <p:nvPr/>
        </p:nvSpPr>
        <p:spPr>
          <a:xfrm>
            <a:off x="1960605" y="1971368"/>
            <a:ext cx="785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Courageous Persistence</a:t>
            </a:r>
            <a:b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</a:br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							-4:1-6, 11-14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E1BD7-E24A-434E-B36B-0874CCC018F4}"/>
              </a:ext>
            </a:extLst>
          </p:cNvPr>
          <p:cNvSpPr txBox="1"/>
          <p:nvPr/>
        </p:nvSpPr>
        <p:spPr>
          <a:xfrm>
            <a:off x="7850661" y="5578833"/>
            <a:ext cx="298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  <a:cs typeface="Calibri" panose="020F0502020204030204" pitchFamily="34" charset="0"/>
              </a:rPr>
              <a:t>―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  <a:cs typeface="Calibri" panose="020F0502020204030204" pitchFamily="34" charset="0"/>
              </a:rPr>
              <a:t>Neh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  <a:cs typeface="Calibri" panose="020F0502020204030204" pitchFamily="34" charset="0"/>
              </a:rPr>
              <a:t> 4:14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Std" panose="020B0603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6A229-EF83-45F5-A97D-29EC93FDD082}"/>
              </a:ext>
            </a:extLst>
          </p:cNvPr>
          <p:cNvSpPr txBox="1"/>
          <p:nvPr/>
        </p:nvSpPr>
        <p:spPr>
          <a:xfrm>
            <a:off x="638432" y="3319192"/>
            <a:ext cx="10495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“Do not be afraid of them; remember the Lord who is great and awesome, and fight for your brothers, your sons, your daughters, your wives and your houses.”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DD991-247F-C3FF-FE44-EABABBC707C1}"/>
              </a:ext>
            </a:extLst>
          </p:cNvPr>
          <p:cNvSpPr txBox="1"/>
          <p:nvPr/>
        </p:nvSpPr>
        <p:spPr>
          <a:xfrm>
            <a:off x="1458097" y="277852"/>
            <a:ext cx="463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B33509-7E63-7520-258F-2660C7BC9C42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39092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36C3F9-6114-403D-B488-66DF38ABD4F8}"/>
              </a:ext>
            </a:extLst>
          </p:cNvPr>
          <p:cNvSpPr txBox="1"/>
          <p:nvPr/>
        </p:nvSpPr>
        <p:spPr>
          <a:xfrm>
            <a:off x="1952367" y="4714568"/>
            <a:ext cx="785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A Courageous Persistence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AE5A7-8447-4937-84B5-F88B72AB838E}"/>
              </a:ext>
            </a:extLst>
          </p:cNvPr>
          <p:cNvSpPr txBox="1"/>
          <p:nvPr/>
        </p:nvSpPr>
        <p:spPr>
          <a:xfrm>
            <a:off x="1952367" y="3853909"/>
            <a:ext cx="785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A Continual Prayer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99C322-843B-4CDF-8B54-0CE51B7CE723}"/>
              </a:ext>
            </a:extLst>
          </p:cNvPr>
          <p:cNvSpPr txBox="1"/>
          <p:nvPr/>
        </p:nvSpPr>
        <p:spPr>
          <a:xfrm>
            <a:off x="1952367" y="2993249"/>
            <a:ext cx="785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A Compelling Purpose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0F7C1-2EEF-4A4C-84E4-F8C4D8E22B36}"/>
              </a:ext>
            </a:extLst>
          </p:cNvPr>
          <p:cNvSpPr txBox="1"/>
          <p:nvPr/>
        </p:nvSpPr>
        <p:spPr>
          <a:xfrm>
            <a:off x="1952367" y="2132589"/>
            <a:ext cx="7265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A Clear Perspective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AE04B0-01B5-B2BD-0E81-D558D6C0B01D}"/>
              </a:ext>
            </a:extLst>
          </p:cNvPr>
          <p:cNvSpPr txBox="1"/>
          <p:nvPr/>
        </p:nvSpPr>
        <p:spPr>
          <a:xfrm>
            <a:off x="1458097" y="277852"/>
            <a:ext cx="5362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ANSWER the call of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B62BC-6190-9130-D059-349772AB53A0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8034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1FE9C-10A0-49FB-8882-66975AFF997B}"/>
              </a:ext>
            </a:extLst>
          </p:cNvPr>
          <p:cNvSpPr txBox="1"/>
          <p:nvPr/>
        </p:nvSpPr>
        <p:spPr>
          <a:xfrm>
            <a:off x="543698" y="2679925"/>
            <a:ext cx="463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tique Olive Std Black" panose="020B0904020204030204" pitchFamily="34" charset="0"/>
                <a:ea typeface="+mn-ea"/>
                <a:cs typeface="+mn-cs"/>
              </a:rPr>
              <a:t>the call of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D187A-39BF-4F51-BE59-B8FECF4744C8}"/>
              </a:ext>
            </a:extLst>
          </p:cNvPr>
          <p:cNvSpPr txBox="1"/>
          <p:nvPr/>
        </p:nvSpPr>
        <p:spPr>
          <a:xfrm>
            <a:off x="387179" y="3256694"/>
            <a:ext cx="669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tique Olive Std Black" panose="020B0904020204030204" pitchFamily="34" charset="0"/>
                <a:ea typeface="+mn-ea"/>
                <a:cs typeface="+mn-cs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17356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11FE9C-10A0-49FB-8882-66975AFF997B}"/>
              </a:ext>
            </a:extLst>
          </p:cNvPr>
          <p:cNvSpPr txBox="1"/>
          <p:nvPr/>
        </p:nvSpPr>
        <p:spPr>
          <a:xfrm>
            <a:off x="543698" y="2679925"/>
            <a:ext cx="4637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2D187A-39BF-4F51-BE59-B8FECF4744C8}"/>
              </a:ext>
            </a:extLst>
          </p:cNvPr>
          <p:cNvSpPr txBox="1"/>
          <p:nvPr/>
        </p:nvSpPr>
        <p:spPr>
          <a:xfrm>
            <a:off x="387179" y="3256694"/>
            <a:ext cx="6697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169714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D43397-BBD5-4D87-B5FE-23F73DD6CBE4}"/>
              </a:ext>
            </a:extLst>
          </p:cNvPr>
          <p:cNvSpPr txBox="1"/>
          <p:nvPr/>
        </p:nvSpPr>
        <p:spPr>
          <a:xfrm>
            <a:off x="1458097" y="277852"/>
            <a:ext cx="463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8476C-0E7A-4118-9F49-234A1F447F73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53649-EB43-4A6E-9B24-B230306DD6F0}"/>
              </a:ext>
            </a:extLst>
          </p:cNvPr>
          <p:cNvSpPr txBox="1"/>
          <p:nvPr/>
        </p:nvSpPr>
        <p:spPr>
          <a:xfrm>
            <a:off x="1970902" y="2106030"/>
            <a:ext cx="7090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Nehemiah’s prayer 1:1-11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E5880-8621-4B82-9ED2-D5746FB67A9A}"/>
              </a:ext>
            </a:extLst>
          </p:cNvPr>
          <p:cNvSpPr txBox="1"/>
          <p:nvPr/>
        </p:nvSpPr>
        <p:spPr>
          <a:xfrm>
            <a:off x="2117123" y="2952925"/>
            <a:ext cx="4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Promise: vs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0DCEC2-B5FE-44C1-AAA9-A7D378E39D92}"/>
              </a:ext>
            </a:extLst>
          </p:cNvPr>
          <p:cNvSpPr txBox="1"/>
          <p:nvPr/>
        </p:nvSpPr>
        <p:spPr>
          <a:xfrm>
            <a:off x="2117123" y="3677742"/>
            <a:ext cx="4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Confession: </a:t>
            </a:r>
            <a:r>
              <a:rPr lang="en-US" sz="3600" dirty="0" err="1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vv</a:t>
            </a:r>
            <a:r>
              <a:rPr lang="en-US" sz="36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 6-7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3C8E4-2465-46BE-BED6-B93C60F52B5C}"/>
              </a:ext>
            </a:extLst>
          </p:cNvPr>
          <p:cNvSpPr txBox="1"/>
          <p:nvPr/>
        </p:nvSpPr>
        <p:spPr>
          <a:xfrm>
            <a:off x="2117123" y="4402559"/>
            <a:ext cx="4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Confidence: vv8-10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02EA2-472B-4E01-A517-6F5A2FDCCAE4}"/>
              </a:ext>
            </a:extLst>
          </p:cNvPr>
          <p:cNvSpPr txBox="1"/>
          <p:nvPr/>
        </p:nvSpPr>
        <p:spPr>
          <a:xfrm>
            <a:off x="2117123" y="5127375"/>
            <a:ext cx="479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Plea: vs 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C88E8-60C7-4476-8411-E68DD10B7375}"/>
              </a:ext>
            </a:extLst>
          </p:cNvPr>
          <p:cNvSpPr txBox="1"/>
          <p:nvPr/>
        </p:nvSpPr>
        <p:spPr>
          <a:xfrm>
            <a:off x="2419864" y="5861799"/>
            <a:ext cx="642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result: 6:15-16</a:t>
            </a:r>
          </a:p>
        </p:txBody>
      </p:sp>
    </p:spTree>
    <p:extLst>
      <p:ext uri="{BB962C8B-B14F-4D97-AF65-F5344CB8AC3E}">
        <p14:creationId xmlns:p14="http://schemas.microsoft.com/office/powerpoint/2010/main" val="273197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453649-EB43-4A6E-9B24-B230306DD6F0}"/>
              </a:ext>
            </a:extLst>
          </p:cNvPr>
          <p:cNvSpPr txBox="1"/>
          <p:nvPr/>
        </p:nvSpPr>
        <p:spPr>
          <a:xfrm>
            <a:off x="2463113" y="1605920"/>
            <a:ext cx="7265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Clear Perspective-2:11-16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E5880-8621-4B82-9ED2-D5746FB67A9A}"/>
              </a:ext>
            </a:extLst>
          </p:cNvPr>
          <p:cNvSpPr txBox="1"/>
          <p:nvPr/>
        </p:nvSpPr>
        <p:spPr>
          <a:xfrm>
            <a:off x="1524000" y="2532903"/>
            <a:ext cx="8344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Where there is no revelation, 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the people cast off restraint; 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But happy is he who keeps the law.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68E7D-148E-43EE-9B63-BE9A9A58FC93}"/>
              </a:ext>
            </a:extLst>
          </p:cNvPr>
          <p:cNvSpPr txBox="1"/>
          <p:nvPr/>
        </p:nvSpPr>
        <p:spPr>
          <a:xfrm>
            <a:off x="6499656" y="4158904"/>
            <a:ext cx="298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  <a:cs typeface="Calibri" panose="020F0502020204030204" pitchFamily="34" charset="0"/>
              </a:rPr>
              <a:t>―Prov 29:18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Std" panose="020B0603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FDD6D-B550-8264-0DDD-9ABF87DE95ED}"/>
              </a:ext>
            </a:extLst>
          </p:cNvPr>
          <p:cNvSpPr txBox="1"/>
          <p:nvPr/>
        </p:nvSpPr>
        <p:spPr>
          <a:xfrm>
            <a:off x="1458097" y="277852"/>
            <a:ext cx="463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F2692-7112-D9A7-467B-3CBAAD0487E4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21733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453649-EB43-4A6E-9B24-B230306DD6F0}"/>
              </a:ext>
            </a:extLst>
          </p:cNvPr>
          <p:cNvSpPr txBox="1"/>
          <p:nvPr/>
        </p:nvSpPr>
        <p:spPr>
          <a:xfrm>
            <a:off x="1960605" y="1971367"/>
            <a:ext cx="785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Compelling Purpose-2:17-20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5E5880-8621-4B82-9ED2-D5746FB67A9A}"/>
              </a:ext>
            </a:extLst>
          </p:cNvPr>
          <p:cNvSpPr txBox="1"/>
          <p:nvPr/>
        </p:nvSpPr>
        <p:spPr>
          <a:xfrm>
            <a:off x="1103867" y="3087588"/>
            <a:ext cx="8798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Let us consider how to stimulate 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one another to love and good deeds.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68E7D-148E-43EE-9B63-BE9A9A58FC93}"/>
              </a:ext>
            </a:extLst>
          </p:cNvPr>
          <p:cNvSpPr txBox="1"/>
          <p:nvPr/>
        </p:nvSpPr>
        <p:spPr>
          <a:xfrm>
            <a:off x="6409040" y="4287917"/>
            <a:ext cx="298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  <a:cs typeface="Calibri" panose="020F0502020204030204" pitchFamily="34" charset="0"/>
              </a:rPr>
              <a:t>―Heb 10:24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Std" panose="020B0603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F9018B-C934-D6AB-2EBA-0F10E888D4BC}"/>
              </a:ext>
            </a:extLst>
          </p:cNvPr>
          <p:cNvSpPr txBox="1"/>
          <p:nvPr/>
        </p:nvSpPr>
        <p:spPr>
          <a:xfrm>
            <a:off x="1458097" y="277852"/>
            <a:ext cx="463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FD6F4-E71B-3FE9-DF22-7002D30620DD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21159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36C3F9-6114-403D-B488-66DF38ABD4F8}"/>
              </a:ext>
            </a:extLst>
          </p:cNvPr>
          <p:cNvSpPr txBox="1"/>
          <p:nvPr/>
        </p:nvSpPr>
        <p:spPr>
          <a:xfrm>
            <a:off x="1960605" y="1971367"/>
            <a:ext cx="785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Continual Prayer - 4:4-5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5B7CC5-9AD1-49E2-18E3-8F82C3A04F0A}"/>
              </a:ext>
            </a:extLst>
          </p:cNvPr>
          <p:cNvSpPr txBox="1"/>
          <p:nvPr/>
        </p:nvSpPr>
        <p:spPr>
          <a:xfrm>
            <a:off x="1458097" y="277852"/>
            <a:ext cx="463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CE8D7-9E2E-CB96-79BE-60E59B61AA48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137356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519FA-901C-4699-802E-A04A560FD303}"/>
              </a:ext>
            </a:extLst>
          </p:cNvPr>
          <p:cNvSpPr txBox="1"/>
          <p:nvPr/>
        </p:nvSpPr>
        <p:spPr>
          <a:xfrm>
            <a:off x="914400" y="1922933"/>
            <a:ext cx="921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But we prayed to our God 	-4:9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39730-0175-4EE4-A31B-6C14B7536114}"/>
              </a:ext>
            </a:extLst>
          </p:cNvPr>
          <p:cNvSpPr txBox="1"/>
          <p:nvPr/>
        </p:nvSpPr>
        <p:spPr>
          <a:xfrm>
            <a:off x="914400" y="2671829"/>
            <a:ext cx="9216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Remember me, O my God, for good, according to all that I have done for this people. 								-5:19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6329A-4C43-40C2-ACFF-85DFA517EBFC}"/>
              </a:ext>
            </a:extLst>
          </p:cNvPr>
          <p:cNvSpPr txBox="1"/>
          <p:nvPr/>
        </p:nvSpPr>
        <p:spPr>
          <a:xfrm>
            <a:off x="899984" y="4405611"/>
            <a:ext cx="9216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But now, O God, strengthen my hands. 														-6:9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E155E-6544-4723-AC86-A0B7166F245F}"/>
              </a:ext>
            </a:extLst>
          </p:cNvPr>
          <p:cNvSpPr txBox="1"/>
          <p:nvPr/>
        </p:nvSpPr>
        <p:spPr>
          <a:xfrm>
            <a:off x="899984" y="5646952"/>
            <a:ext cx="921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Remember, O my God... 		-6:14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B4DAE1-B7CE-4892-BD62-C696A412B562}"/>
              </a:ext>
            </a:extLst>
          </p:cNvPr>
          <p:cNvSpPr txBox="1"/>
          <p:nvPr/>
        </p:nvSpPr>
        <p:spPr>
          <a:xfrm>
            <a:off x="1787611" y="918662"/>
            <a:ext cx="785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Continual Prayer - 4:4-5</a:t>
            </a:r>
          </a:p>
        </p:txBody>
      </p:sp>
    </p:spTree>
    <p:extLst>
      <p:ext uri="{BB962C8B-B14F-4D97-AF65-F5344CB8AC3E}">
        <p14:creationId xmlns:p14="http://schemas.microsoft.com/office/powerpoint/2010/main" val="28667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E519FA-901C-4699-802E-A04A560FD303}"/>
              </a:ext>
            </a:extLst>
          </p:cNvPr>
          <p:cNvSpPr txBox="1"/>
          <p:nvPr/>
        </p:nvSpPr>
        <p:spPr>
          <a:xfrm>
            <a:off x="557316" y="2018271"/>
            <a:ext cx="1081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Remember me for this, O my God…	-13:14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39730-0175-4EE4-A31B-6C14B7536114}"/>
              </a:ext>
            </a:extLst>
          </p:cNvPr>
          <p:cNvSpPr txBox="1"/>
          <p:nvPr/>
        </p:nvSpPr>
        <p:spPr>
          <a:xfrm>
            <a:off x="518984" y="2961091"/>
            <a:ext cx="1115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For this also remember me, O my God, </a:t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and have compassion on me… 			-13:22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6329A-4C43-40C2-ACFF-85DFA517EBFC}"/>
              </a:ext>
            </a:extLst>
          </p:cNvPr>
          <p:cNvSpPr txBox="1"/>
          <p:nvPr/>
        </p:nvSpPr>
        <p:spPr>
          <a:xfrm>
            <a:off x="557316" y="4457909"/>
            <a:ext cx="1081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Remember them, O my God… 			-13:29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E155E-6544-4723-AC86-A0B7166F245F}"/>
              </a:ext>
            </a:extLst>
          </p:cNvPr>
          <p:cNvSpPr txBox="1"/>
          <p:nvPr/>
        </p:nvSpPr>
        <p:spPr>
          <a:xfrm>
            <a:off x="557316" y="5400729"/>
            <a:ext cx="1081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Remember me, O my God, for good. 	-13:31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977B-BA1A-4478-B57E-B82A7C9BBCB1}"/>
              </a:ext>
            </a:extLst>
          </p:cNvPr>
          <p:cNvSpPr txBox="1"/>
          <p:nvPr/>
        </p:nvSpPr>
        <p:spPr>
          <a:xfrm>
            <a:off x="1787611" y="918662"/>
            <a:ext cx="785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Continual Prayer - 4:4-5</a:t>
            </a:r>
          </a:p>
        </p:txBody>
      </p:sp>
    </p:spTree>
    <p:extLst>
      <p:ext uri="{BB962C8B-B14F-4D97-AF65-F5344CB8AC3E}">
        <p14:creationId xmlns:p14="http://schemas.microsoft.com/office/powerpoint/2010/main" val="202596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C36C3F9-6114-403D-B488-66DF38ABD4F8}"/>
              </a:ext>
            </a:extLst>
          </p:cNvPr>
          <p:cNvSpPr txBox="1"/>
          <p:nvPr/>
        </p:nvSpPr>
        <p:spPr>
          <a:xfrm>
            <a:off x="1960605" y="1971367"/>
            <a:ext cx="785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Continual Prayer - 4:4-5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0EC4C-F57C-47EB-B0AD-EDFD1F46ADD4}"/>
              </a:ext>
            </a:extLst>
          </p:cNvPr>
          <p:cNvSpPr txBox="1"/>
          <p:nvPr/>
        </p:nvSpPr>
        <p:spPr>
          <a:xfrm>
            <a:off x="469556" y="2658753"/>
            <a:ext cx="10527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“Truly, truly, I say to you, he who believes in Me, the works that I do, he will do also; and greater works than these he will do; because I go to the Father. Whatever you ask in My name, that will I do, so that the Father may be glorified in the Son. If you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ask Me anything in My name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</a:rPr>
              <a:t>, I will do it.”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E1BD7-E24A-434E-B36B-0874CCC018F4}"/>
              </a:ext>
            </a:extLst>
          </p:cNvPr>
          <p:cNvSpPr txBox="1"/>
          <p:nvPr/>
        </p:nvSpPr>
        <p:spPr>
          <a:xfrm>
            <a:off x="7018639" y="5644226"/>
            <a:ext cx="3772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" panose="020B0603020204030204" pitchFamily="34" charset="0"/>
                <a:cs typeface="Calibri" panose="020F0502020204030204" pitchFamily="34" charset="0"/>
              </a:rPr>
              <a:t>―John 14:12-14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Std" panose="020B0603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EF042-501A-7B51-576C-56FBBD46B1B3}"/>
              </a:ext>
            </a:extLst>
          </p:cNvPr>
          <p:cNvSpPr txBox="1"/>
          <p:nvPr/>
        </p:nvSpPr>
        <p:spPr>
          <a:xfrm>
            <a:off x="1458097" y="277852"/>
            <a:ext cx="4637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the call of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DB765-2F53-A6CA-9346-2129D70365B0}"/>
              </a:ext>
            </a:extLst>
          </p:cNvPr>
          <p:cNvSpPr txBox="1"/>
          <p:nvPr/>
        </p:nvSpPr>
        <p:spPr>
          <a:xfrm>
            <a:off x="1458097" y="656913"/>
            <a:ext cx="6005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AD9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Std Black" panose="020B0904020204030204" pitchFamily="34" charset="0"/>
              </a:rPr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144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4_3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Theme1" id="{10F05831-8105-45D3-AA87-99C4EAE7B478}" vid="{834167BA-577C-4936-A312-7DA18C7EF4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447</TotalTime>
  <Words>436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Antique Olive Std</vt:lpstr>
      <vt:lpstr>Antique Olive Std Black</vt:lpstr>
      <vt:lpstr>Arial</vt:lpstr>
      <vt:lpstr>Calibri</vt:lpstr>
      <vt:lpstr>Calibri Light</vt:lpstr>
      <vt:lpstr>Cataneo BT</vt:lpstr>
      <vt:lpstr>4_3Theme1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 Flores</dc:creator>
  <cp:lastModifiedBy>Zeke Flores</cp:lastModifiedBy>
  <cp:revision>17</cp:revision>
  <dcterms:created xsi:type="dcterms:W3CDTF">2021-04-23T19:22:50Z</dcterms:created>
  <dcterms:modified xsi:type="dcterms:W3CDTF">2023-09-23T16:17:11Z</dcterms:modified>
</cp:coreProperties>
</file>