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9" r:id="rId3"/>
    <p:sldId id="258" r:id="rId4"/>
    <p:sldId id="261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5701"/>
    <a:srgbClr val="E7E210"/>
    <a:srgbClr val="E8DECA"/>
    <a:srgbClr val="CFBA91"/>
    <a:srgbClr val="E6E6E6"/>
    <a:srgbClr val="F0EE30"/>
    <a:srgbClr val="B59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234A-DAB6-404A-93A1-FC8D9FF424D9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749A-1B74-4B68-8EE0-36508B76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7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234A-DAB6-404A-93A1-FC8D9FF424D9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749A-1B74-4B68-8EE0-36508B76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05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234A-DAB6-404A-93A1-FC8D9FF424D9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749A-1B74-4B68-8EE0-36508B76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28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1" hasCustomPrompt="1"/>
          </p:nvPr>
        </p:nvSpPr>
        <p:spPr>
          <a:xfrm rot="21447161">
            <a:off x="8310007" y="5018802"/>
            <a:ext cx="3071891" cy="5207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CFC5A7"/>
                </a:solidFill>
              </a:defRPr>
            </a:lvl1pPr>
          </a:lstStyle>
          <a:p>
            <a:pPr lvl="0"/>
            <a:r>
              <a:rPr lang="en-US" dirty="0"/>
              <a:t>Add Your Subtitle </a:t>
            </a:r>
          </a:p>
        </p:txBody>
      </p:sp>
    </p:spTree>
    <p:extLst>
      <p:ext uri="{BB962C8B-B14F-4D97-AF65-F5344CB8AC3E}">
        <p14:creationId xmlns:p14="http://schemas.microsoft.com/office/powerpoint/2010/main" val="3630414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 rot="21447161">
            <a:off x="8310007" y="5018802"/>
            <a:ext cx="3071891" cy="5207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CFC5A7"/>
                </a:solidFill>
              </a:defRPr>
            </a:lvl1pPr>
          </a:lstStyle>
          <a:p>
            <a:pPr lvl="0"/>
            <a:r>
              <a:rPr lang="en-US" dirty="0"/>
              <a:t>Add Your Subtitle </a:t>
            </a:r>
          </a:p>
        </p:txBody>
      </p:sp>
    </p:spTree>
    <p:extLst>
      <p:ext uri="{BB962C8B-B14F-4D97-AF65-F5344CB8AC3E}">
        <p14:creationId xmlns:p14="http://schemas.microsoft.com/office/powerpoint/2010/main" val="1985237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 rot="21420027">
            <a:off x="2721110" y="1486959"/>
            <a:ext cx="7835524" cy="4156365"/>
          </a:xfrm>
        </p:spPr>
        <p:txBody>
          <a:bodyPr/>
          <a:lstStyle>
            <a:lvl1pPr>
              <a:defRPr>
                <a:solidFill>
                  <a:srgbClr val="EFE2C1"/>
                </a:solidFill>
              </a:defRPr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 rot="21447161">
            <a:off x="7799246" y="5620033"/>
            <a:ext cx="2644865" cy="5207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EFE2C1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461727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9052" y="2442206"/>
            <a:ext cx="12012683" cy="431921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20225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9052" y="2442206"/>
            <a:ext cx="12012683" cy="431921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859799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9052" y="2442206"/>
            <a:ext cx="12012683" cy="431921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 rot="21342184">
            <a:off x="373650" y="332348"/>
            <a:ext cx="4759401" cy="177783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4215679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7" y="561831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9"/>
            <a:ext cx="10879667" cy="990253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4024584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7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71867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234A-DAB6-404A-93A1-FC8D9FF424D9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749A-1B74-4B68-8EE0-36508B76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94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234A-DAB6-404A-93A1-FC8D9FF424D9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749A-1B74-4B68-8EE0-36508B76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5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234A-DAB6-404A-93A1-FC8D9FF424D9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749A-1B74-4B68-8EE0-36508B76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2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234A-DAB6-404A-93A1-FC8D9FF424D9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749A-1B74-4B68-8EE0-36508B76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98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234A-DAB6-404A-93A1-FC8D9FF424D9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749A-1B74-4B68-8EE0-36508B76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43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234A-DAB6-404A-93A1-FC8D9FF424D9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749A-1B74-4B68-8EE0-36508B76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90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234A-DAB6-404A-93A1-FC8D9FF424D9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749A-1B74-4B68-8EE0-36508B76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64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234A-DAB6-404A-93A1-FC8D9FF424D9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749A-1B74-4B68-8EE0-36508B76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0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F234A-DAB6-404A-93A1-FC8D9FF424D9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E749A-1B74-4B68-8EE0-36508B76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6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078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1pPr>
      <a:lvl2pPr marL="914400" indent="-457200" algn="ctr" defTabSz="9144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56F246-44BF-4C6A-99DC-4154B769A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401" y="-447591"/>
            <a:ext cx="1202135" cy="2218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128853-E0FE-4D65-82A1-A781ACC65E24}"/>
              </a:ext>
            </a:extLst>
          </p:cNvPr>
          <p:cNvSpPr txBox="1"/>
          <p:nvPr/>
        </p:nvSpPr>
        <p:spPr>
          <a:xfrm>
            <a:off x="1524002" y="17370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0" b="1" dirty="0">
                <a:solidFill>
                  <a:prstClr val="white"/>
                </a:solidFill>
                <a:effectLst>
                  <a:glow rad="63500">
                    <a:srgbClr val="992603"/>
                  </a:glow>
                </a:effectLst>
                <a:latin typeface="Cataneo BT" panose="03020802040502060804" pitchFamily="66" charset="0"/>
              </a:rPr>
              <a:t>LIGHT THE F 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6E87B7-D61D-48F2-8539-AC763B40BC70}"/>
              </a:ext>
            </a:extLst>
          </p:cNvPr>
          <p:cNvSpPr txBox="1"/>
          <p:nvPr/>
        </p:nvSpPr>
        <p:spPr>
          <a:xfrm>
            <a:off x="1779373" y="1620717"/>
            <a:ext cx="877329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800" dirty="0">
                <a:solidFill>
                  <a:prstClr val="white"/>
                </a:solidFill>
                <a:effectLst>
                  <a:glow rad="63500">
                    <a:srgbClr val="992603"/>
                  </a:glow>
                </a:effectLst>
                <a:latin typeface="Cataneo BT" panose="03020802040502060804" pitchFamily="66" charset="0"/>
              </a:rPr>
              <a:t>Were not our hearts burning within us </a:t>
            </a:r>
            <a:br>
              <a:rPr lang="en-US" sz="3800" dirty="0">
                <a:solidFill>
                  <a:prstClr val="white"/>
                </a:solidFill>
                <a:effectLst>
                  <a:glow rad="63500">
                    <a:srgbClr val="992603"/>
                  </a:glow>
                </a:effectLst>
                <a:latin typeface="Cataneo BT" panose="03020802040502060804" pitchFamily="66" charset="0"/>
              </a:rPr>
            </a:br>
            <a:r>
              <a:rPr lang="en-US" sz="3800" dirty="0">
                <a:solidFill>
                  <a:prstClr val="white"/>
                </a:solidFill>
                <a:effectLst>
                  <a:glow rad="63500">
                    <a:srgbClr val="992603"/>
                  </a:glow>
                </a:effectLst>
                <a:latin typeface="Cataneo BT" panose="03020802040502060804" pitchFamily="66" charset="0"/>
              </a:rPr>
              <a:t>while He was speaking to us ..., </a:t>
            </a:r>
            <a:br>
              <a:rPr lang="en-US" sz="3800" dirty="0">
                <a:solidFill>
                  <a:prstClr val="white"/>
                </a:solidFill>
                <a:effectLst>
                  <a:glow rad="63500">
                    <a:srgbClr val="992603"/>
                  </a:glow>
                </a:effectLst>
                <a:latin typeface="Cataneo BT" panose="03020802040502060804" pitchFamily="66" charset="0"/>
              </a:rPr>
            </a:br>
            <a:r>
              <a:rPr lang="en-US" sz="3800" dirty="0">
                <a:solidFill>
                  <a:prstClr val="white"/>
                </a:solidFill>
                <a:effectLst>
                  <a:glow rad="63500">
                    <a:srgbClr val="992603"/>
                  </a:glow>
                </a:effectLst>
                <a:latin typeface="Cataneo BT" panose="03020802040502060804" pitchFamily="66" charset="0"/>
              </a:rPr>
              <a:t>while He was explaining the Scriptures to us?</a:t>
            </a:r>
          </a:p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effectLst>
                  <a:glow rad="63500">
                    <a:srgbClr val="992603"/>
                  </a:glow>
                </a:effectLst>
                <a:latin typeface="Cataneo BT" panose="03020802040502060804" pitchFamily="66" charset="0"/>
              </a:rPr>
              <a:t>Luke 24:32</a:t>
            </a:r>
          </a:p>
        </p:txBody>
      </p:sp>
    </p:spTree>
    <p:extLst>
      <p:ext uri="{BB962C8B-B14F-4D97-AF65-F5344CB8AC3E}">
        <p14:creationId xmlns:p14="http://schemas.microsoft.com/office/powerpoint/2010/main" val="339660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37E78D-073A-47F4-8C81-3F100FB16352}"/>
              </a:ext>
            </a:extLst>
          </p:cNvPr>
          <p:cNvSpPr txBox="1"/>
          <p:nvPr/>
        </p:nvSpPr>
        <p:spPr>
          <a:xfrm rot="21347129">
            <a:off x="1720435" y="2524489"/>
            <a:ext cx="1095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CFBA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478E71-3F18-4248-8FF2-43D0EEA8C743}"/>
              </a:ext>
            </a:extLst>
          </p:cNvPr>
          <p:cNvSpPr txBox="1"/>
          <p:nvPr/>
        </p:nvSpPr>
        <p:spPr>
          <a:xfrm rot="21347129">
            <a:off x="2733361" y="2296123"/>
            <a:ext cx="5259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CFBA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NDLING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B517B2-4C42-450E-9C94-28212E489E6F}"/>
              </a:ext>
            </a:extLst>
          </p:cNvPr>
          <p:cNvSpPr txBox="1"/>
          <p:nvPr/>
        </p:nvSpPr>
        <p:spPr>
          <a:xfrm rot="21347129">
            <a:off x="2606470" y="3548783"/>
            <a:ext cx="65700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E7E210"/>
                </a:solidFill>
                <a:effectLst>
                  <a:glow rad="63500">
                    <a:srgbClr val="EC5701"/>
                  </a:glow>
                </a:effectLst>
                <a:latin typeface="AR BLANCA" panose="02000000000000000000" pitchFamily="2" charset="0"/>
              </a:rPr>
              <a:t>MY PASSION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1206BF-DE20-4649-BFA5-548D8D7001CE}"/>
              </a:ext>
            </a:extLst>
          </p:cNvPr>
          <p:cNvSpPr txBox="1"/>
          <p:nvPr/>
        </p:nvSpPr>
        <p:spPr>
          <a:xfrm rot="21347129">
            <a:off x="1184215" y="1693346"/>
            <a:ext cx="19621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E7E210"/>
                </a:solidFill>
                <a:effectLst>
                  <a:glow rad="63500">
                    <a:srgbClr val="EC5701"/>
                  </a:glow>
                </a:effectLst>
                <a:latin typeface="AR BLANCA" panose="02000000000000000000" pitchFamily="2" charset="0"/>
              </a:rPr>
              <a:t>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FFE194-0984-46FA-AD6C-778587FB6C60}"/>
              </a:ext>
            </a:extLst>
          </p:cNvPr>
          <p:cNvSpPr txBox="1"/>
          <p:nvPr/>
        </p:nvSpPr>
        <p:spPr>
          <a:xfrm>
            <a:off x="4357817" y="5107460"/>
            <a:ext cx="5560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FBA91"/>
                </a:solidFill>
                <a:latin typeface="ITC Avant Garde Std Bk" panose="020B0502020202020204" pitchFamily="34" charset="0"/>
              </a:rPr>
              <a:t>2 Timothy 1:5-6</a:t>
            </a:r>
          </a:p>
        </p:txBody>
      </p:sp>
    </p:spTree>
    <p:extLst>
      <p:ext uri="{BB962C8B-B14F-4D97-AF65-F5344CB8AC3E}">
        <p14:creationId xmlns:p14="http://schemas.microsoft.com/office/powerpoint/2010/main" val="389385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2C21DC2-D80D-4EFE-B65F-0F96D56BEA7F}"/>
              </a:ext>
            </a:extLst>
          </p:cNvPr>
          <p:cNvSpPr txBox="1"/>
          <p:nvPr/>
        </p:nvSpPr>
        <p:spPr>
          <a:xfrm rot="21347129">
            <a:off x="271369" y="1178051"/>
            <a:ext cx="5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FBA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341D15-7978-4BD5-AF18-23E4BE64E5C6}"/>
              </a:ext>
            </a:extLst>
          </p:cNvPr>
          <p:cNvSpPr txBox="1"/>
          <p:nvPr/>
        </p:nvSpPr>
        <p:spPr>
          <a:xfrm rot="21347129">
            <a:off x="662338" y="1112291"/>
            <a:ext cx="162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FBA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INDLE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6C4BE2-47F5-433C-88B0-9E4FBB65EBF7}"/>
              </a:ext>
            </a:extLst>
          </p:cNvPr>
          <p:cNvSpPr txBox="1"/>
          <p:nvPr/>
        </p:nvSpPr>
        <p:spPr>
          <a:xfrm rot="21347129">
            <a:off x="270919" y="730296"/>
            <a:ext cx="839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7E210"/>
                </a:solidFill>
                <a:effectLst>
                  <a:glow rad="63500">
                    <a:srgbClr val="EC5701"/>
                  </a:glow>
                </a:effectLst>
                <a:latin typeface="AR BLANCA" panose="02000000000000000000" pitchFamily="2" charset="0"/>
              </a:rPr>
              <a:t>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6446D-6112-4CA0-8D2D-B7A29481A1B7}"/>
              </a:ext>
            </a:extLst>
          </p:cNvPr>
          <p:cNvSpPr txBox="1"/>
          <p:nvPr/>
        </p:nvSpPr>
        <p:spPr>
          <a:xfrm>
            <a:off x="2899720" y="349315"/>
            <a:ext cx="67406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E7E210"/>
                </a:solidFill>
                <a:effectLst>
                  <a:glow rad="63500">
                    <a:srgbClr val="EC5701"/>
                  </a:glow>
                </a:effectLst>
                <a:latin typeface="AR BLANCA" panose="02000000000000000000" pitchFamily="2" charset="0"/>
              </a:rPr>
              <a:t>VALUE</a:t>
            </a:r>
            <a:r>
              <a:rPr lang="en-US" sz="5400" dirty="0">
                <a:solidFill>
                  <a:srgbClr val="E7E210"/>
                </a:solidFill>
                <a:effectLst>
                  <a:glow rad="101600">
                    <a:srgbClr val="EC5701"/>
                  </a:glow>
                </a:effectLst>
                <a:latin typeface="AR BLANCA" panose="02000000000000000000" pitchFamily="2" charset="0"/>
              </a:rPr>
              <a:t> </a:t>
            </a:r>
            <a:r>
              <a:rPr lang="en-US" sz="4800" b="1" dirty="0">
                <a:solidFill>
                  <a:srgbClr val="CFBA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THE GOSPEL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CAABFE-6543-4B9D-BD7A-5F2438CE4D28}"/>
              </a:ext>
            </a:extLst>
          </p:cNvPr>
          <p:cNvSpPr txBox="1"/>
          <p:nvPr/>
        </p:nvSpPr>
        <p:spPr>
          <a:xfrm>
            <a:off x="3130379" y="1985030"/>
            <a:ext cx="5428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8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It is unimaginably important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E49DC0-C516-45C3-81FF-DB754395496D}"/>
              </a:ext>
            </a:extLst>
          </p:cNvPr>
          <p:cNvSpPr txBox="1"/>
          <p:nvPr/>
        </p:nvSpPr>
        <p:spPr>
          <a:xfrm>
            <a:off x="3130379" y="4040370"/>
            <a:ext cx="5428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8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It is anchored in eternity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5117D0-D416-4743-A797-B778BEC2872E}"/>
              </a:ext>
            </a:extLst>
          </p:cNvPr>
          <p:cNvSpPr txBox="1"/>
          <p:nvPr/>
        </p:nvSpPr>
        <p:spPr>
          <a:xfrm>
            <a:off x="6145428" y="2646749"/>
            <a:ext cx="3122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8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1 </a:t>
            </a:r>
            <a:r>
              <a:rPr lang="en-US" sz="3600" dirty="0" err="1">
                <a:solidFill>
                  <a:srgbClr val="E8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Thess</a:t>
            </a:r>
            <a:r>
              <a:rPr lang="en-US" sz="3600" dirty="0">
                <a:solidFill>
                  <a:srgbClr val="E8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 2:13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9CEB9C-8F71-417D-AF43-18A9F0F7D5F4}"/>
              </a:ext>
            </a:extLst>
          </p:cNvPr>
          <p:cNvSpPr txBox="1"/>
          <p:nvPr/>
        </p:nvSpPr>
        <p:spPr>
          <a:xfrm>
            <a:off x="6145428" y="4717478"/>
            <a:ext cx="3122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8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2 Cor 5:4</a:t>
            </a:r>
          </a:p>
        </p:txBody>
      </p:sp>
    </p:spTree>
    <p:extLst>
      <p:ext uri="{BB962C8B-B14F-4D97-AF65-F5344CB8AC3E}">
        <p14:creationId xmlns:p14="http://schemas.microsoft.com/office/powerpoint/2010/main" val="1405483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2C21DC2-D80D-4EFE-B65F-0F96D56BEA7F}"/>
              </a:ext>
            </a:extLst>
          </p:cNvPr>
          <p:cNvSpPr txBox="1"/>
          <p:nvPr/>
        </p:nvSpPr>
        <p:spPr>
          <a:xfrm rot="21347129">
            <a:off x="271369" y="1178051"/>
            <a:ext cx="5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FBA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341D15-7978-4BD5-AF18-23E4BE64E5C6}"/>
              </a:ext>
            </a:extLst>
          </p:cNvPr>
          <p:cNvSpPr txBox="1"/>
          <p:nvPr/>
        </p:nvSpPr>
        <p:spPr>
          <a:xfrm rot="21347129">
            <a:off x="662338" y="1112291"/>
            <a:ext cx="162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FBA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INDLE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6C4BE2-47F5-433C-88B0-9E4FBB65EBF7}"/>
              </a:ext>
            </a:extLst>
          </p:cNvPr>
          <p:cNvSpPr txBox="1"/>
          <p:nvPr/>
        </p:nvSpPr>
        <p:spPr>
          <a:xfrm rot="21347129">
            <a:off x="270919" y="730296"/>
            <a:ext cx="839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7E210"/>
                </a:solidFill>
                <a:effectLst>
                  <a:glow rad="63500">
                    <a:srgbClr val="EC5701"/>
                  </a:glow>
                </a:effectLst>
                <a:latin typeface="AR BLANCA" panose="02000000000000000000" pitchFamily="2" charset="0"/>
              </a:rPr>
              <a:t>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040E28-EDCE-41C7-B13B-D507D6879EC4}"/>
              </a:ext>
            </a:extLst>
          </p:cNvPr>
          <p:cNvSpPr txBox="1"/>
          <p:nvPr/>
        </p:nvSpPr>
        <p:spPr>
          <a:xfrm>
            <a:off x="2983123" y="2520779"/>
            <a:ext cx="64903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8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For to you it has been granted for Christ’s sake, </a:t>
            </a:r>
            <a:br>
              <a:rPr lang="en-US" sz="3600" dirty="0">
                <a:solidFill>
                  <a:srgbClr val="E8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</a:br>
            <a:r>
              <a:rPr lang="en-US" sz="3600" dirty="0">
                <a:solidFill>
                  <a:srgbClr val="E8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not only to believe in Him, but also to suffer for His sake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EBB2B-7F78-42B7-B5D7-07208D8998D5}"/>
              </a:ext>
            </a:extLst>
          </p:cNvPr>
          <p:cNvSpPr txBox="1"/>
          <p:nvPr/>
        </p:nvSpPr>
        <p:spPr>
          <a:xfrm>
            <a:off x="7397579" y="4829103"/>
            <a:ext cx="3122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8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Phil 1:29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BEE4AE-4801-55F9-6814-30FCFCD036A3}"/>
              </a:ext>
            </a:extLst>
          </p:cNvPr>
          <p:cNvSpPr txBox="1"/>
          <p:nvPr/>
        </p:nvSpPr>
        <p:spPr>
          <a:xfrm>
            <a:off x="2899720" y="349315"/>
            <a:ext cx="67406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E7E210"/>
                </a:solidFill>
                <a:effectLst>
                  <a:glow rad="63500">
                    <a:srgbClr val="EC5701"/>
                  </a:glow>
                </a:effectLst>
                <a:latin typeface="AR BLANCA" panose="02000000000000000000" pitchFamily="2" charset="0"/>
              </a:rPr>
              <a:t>SUFFER</a:t>
            </a:r>
            <a:r>
              <a:rPr lang="en-US" sz="5400" dirty="0">
                <a:solidFill>
                  <a:srgbClr val="E7E210"/>
                </a:solidFill>
                <a:effectLst>
                  <a:glow rad="101600">
                    <a:srgbClr val="EC5701"/>
                  </a:glow>
                </a:effectLst>
                <a:latin typeface="AR BLANCA" panose="02000000000000000000" pitchFamily="2" charset="0"/>
              </a:rPr>
              <a:t> </a:t>
            </a:r>
            <a:r>
              <a:rPr lang="en-US" sz="4800" b="1" dirty="0">
                <a:solidFill>
                  <a:srgbClr val="CFBA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FOR </a:t>
            </a:r>
            <a:br>
              <a:rPr lang="en-US" sz="4800" b="1" dirty="0">
                <a:solidFill>
                  <a:srgbClr val="CFBA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</a:br>
            <a:r>
              <a:rPr lang="en-US" sz="4800" b="1" dirty="0">
                <a:solidFill>
                  <a:srgbClr val="CFBA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THE GOSPEL</a:t>
            </a:r>
          </a:p>
        </p:txBody>
      </p:sp>
    </p:spTree>
    <p:extLst>
      <p:ext uri="{BB962C8B-B14F-4D97-AF65-F5344CB8AC3E}">
        <p14:creationId xmlns:p14="http://schemas.microsoft.com/office/powerpoint/2010/main" val="113614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AA87BF7-1A70-4E51-AF67-FD6CDD7EC15A}"/>
              </a:ext>
            </a:extLst>
          </p:cNvPr>
          <p:cNvSpPr txBox="1"/>
          <p:nvPr/>
        </p:nvSpPr>
        <p:spPr>
          <a:xfrm>
            <a:off x="1927654" y="1657232"/>
            <a:ext cx="94405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8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Be diligent to present yourself approved to God as a workman who does not need to be ashamed, accurately handling the word of truth.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3A9D94-C5CF-408C-A3D1-95DD5CD65EF2}"/>
              </a:ext>
            </a:extLst>
          </p:cNvPr>
          <p:cNvSpPr txBox="1"/>
          <p:nvPr/>
        </p:nvSpPr>
        <p:spPr>
          <a:xfrm>
            <a:off x="8473131" y="3380781"/>
            <a:ext cx="3122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8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2 Tim 2:15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42B3F-D13D-4AB9-B963-098F55E6D2BF}"/>
              </a:ext>
            </a:extLst>
          </p:cNvPr>
          <p:cNvSpPr txBox="1"/>
          <p:nvPr/>
        </p:nvSpPr>
        <p:spPr>
          <a:xfrm>
            <a:off x="4276465" y="3962109"/>
            <a:ext cx="3748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7E210"/>
                </a:solidFill>
                <a:effectLst>
                  <a:glow rad="88900">
                    <a:srgbClr val="EC57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C</a:t>
            </a:r>
            <a:r>
              <a:rPr lang="en-US" sz="4000" b="1" dirty="0">
                <a:solidFill>
                  <a:srgbClr val="E8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OMMAND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BB2FC9-3D00-42B9-92C0-094070E3E52F}"/>
              </a:ext>
            </a:extLst>
          </p:cNvPr>
          <p:cNvSpPr txBox="1"/>
          <p:nvPr/>
        </p:nvSpPr>
        <p:spPr>
          <a:xfrm>
            <a:off x="4276465" y="4567348"/>
            <a:ext cx="3748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7E210"/>
                </a:solidFill>
                <a:effectLst>
                  <a:glow rad="88900">
                    <a:srgbClr val="EC57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E</a:t>
            </a:r>
            <a:r>
              <a:rPr lang="en-US" sz="4000" b="1" dirty="0">
                <a:solidFill>
                  <a:srgbClr val="E8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XAMPLE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FFA404-12F0-4597-B1D2-D0C40300ADB1}"/>
              </a:ext>
            </a:extLst>
          </p:cNvPr>
          <p:cNvSpPr txBox="1"/>
          <p:nvPr/>
        </p:nvSpPr>
        <p:spPr>
          <a:xfrm>
            <a:off x="4276464" y="5172588"/>
            <a:ext cx="6877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7E210"/>
                </a:solidFill>
                <a:effectLst>
                  <a:glow rad="88900">
                    <a:srgbClr val="EC57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N</a:t>
            </a:r>
            <a:r>
              <a:rPr lang="en-US" sz="4000" b="1" dirty="0">
                <a:solidFill>
                  <a:srgbClr val="E8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ECESSARY</a:t>
            </a:r>
            <a:br>
              <a:rPr lang="en-US" sz="4000" b="1" dirty="0">
                <a:solidFill>
                  <a:srgbClr val="E8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</a:br>
            <a:r>
              <a:rPr lang="en-US" sz="4000" b="1" dirty="0">
                <a:solidFill>
                  <a:srgbClr val="E8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 </a:t>
            </a:r>
            <a:r>
              <a:rPr lang="en-US" sz="4000" b="1" dirty="0">
                <a:solidFill>
                  <a:srgbClr val="E7E210"/>
                </a:solidFill>
                <a:effectLst>
                  <a:glow rad="88900">
                    <a:srgbClr val="EC57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I</a:t>
            </a:r>
            <a:r>
              <a:rPr lang="en-US" sz="4000" b="1" dirty="0">
                <a:solidFill>
                  <a:srgbClr val="E8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NFERENCE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94D65F-21F2-578A-BBF5-8D061AFB44B9}"/>
              </a:ext>
            </a:extLst>
          </p:cNvPr>
          <p:cNvSpPr txBox="1"/>
          <p:nvPr/>
        </p:nvSpPr>
        <p:spPr>
          <a:xfrm rot="21347129">
            <a:off x="271369" y="1178051"/>
            <a:ext cx="5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FBA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15F811-FC2D-D796-A0B7-148F4B97B018}"/>
              </a:ext>
            </a:extLst>
          </p:cNvPr>
          <p:cNvSpPr txBox="1"/>
          <p:nvPr/>
        </p:nvSpPr>
        <p:spPr>
          <a:xfrm rot="21347129">
            <a:off x="662338" y="1112291"/>
            <a:ext cx="162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FBA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INDLE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8F0E9A-77A5-D649-6F72-ABE80467CF9C}"/>
              </a:ext>
            </a:extLst>
          </p:cNvPr>
          <p:cNvSpPr txBox="1"/>
          <p:nvPr/>
        </p:nvSpPr>
        <p:spPr>
          <a:xfrm rot="21347129">
            <a:off x="270919" y="730296"/>
            <a:ext cx="839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7E210"/>
                </a:solidFill>
                <a:effectLst>
                  <a:glow rad="63500">
                    <a:srgbClr val="EC5701"/>
                  </a:glow>
                </a:effectLst>
                <a:latin typeface="AR BLANCA" panose="02000000000000000000" pitchFamily="2" charset="0"/>
              </a:rPr>
              <a:t>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F2897A-F3E7-E12E-D645-22373C0B39F8}"/>
              </a:ext>
            </a:extLst>
          </p:cNvPr>
          <p:cNvSpPr txBox="1"/>
          <p:nvPr/>
        </p:nvSpPr>
        <p:spPr>
          <a:xfrm>
            <a:off x="2899720" y="349315"/>
            <a:ext cx="67406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E7E210"/>
                </a:solidFill>
                <a:effectLst>
                  <a:glow rad="63500">
                    <a:srgbClr val="EC5701"/>
                  </a:glow>
                </a:effectLst>
                <a:latin typeface="AR BLANCA" panose="02000000000000000000" pitchFamily="2" charset="0"/>
              </a:rPr>
              <a:t>GUARD</a:t>
            </a:r>
            <a:r>
              <a:rPr lang="en-US" sz="5400" dirty="0">
                <a:solidFill>
                  <a:srgbClr val="E7E210"/>
                </a:solidFill>
                <a:effectLst>
                  <a:glow rad="101600">
                    <a:srgbClr val="EC5701"/>
                  </a:glow>
                </a:effectLst>
                <a:latin typeface="AR BLANCA" panose="02000000000000000000" pitchFamily="2" charset="0"/>
              </a:rPr>
              <a:t> </a:t>
            </a:r>
            <a:r>
              <a:rPr lang="en-US" sz="4800" b="1" dirty="0">
                <a:solidFill>
                  <a:srgbClr val="CFBA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THE GOSPEL</a:t>
            </a:r>
          </a:p>
        </p:txBody>
      </p:sp>
    </p:spTree>
    <p:extLst>
      <p:ext uri="{BB962C8B-B14F-4D97-AF65-F5344CB8AC3E}">
        <p14:creationId xmlns:p14="http://schemas.microsoft.com/office/powerpoint/2010/main" val="40975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98B5DD3-295D-4AAE-9F0C-525AE45E75FE}"/>
              </a:ext>
            </a:extLst>
          </p:cNvPr>
          <p:cNvSpPr txBox="1"/>
          <p:nvPr/>
        </p:nvSpPr>
        <p:spPr>
          <a:xfrm>
            <a:off x="6274137" y="4744559"/>
            <a:ext cx="3122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8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Acts 8:1,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A6FE7A-F8A7-41BE-970F-6F933F1328DB}"/>
              </a:ext>
            </a:extLst>
          </p:cNvPr>
          <p:cNvSpPr txBox="1"/>
          <p:nvPr/>
        </p:nvSpPr>
        <p:spPr>
          <a:xfrm>
            <a:off x="2174636" y="1882237"/>
            <a:ext cx="7999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8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...and they were all scattered throughout the regions of Judea and Samaria...Therefore, those who had been scattered went about preaching the word.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1BC089-220D-807E-148F-93ACD3A9B2CF}"/>
              </a:ext>
            </a:extLst>
          </p:cNvPr>
          <p:cNvSpPr txBox="1"/>
          <p:nvPr/>
        </p:nvSpPr>
        <p:spPr>
          <a:xfrm rot="21347129">
            <a:off x="271369" y="1178051"/>
            <a:ext cx="5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FBA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E7676-F084-9718-0AF1-864818DBBA69}"/>
              </a:ext>
            </a:extLst>
          </p:cNvPr>
          <p:cNvSpPr txBox="1"/>
          <p:nvPr/>
        </p:nvSpPr>
        <p:spPr>
          <a:xfrm rot="21347129">
            <a:off x="662338" y="1112291"/>
            <a:ext cx="162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FBA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INDLE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0A0FFF-5562-452A-C5CA-5D79C357F712}"/>
              </a:ext>
            </a:extLst>
          </p:cNvPr>
          <p:cNvSpPr txBox="1"/>
          <p:nvPr/>
        </p:nvSpPr>
        <p:spPr>
          <a:xfrm rot="21347129">
            <a:off x="270919" y="730296"/>
            <a:ext cx="839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7E210"/>
                </a:solidFill>
                <a:effectLst>
                  <a:glow rad="63500">
                    <a:srgbClr val="EC5701"/>
                  </a:glow>
                </a:effectLst>
                <a:latin typeface="AR BLANCA" panose="02000000000000000000" pitchFamily="2" charset="0"/>
              </a:rPr>
              <a:t>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B8868-85EC-07D6-19AF-86AA467F1636}"/>
              </a:ext>
            </a:extLst>
          </p:cNvPr>
          <p:cNvSpPr txBox="1"/>
          <p:nvPr/>
        </p:nvSpPr>
        <p:spPr>
          <a:xfrm>
            <a:off x="2899720" y="349315"/>
            <a:ext cx="72740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E7E210"/>
                </a:solidFill>
                <a:effectLst>
                  <a:glow rad="63500">
                    <a:srgbClr val="EC5701"/>
                  </a:glow>
                </a:effectLst>
                <a:latin typeface="AR BLANCA" panose="02000000000000000000" pitchFamily="2" charset="0"/>
              </a:rPr>
              <a:t>FURTHER</a:t>
            </a:r>
            <a:r>
              <a:rPr lang="en-US" sz="5400" dirty="0">
                <a:solidFill>
                  <a:srgbClr val="E7E210"/>
                </a:solidFill>
                <a:effectLst>
                  <a:glow rad="101600">
                    <a:srgbClr val="EC5701"/>
                  </a:glow>
                </a:effectLst>
                <a:latin typeface="AR BLANCA" panose="02000000000000000000" pitchFamily="2" charset="0"/>
              </a:rPr>
              <a:t> </a:t>
            </a:r>
            <a:r>
              <a:rPr lang="en-US" sz="4800" b="1" dirty="0">
                <a:solidFill>
                  <a:srgbClr val="CFBA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THE GOSPEL</a:t>
            </a:r>
          </a:p>
        </p:txBody>
      </p:sp>
    </p:spTree>
    <p:extLst>
      <p:ext uri="{BB962C8B-B14F-4D97-AF65-F5344CB8AC3E}">
        <p14:creationId xmlns:p14="http://schemas.microsoft.com/office/powerpoint/2010/main" val="106277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B517B2-4C42-450E-9C94-28212E489E6F}"/>
              </a:ext>
            </a:extLst>
          </p:cNvPr>
          <p:cNvSpPr txBox="1"/>
          <p:nvPr/>
        </p:nvSpPr>
        <p:spPr>
          <a:xfrm rot="21347129">
            <a:off x="2606470" y="3548783"/>
            <a:ext cx="65700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800" dirty="0">
                <a:solidFill>
                  <a:srgbClr val="E7E210"/>
                </a:solidFill>
                <a:effectLst>
                  <a:glow rad="63500">
                    <a:srgbClr val="EC5701"/>
                  </a:glow>
                </a:effectLst>
                <a:latin typeface="AR BLANCA" panose="02000000000000000000" pitchFamily="2" charset="0"/>
              </a:rPr>
              <a:t>MY PASSION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FFE194-0984-46FA-AD6C-778587FB6C60}"/>
              </a:ext>
            </a:extLst>
          </p:cNvPr>
          <p:cNvSpPr txBox="1"/>
          <p:nvPr/>
        </p:nvSpPr>
        <p:spPr>
          <a:xfrm>
            <a:off x="4357817" y="5107460"/>
            <a:ext cx="5560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CFBA91"/>
                </a:solidFill>
                <a:latin typeface="ITC Avant Garde Std Bk" panose="020B0502020202020204" pitchFamily="34" charset="0"/>
              </a:rPr>
              <a:t>2 Timothy 1:5-6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073B14-AF17-CE1B-F78C-68275FB99385}"/>
              </a:ext>
            </a:extLst>
          </p:cNvPr>
          <p:cNvSpPr txBox="1"/>
          <p:nvPr/>
        </p:nvSpPr>
        <p:spPr>
          <a:xfrm rot="21347129">
            <a:off x="1720435" y="2524489"/>
            <a:ext cx="1095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CFBA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AD477-4CC9-AFE4-4C15-EE8653CA3FCB}"/>
              </a:ext>
            </a:extLst>
          </p:cNvPr>
          <p:cNvSpPr txBox="1"/>
          <p:nvPr/>
        </p:nvSpPr>
        <p:spPr>
          <a:xfrm rot="21347129">
            <a:off x="2733361" y="2296123"/>
            <a:ext cx="5259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CFBA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NDLING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C6FF19-0C66-B4E0-F667-23E5E3EBD144}"/>
              </a:ext>
            </a:extLst>
          </p:cNvPr>
          <p:cNvSpPr txBox="1"/>
          <p:nvPr/>
        </p:nvSpPr>
        <p:spPr>
          <a:xfrm rot="21347129">
            <a:off x="1184215" y="1693346"/>
            <a:ext cx="19621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E7E210"/>
                </a:solidFill>
                <a:effectLst>
                  <a:glow rad="63500">
                    <a:srgbClr val="EC5701"/>
                  </a:glow>
                </a:effectLst>
                <a:latin typeface="AR BLANCA" panose="02000000000000000000" pitchFamily="2" charset="0"/>
              </a:rPr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848008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4_3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_3Theme1" id="{10F05831-8105-45D3-AA87-99C4EAE7B478}" vid="{834167BA-577C-4936-A312-7DA18C7EF4C9}"/>
    </a:ext>
  </a:extLst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96</TotalTime>
  <Words>182</Words>
  <Application>Microsoft Office PowerPoint</Application>
  <PresentationFormat>Widescreen</PresentationFormat>
  <Paragraphs>42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 BLANCA</vt:lpstr>
      <vt:lpstr>Arial</vt:lpstr>
      <vt:lpstr>Calibri</vt:lpstr>
      <vt:lpstr>Calibri Light</vt:lpstr>
      <vt:lpstr>Cataneo BT</vt:lpstr>
      <vt:lpstr>ITC Avant Garde Std Bk</vt:lpstr>
      <vt:lpstr>Trebuchet MS</vt:lpstr>
      <vt:lpstr>4_3Theme1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Zeke Flores</dc:creator>
  <cp:lastModifiedBy>Zeke Flores</cp:lastModifiedBy>
  <cp:revision>15</cp:revision>
  <dcterms:created xsi:type="dcterms:W3CDTF">2021-02-26T16:01:11Z</dcterms:created>
  <dcterms:modified xsi:type="dcterms:W3CDTF">2023-09-23T15:27:24Z</dcterms:modified>
</cp:coreProperties>
</file>