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60" r:id="rId2"/>
    <p:sldId id="256" r:id="rId3"/>
    <p:sldId id="257" r:id="rId4"/>
    <p:sldId id="258" r:id="rId5"/>
    <p:sldId id="259" r:id="rId6"/>
    <p:sldId id="261"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104" autoAdjust="0"/>
  </p:normalViewPr>
  <p:slideViewPr>
    <p:cSldViewPr snapToGrid="0">
      <p:cViewPr varScale="1">
        <p:scale>
          <a:sx n="134" d="100"/>
          <a:sy n="134" d="100"/>
        </p:scale>
        <p:origin x="149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C54DFEA-016B-4F18-818D-338EC3F7EE35}" type="datetimeFigureOut">
              <a:rPr lang="en-US" smtClean="0"/>
              <a:t>10/1/2023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617F9C3-A38E-49A1-AA60-DF045531756E}" type="slidenum">
              <a:rPr lang="en-US" smtClean="0"/>
              <a:t>‹#›</a:t>
            </a:fld>
            <a:endParaRPr lang="en-US"/>
          </a:p>
        </p:txBody>
      </p:sp>
    </p:spTree>
    <p:extLst>
      <p:ext uri="{BB962C8B-B14F-4D97-AF65-F5344CB8AC3E}">
        <p14:creationId xmlns:p14="http://schemas.microsoft.com/office/powerpoint/2010/main" val="1472019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“Repentance” – “</a:t>
            </a:r>
            <a:r>
              <a:rPr lang="en-US" dirty="0"/>
              <a:t>a change of mode of thought and feeling, or reversal of the past” (Mounce, 1210).</a:t>
            </a:r>
          </a:p>
        </p:txBody>
      </p:sp>
      <p:sp>
        <p:nvSpPr>
          <p:cNvPr id="4" name="Slide Number Placeholder 3"/>
          <p:cNvSpPr>
            <a:spLocks noGrp="1"/>
          </p:cNvSpPr>
          <p:nvPr>
            <p:ph type="sldNum" sz="quarter" idx="5"/>
          </p:nvPr>
        </p:nvSpPr>
        <p:spPr/>
        <p:txBody>
          <a:bodyPr/>
          <a:lstStyle/>
          <a:p>
            <a:fld id="{C617F9C3-A38E-49A1-AA60-DF045531756E}" type="slidenum">
              <a:rPr lang="en-US" smtClean="0"/>
              <a:t>4</a:t>
            </a:fld>
            <a:endParaRPr lang="en-US"/>
          </a:p>
        </p:txBody>
      </p:sp>
    </p:spTree>
    <p:extLst>
      <p:ext uri="{BB962C8B-B14F-4D97-AF65-F5344CB8AC3E}">
        <p14:creationId xmlns:p14="http://schemas.microsoft.com/office/powerpoint/2010/main" val="4236969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A major problem for many Christians when it comes to their repentance is that instead of producing relief, joy, life, and peace they still struggle with the guilt and shame of their sins.  I want to offer, what I hope to be, some practical considerations as to why that is and what to do about it. </a:t>
            </a:r>
          </a:p>
          <a:p>
            <a:pPr marL="171450" indent="-171450">
              <a:buFont typeface="Arial" panose="020B0604020202020204" pitchFamily="34" charset="0"/>
              <a:buChar char="•"/>
            </a:pPr>
            <a:r>
              <a:rPr lang="en-US" b="0" dirty="0"/>
              <a:t>Ignorance of what the Bible teaches about the graciousness and forgiveness of God.</a:t>
            </a:r>
          </a:p>
          <a:p>
            <a:pPr marL="171450" indent="-171450">
              <a:buFont typeface="Arial" panose="020B0604020202020204" pitchFamily="34" charset="0"/>
              <a:buChar char="•"/>
            </a:pPr>
            <a:r>
              <a:rPr lang="en-US" b="0" dirty="0"/>
              <a:t>Unbelief – sometimes I </a:t>
            </a:r>
            <a:r>
              <a:rPr lang="en-US" b="0" i="1" dirty="0"/>
              <a:t>know</a:t>
            </a:r>
            <a:r>
              <a:rPr lang="en-US" b="0" i="0" dirty="0"/>
              <a:t> what the Bible teaches but it is not </a:t>
            </a:r>
            <a:r>
              <a:rPr lang="en-US" b="0" i="1" dirty="0"/>
              <a:t>conviction</a:t>
            </a:r>
            <a:r>
              <a:rPr lang="en-US" b="0" i="0" dirty="0"/>
              <a:t>. Pray like this man in John’s gospel. Belief begins with </a:t>
            </a:r>
            <a:r>
              <a:rPr lang="en-US" b="0" i="1" dirty="0"/>
              <a:t>choosing</a:t>
            </a:r>
            <a:r>
              <a:rPr lang="en-US" b="0" i="0" dirty="0"/>
              <a:t> to act on what you </a:t>
            </a:r>
            <a:r>
              <a:rPr lang="en-US" b="0" i="1" dirty="0"/>
              <a:t>know</a:t>
            </a:r>
            <a:r>
              <a:rPr lang="en-US" b="0" i="0" dirty="0"/>
              <a:t>.</a:t>
            </a:r>
          </a:p>
          <a:p>
            <a:pPr marL="171450" indent="-171450">
              <a:buFont typeface="Arial" panose="020B0604020202020204" pitchFamily="34" charset="0"/>
              <a:buChar char="•"/>
            </a:pPr>
            <a:r>
              <a:rPr lang="en-US" b="0" i="0" dirty="0"/>
              <a:t>Lack of contemplation – On the fullness of what Christ did. He forgave </a:t>
            </a:r>
            <a:r>
              <a:rPr lang="en-US" b="0" i="1" u="sng" dirty="0"/>
              <a:t>all</a:t>
            </a:r>
            <a:r>
              <a:rPr lang="en-US" b="0" i="0" u="none" dirty="0"/>
              <a:t> of your sins. Not some of them! When you think your sins can’t be forgiven look to the cross!</a:t>
            </a:r>
            <a:endParaRPr lang="en-US" b="0" dirty="0"/>
          </a:p>
        </p:txBody>
      </p:sp>
      <p:sp>
        <p:nvSpPr>
          <p:cNvPr id="4" name="Slide Number Placeholder 3"/>
          <p:cNvSpPr>
            <a:spLocks noGrp="1"/>
          </p:cNvSpPr>
          <p:nvPr>
            <p:ph type="sldNum" sz="quarter" idx="5"/>
          </p:nvPr>
        </p:nvSpPr>
        <p:spPr/>
        <p:txBody>
          <a:bodyPr/>
          <a:lstStyle/>
          <a:p>
            <a:fld id="{C617F9C3-A38E-49A1-AA60-DF045531756E}" type="slidenum">
              <a:rPr lang="en-US" smtClean="0"/>
              <a:t>5</a:t>
            </a:fld>
            <a:endParaRPr lang="en-US"/>
          </a:p>
        </p:txBody>
      </p:sp>
    </p:spTree>
    <p:extLst>
      <p:ext uri="{BB962C8B-B14F-4D97-AF65-F5344CB8AC3E}">
        <p14:creationId xmlns:p14="http://schemas.microsoft.com/office/powerpoint/2010/main" val="2717977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318AC0-57F8-4BE7-B0BC-3D2B00704837}"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13013-A70C-41A0-9B01-C1D7C49814DA}"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0435496"/>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318AC0-57F8-4BE7-B0BC-3D2B00704837}"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13013-A70C-41A0-9B01-C1D7C49814DA}" type="slidenum">
              <a:rPr lang="en-US" smtClean="0"/>
              <a:t>‹#›</a:t>
            </a:fld>
            <a:endParaRPr lang="en-US"/>
          </a:p>
        </p:txBody>
      </p:sp>
    </p:spTree>
    <p:extLst>
      <p:ext uri="{BB962C8B-B14F-4D97-AF65-F5344CB8AC3E}">
        <p14:creationId xmlns:p14="http://schemas.microsoft.com/office/powerpoint/2010/main" val="2044002011"/>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318AC0-57F8-4BE7-B0BC-3D2B00704837}"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13013-A70C-41A0-9B01-C1D7C49814DA}" type="slidenum">
              <a:rPr lang="en-US" smtClean="0"/>
              <a:t>‹#›</a:t>
            </a:fld>
            <a:endParaRPr lang="en-US"/>
          </a:p>
        </p:txBody>
      </p:sp>
    </p:spTree>
    <p:extLst>
      <p:ext uri="{BB962C8B-B14F-4D97-AF65-F5344CB8AC3E}">
        <p14:creationId xmlns:p14="http://schemas.microsoft.com/office/powerpoint/2010/main" val="3140272557"/>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318AC0-57F8-4BE7-B0BC-3D2B00704837}"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13013-A70C-41A0-9B01-C1D7C49814DA}" type="slidenum">
              <a:rPr lang="en-US" smtClean="0"/>
              <a:t>‹#›</a:t>
            </a:fld>
            <a:endParaRPr lang="en-US"/>
          </a:p>
        </p:txBody>
      </p:sp>
    </p:spTree>
    <p:extLst>
      <p:ext uri="{BB962C8B-B14F-4D97-AF65-F5344CB8AC3E}">
        <p14:creationId xmlns:p14="http://schemas.microsoft.com/office/powerpoint/2010/main" val="188831465"/>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318AC0-57F8-4BE7-B0BC-3D2B00704837}" type="datetimeFigureOut">
              <a:rPr lang="en-US" smtClean="0"/>
              <a:t>10/1/2023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13013-A70C-41A0-9B01-C1D7C49814DA}"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8089449"/>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318AC0-57F8-4BE7-B0BC-3D2B00704837}" type="datetimeFigureOut">
              <a:rPr lang="en-US" smtClean="0"/>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13013-A70C-41A0-9B01-C1D7C49814DA}" type="slidenum">
              <a:rPr lang="en-US" smtClean="0"/>
              <a:t>‹#›</a:t>
            </a:fld>
            <a:endParaRPr lang="en-US"/>
          </a:p>
        </p:txBody>
      </p:sp>
    </p:spTree>
    <p:extLst>
      <p:ext uri="{BB962C8B-B14F-4D97-AF65-F5344CB8AC3E}">
        <p14:creationId xmlns:p14="http://schemas.microsoft.com/office/powerpoint/2010/main" val="4061203184"/>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318AC0-57F8-4BE7-B0BC-3D2B00704837}" type="datetimeFigureOut">
              <a:rPr lang="en-US" smtClean="0"/>
              <a:t>10/1/2023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813013-A70C-41A0-9B01-C1D7C49814DA}" type="slidenum">
              <a:rPr lang="en-US" smtClean="0"/>
              <a:t>‹#›</a:t>
            </a:fld>
            <a:endParaRPr lang="en-US"/>
          </a:p>
        </p:txBody>
      </p:sp>
    </p:spTree>
    <p:extLst>
      <p:ext uri="{BB962C8B-B14F-4D97-AF65-F5344CB8AC3E}">
        <p14:creationId xmlns:p14="http://schemas.microsoft.com/office/powerpoint/2010/main" val="1166249768"/>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18AC0-57F8-4BE7-B0BC-3D2B00704837}" type="datetimeFigureOut">
              <a:rPr lang="en-US" smtClean="0"/>
              <a:t>10/1/2023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813013-A70C-41A0-9B01-C1D7C49814DA}" type="slidenum">
              <a:rPr lang="en-US" smtClean="0"/>
              <a:t>‹#›</a:t>
            </a:fld>
            <a:endParaRPr lang="en-US"/>
          </a:p>
        </p:txBody>
      </p:sp>
    </p:spTree>
    <p:extLst>
      <p:ext uri="{BB962C8B-B14F-4D97-AF65-F5344CB8AC3E}">
        <p14:creationId xmlns:p14="http://schemas.microsoft.com/office/powerpoint/2010/main" val="2904494082"/>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318AC0-57F8-4BE7-B0BC-3D2B00704837}" type="datetimeFigureOut">
              <a:rPr lang="en-US" smtClean="0"/>
              <a:t>10/1/2023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4813013-A70C-41A0-9B01-C1D7C49814DA}" type="slidenum">
              <a:rPr lang="en-US" smtClean="0"/>
              <a:t>‹#›</a:t>
            </a:fld>
            <a:endParaRPr lang="en-US"/>
          </a:p>
        </p:txBody>
      </p:sp>
    </p:spTree>
    <p:extLst>
      <p:ext uri="{BB962C8B-B14F-4D97-AF65-F5344CB8AC3E}">
        <p14:creationId xmlns:p14="http://schemas.microsoft.com/office/powerpoint/2010/main" val="3960986985"/>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1318AC0-57F8-4BE7-B0BC-3D2B00704837}" type="datetimeFigureOut">
              <a:rPr lang="en-US" smtClean="0"/>
              <a:t>10/1/2023</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4813013-A70C-41A0-9B01-C1D7C49814DA}" type="slidenum">
              <a:rPr lang="en-US" smtClean="0"/>
              <a:t>‹#›</a:t>
            </a:fld>
            <a:endParaRPr lang="en-US"/>
          </a:p>
        </p:txBody>
      </p:sp>
    </p:spTree>
    <p:extLst>
      <p:ext uri="{BB962C8B-B14F-4D97-AF65-F5344CB8AC3E}">
        <p14:creationId xmlns:p14="http://schemas.microsoft.com/office/powerpoint/2010/main" val="2421234646"/>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318AC0-57F8-4BE7-B0BC-3D2B00704837}" type="datetimeFigureOut">
              <a:rPr lang="en-US" smtClean="0"/>
              <a:t>10/1/2023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813013-A70C-41A0-9B01-C1D7C49814DA}" type="slidenum">
              <a:rPr lang="en-US" smtClean="0"/>
              <a:t>‹#›</a:t>
            </a:fld>
            <a:endParaRPr lang="en-US"/>
          </a:p>
        </p:txBody>
      </p:sp>
    </p:spTree>
    <p:extLst>
      <p:ext uri="{BB962C8B-B14F-4D97-AF65-F5344CB8AC3E}">
        <p14:creationId xmlns:p14="http://schemas.microsoft.com/office/powerpoint/2010/main" val="3968462287"/>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1318AC0-57F8-4BE7-B0BC-3D2B00704837}" type="datetimeFigureOut">
              <a:rPr lang="en-US" smtClean="0"/>
              <a:t>10/1/2023</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4813013-A70C-41A0-9B01-C1D7C49814DA}"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0368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wipe/>
  </p:transition>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3699F9E-6E33-9807-270F-389E60B1ED1C}"/>
              </a:ext>
            </a:extLst>
          </p:cNvPr>
          <p:cNvSpPr/>
          <p:nvPr/>
        </p:nvSpPr>
        <p:spPr>
          <a:xfrm>
            <a:off x="0" y="1"/>
            <a:ext cx="9144000" cy="6858000"/>
          </a:xfrm>
          <a:prstGeom prst="rect">
            <a:avLst/>
          </a:prstGeom>
          <a:ln>
            <a:solidFill>
              <a:schemeClr val="tx1"/>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800803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27800-BBD7-9C0D-E466-753B8F58870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1954D8E-AEB4-43A5-883A-845B81FEA482}"/>
              </a:ext>
            </a:extLst>
          </p:cNvPr>
          <p:cNvSpPr>
            <a:spLocks noGrp="1"/>
          </p:cNvSpPr>
          <p:nvPr>
            <p:ph type="subTitle" idx="1"/>
          </p:nvPr>
        </p:nvSpPr>
        <p:spPr/>
        <p:txBody>
          <a:bodyPr/>
          <a:lstStyle/>
          <a:p>
            <a:endParaRPr lang="en-US"/>
          </a:p>
        </p:txBody>
      </p:sp>
      <p:pic>
        <p:nvPicPr>
          <p:cNvPr id="5" name="Picture 4" descr="A white card with black text&#10;&#10;Description automatically generated">
            <a:extLst>
              <a:ext uri="{FF2B5EF4-FFF2-40B4-BE49-F238E27FC236}">
                <a16:creationId xmlns:a16="http://schemas.microsoft.com/office/drawing/2014/main" id="{749FDC64-8240-57CF-CBD9-BF01432DD8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3538318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D062-2EEE-2245-996E-CDB13304B866}"/>
              </a:ext>
            </a:extLst>
          </p:cNvPr>
          <p:cNvSpPr>
            <a:spLocks noGrp="1"/>
          </p:cNvSpPr>
          <p:nvPr>
            <p:ph type="title"/>
          </p:nvPr>
        </p:nvSpPr>
        <p:spPr/>
        <p:txBody>
          <a:bodyPr/>
          <a:lstStyle/>
          <a:p>
            <a:r>
              <a:rPr lang="en-US" b="1" dirty="0">
                <a:solidFill>
                  <a:schemeClr val="tx1"/>
                </a:solidFill>
              </a:rPr>
              <a:t>Godly Sorrow:</a:t>
            </a:r>
            <a:br>
              <a:rPr lang="en-US" b="1" dirty="0">
                <a:solidFill>
                  <a:schemeClr val="tx1"/>
                </a:solidFill>
              </a:rPr>
            </a:br>
            <a:r>
              <a:rPr lang="en-US" sz="3600" b="1" dirty="0">
                <a:solidFill>
                  <a:srgbClr val="FF0000"/>
                </a:solidFill>
              </a:rPr>
              <a:t>2 Corinthians 7:8-10</a:t>
            </a:r>
            <a:endParaRPr lang="en-US" b="1" dirty="0">
              <a:solidFill>
                <a:srgbClr val="FF0000"/>
              </a:solidFill>
            </a:endParaRPr>
          </a:p>
        </p:txBody>
      </p:sp>
      <p:sp>
        <p:nvSpPr>
          <p:cNvPr id="3" name="Content Placeholder 2">
            <a:extLst>
              <a:ext uri="{FF2B5EF4-FFF2-40B4-BE49-F238E27FC236}">
                <a16:creationId xmlns:a16="http://schemas.microsoft.com/office/drawing/2014/main" id="{5AB92532-44CE-40E3-D39C-32A317486B8B}"/>
              </a:ext>
            </a:extLst>
          </p:cNvPr>
          <p:cNvSpPr>
            <a:spLocks noGrp="1"/>
          </p:cNvSpPr>
          <p:nvPr>
            <p:ph idx="1"/>
          </p:nvPr>
        </p:nvSpPr>
        <p:spPr>
          <a:xfrm>
            <a:off x="822959" y="1845734"/>
            <a:ext cx="7543801" cy="4289890"/>
          </a:xfrm>
        </p:spPr>
        <p:txBody>
          <a:bodyPr>
            <a:normAutofit/>
          </a:bodyPr>
          <a:lstStyle/>
          <a:p>
            <a:pPr>
              <a:buFont typeface="Wingdings" panose="05000000000000000000" pitchFamily="2" charset="2"/>
              <a:buChar char="§"/>
            </a:pPr>
            <a:r>
              <a:rPr lang="en-US" sz="3200" b="1" dirty="0">
                <a:solidFill>
                  <a:schemeClr val="tx1"/>
                </a:solidFill>
              </a:rPr>
              <a:t> Worldly Sorrow:</a:t>
            </a:r>
          </a:p>
          <a:p>
            <a:pPr lvl="1">
              <a:buFont typeface="Wingdings" panose="05000000000000000000" pitchFamily="2" charset="2"/>
              <a:buChar char="§"/>
            </a:pPr>
            <a:r>
              <a:rPr lang="en-US" sz="3200" b="1" dirty="0">
                <a:solidFill>
                  <a:schemeClr val="tx1"/>
                </a:solidFill>
              </a:rPr>
              <a:t>Is self-centered. </a:t>
            </a:r>
            <a:r>
              <a:rPr lang="en-US" sz="3200" b="1" dirty="0">
                <a:solidFill>
                  <a:srgbClr val="FF0000"/>
                </a:solidFill>
              </a:rPr>
              <a:t>Rev. 18:9-</a:t>
            </a:r>
            <a:r>
              <a:rPr lang="en-US" sz="3200" b="1" u="sng" dirty="0">
                <a:solidFill>
                  <a:srgbClr val="FF0000"/>
                </a:solidFill>
              </a:rPr>
              <a:t>11</a:t>
            </a:r>
          </a:p>
          <a:p>
            <a:pPr lvl="1">
              <a:buFont typeface="Wingdings" panose="05000000000000000000" pitchFamily="2" charset="2"/>
              <a:buChar char="§"/>
            </a:pPr>
            <a:r>
              <a:rPr lang="en-US" sz="3200" b="1" dirty="0">
                <a:solidFill>
                  <a:schemeClr val="tx1"/>
                </a:solidFill>
              </a:rPr>
              <a:t>Comes from a self-centered attitude.</a:t>
            </a:r>
          </a:p>
          <a:p>
            <a:pPr lvl="1">
              <a:buFont typeface="Wingdings" panose="05000000000000000000" pitchFamily="2" charset="2"/>
              <a:buChar char="§"/>
            </a:pPr>
            <a:r>
              <a:rPr lang="en-US" sz="3200" b="1" dirty="0">
                <a:solidFill>
                  <a:schemeClr val="tx1"/>
                </a:solidFill>
              </a:rPr>
              <a:t>Results in…</a:t>
            </a:r>
          </a:p>
          <a:p>
            <a:pPr lvl="2">
              <a:buFont typeface="Wingdings" panose="05000000000000000000" pitchFamily="2" charset="2"/>
              <a:buChar char="§"/>
            </a:pPr>
            <a:r>
              <a:rPr lang="en-US" sz="3200" b="1" dirty="0">
                <a:solidFill>
                  <a:schemeClr val="tx1"/>
                </a:solidFill>
              </a:rPr>
              <a:t> Bitterness. </a:t>
            </a:r>
            <a:r>
              <a:rPr lang="en-US" sz="3200" b="1" dirty="0">
                <a:solidFill>
                  <a:srgbClr val="FF0000"/>
                </a:solidFill>
              </a:rPr>
              <a:t>Heb. 12:17</a:t>
            </a:r>
          </a:p>
          <a:p>
            <a:pPr lvl="2">
              <a:buFont typeface="Wingdings" panose="05000000000000000000" pitchFamily="2" charset="2"/>
              <a:buChar char="§"/>
            </a:pPr>
            <a:r>
              <a:rPr lang="en-US" sz="3200" b="1" dirty="0">
                <a:solidFill>
                  <a:schemeClr val="tx1"/>
                </a:solidFill>
              </a:rPr>
              <a:t> Despair. </a:t>
            </a:r>
            <a:r>
              <a:rPr lang="en-US" sz="3200" b="1" dirty="0">
                <a:solidFill>
                  <a:srgbClr val="FF0000"/>
                </a:solidFill>
              </a:rPr>
              <a:t>Matt. 27:1-5</a:t>
            </a:r>
          </a:p>
          <a:p>
            <a:pPr lvl="2">
              <a:buFont typeface="Wingdings" panose="05000000000000000000" pitchFamily="2" charset="2"/>
              <a:buChar char="§"/>
            </a:pPr>
            <a:r>
              <a:rPr lang="en-US" sz="3200" b="1" dirty="0">
                <a:solidFill>
                  <a:schemeClr val="tx1"/>
                </a:solidFill>
              </a:rPr>
              <a:t> Paralysis. </a:t>
            </a:r>
            <a:r>
              <a:rPr lang="en-US" sz="3200" b="1" dirty="0">
                <a:solidFill>
                  <a:srgbClr val="FF0000"/>
                </a:solidFill>
              </a:rPr>
              <a:t>2 Chron. 16:7-13</a:t>
            </a:r>
          </a:p>
          <a:p>
            <a:pPr lvl="2">
              <a:buFont typeface="Wingdings" panose="05000000000000000000" pitchFamily="2" charset="2"/>
              <a:buChar char="§"/>
            </a:pPr>
            <a:r>
              <a:rPr lang="en-US" sz="3200" b="1" dirty="0">
                <a:solidFill>
                  <a:schemeClr val="tx1"/>
                </a:solidFill>
              </a:rPr>
              <a:t> Death. </a:t>
            </a:r>
            <a:r>
              <a:rPr lang="en-US" sz="3200" b="1" dirty="0">
                <a:solidFill>
                  <a:srgbClr val="FF0000"/>
                </a:solidFill>
              </a:rPr>
              <a:t>2 Cor. 7:10</a:t>
            </a:r>
          </a:p>
        </p:txBody>
      </p:sp>
    </p:spTree>
    <p:extLst>
      <p:ext uri="{BB962C8B-B14F-4D97-AF65-F5344CB8AC3E}">
        <p14:creationId xmlns:p14="http://schemas.microsoft.com/office/powerpoint/2010/main" val="10529044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D062-2EEE-2245-996E-CDB13304B866}"/>
              </a:ext>
            </a:extLst>
          </p:cNvPr>
          <p:cNvSpPr>
            <a:spLocks noGrp="1"/>
          </p:cNvSpPr>
          <p:nvPr>
            <p:ph type="title"/>
          </p:nvPr>
        </p:nvSpPr>
        <p:spPr/>
        <p:txBody>
          <a:bodyPr/>
          <a:lstStyle/>
          <a:p>
            <a:r>
              <a:rPr lang="en-US" b="1" dirty="0">
                <a:solidFill>
                  <a:schemeClr val="tx1"/>
                </a:solidFill>
              </a:rPr>
              <a:t>Godly Sorrow:</a:t>
            </a:r>
            <a:br>
              <a:rPr lang="en-US" b="1" dirty="0">
                <a:solidFill>
                  <a:schemeClr val="tx1"/>
                </a:solidFill>
              </a:rPr>
            </a:br>
            <a:r>
              <a:rPr lang="en-US" sz="3600" b="1" dirty="0">
                <a:solidFill>
                  <a:srgbClr val="FF0000"/>
                </a:solidFill>
              </a:rPr>
              <a:t>2 Corinthians 7:8-10</a:t>
            </a:r>
            <a:endParaRPr lang="en-US" b="1" dirty="0">
              <a:solidFill>
                <a:srgbClr val="FF0000"/>
              </a:solidFill>
            </a:endParaRPr>
          </a:p>
        </p:txBody>
      </p:sp>
      <p:sp>
        <p:nvSpPr>
          <p:cNvPr id="3" name="Content Placeholder 2">
            <a:extLst>
              <a:ext uri="{FF2B5EF4-FFF2-40B4-BE49-F238E27FC236}">
                <a16:creationId xmlns:a16="http://schemas.microsoft.com/office/drawing/2014/main" id="{5AB92532-44CE-40E3-D39C-32A317486B8B}"/>
              </a:ext>
            </a:extLst>
          </p:cNvPr>
          <p:cNvSpPr>
            <a:spLocks noGrp="1"/>
          </p:cNvSpPr>
          <p:nvPr>
            <p:ph idx="1"/>
          </p:nvPr>
        </p:nvSpPr>
        <p:spPr/>
        <p:txBody>
          <a:bodyPr>
            <a:normAutofit/>
          </a:bodyPr>
          <a:lstStyle/>
          <a:p>
            <a:pPr>
              <a:buFont typeface="Wingdings" panose="05000000000000000000" pitchFamily="2" charset="2"/>
              <a:buChar char="§"/>
            </a:pPr>
            <a:r>
              <a:rPr lang="en-US" sz="3200" b="1" dirty="0">
                <a:solidFill>
                  <a:schemeClr val="tx1"/>
                </a:solidFill>
              </a:rPr>
              <a:t> Godly Sorrow:</a:t>
            </a:r>
          </a:p>
          <a:p>
            <a:pPr lvl="1">
              <a:buFont typeface="Wingdings" panose="05000000000000000000" pitchFamily="2" charset="2"/>
              <a:buChar char="§"/>
            </a:pPr>
            <a:r>
              <a:rPr lang="en-US" sz="3200" b="1" dirty="0">
                <a:solidFill>
                  <a:schemeClr val="tx1"/>
                </a:solidFill>
              </a:rPr>
              <a:t>Is God-centered.                                                    </a:t>
            </a:r>
            <a:r>
              <a:rPr lang="en-US" sz="3200" b="1" dirty="0">
                <a:solidFill>
                  <a:srgbClr val="FF0000"/>
                </a:solidFill>
              </a:rPr>
              <a:t>Ps. 139:23-24</a:t>
            </a:r>
          </a:p>
          <a:p>
            <a:pPr lvl="1">
              <a:buFont typeface="Wingdings" panose="05000000000000000000" pitchFamily="2" charset="2"/>
              <a:buChar char="§"/>
            </a:pPr>
            <a:r>
              <a:rPr lang="en-US" sz="3200" b="1" dirty="0">
                <a:solidFill>
                  <a:schemeClr val="tx1"/>
                </a:solidFill>
              </a:rPr>
              <a:t>Comes from a God-centered attitude. </a:t>
            </a:r>
            <a:r>
              <a:rPr lang="en-US" sz="3200" b="1" dirty="0">
                <a:solidFill>
                  <a:srgbClr val="FF0000"/>
                </a:solidFill>
              </a:rPr>
              <a:t>Rom. 7:13; 2 Kings 22:11-13</a:t>
            </a:r>
          </a:p>
          <a:p>
            <a:pPr lvl="1">
              <a:buFont typeface="Wingdings" panose="05000000000000000000" pitchFamily="2" charset="2"/>
              <a:buChar char="§"/>
            </a:pPr>
            <a:r>
              <a:rPr lang="en-US" sz="3200" b="1" dirty="0">
                <a:solidFill>
                  <a:schemeClr val="tx1"/>
                </a:solidFill>
              </a:rPr>
              <a:t>Results in… </a:t>
            </a:r>
          </a:p>
          <a:p>
            <a:pPr lvl="2">
              <a:buFont typeface="Wingdings" panose="05000000000000000000" pitchFamily="2" charset="2"/>
              <a:buChar char="§"/>
            </a:pPr>
            <a:r>
              <a:rPr lang="en-US" sz="3200" b="1" dirty="0">
                <a:solidFill>
                  <a:schemeClr val="tx1"/>
                </a:solidFill>
              </a:rPr>
              <a:t>Repentance. </a:t>
            </a:r>
            <a:r>
              <a:rPr lang="en-US" sz="3200" b="1" dirty="0">
                <a:solidFill>
                  <a:srgbClr val="FF0000"/>
                </a:solidFill>
              </a:rPr>
              <a:t>2 Cor. 7:10; Lk. 15:17</a:t>
            </a:r>
          </a:p>
          <a:p>
            <a:pPr lvl="2">
              <a:buFont typeface="Wingdings" panose="05000000000000000000" pitchFamily="2" charset="2"/>
              <a:buChar char="§"/>
            </a:pPr>
            <a:r>
              <a:rPr lang="en-US" sz="3200" b="1" dirty="0">
                <a:solidFill>
                  <a:schemeClr val="tx1"/>
                </a:solidFill>
              </a:rPr>
              <a:t>Salvation and life. </a:t>
            </a:r>
            <a:r>
              <a:rPr lang="en-US" sz="3200" b="1" dirty="0">
                <a:solidFill>
                  <a:srgbClr val="FF0000"/>
                </a:solidFill>
              </a:rPr>
              <a:t>2 Cor. 7:10; Acts 11:18</a:t>
            </a:r>
          </a:p>
          <a:p>
            <a:pPr lvl="1">
              <a:buFont typeface="Wingdings" panose="05000000000000000000" pitchFamily="2" charset="2"/>
              <a:buChar char="§"/>
            </a:pPr>
            <a:endParaRPr lang="en-US" sz="3200" b="1" dirty="0">
              <a:solidFill>
                <a:schemeClr val="tx1"/>
              </a:solidFill>
            </a:endParaRPr>
          </a:p>
          <a:p>
            <a:pPr lvl="1">
              <a:buFont typeface="Wingdings" panose="05000000000000000000" pitchFamily="2" charset="2"/>
              <a:buChar char="§"/>
            </a:pPr>
            <a:endParaRPr lang="en-US" sz="3200" b="1" dirty="0">
              <a:solidFill>
                <a:schemeClr val="tx1"/>
              </a:solidFill>
            </a:endParaRPr>
          </a:p>
        </p:txBody>
      </p:sp>
    </p:spTree>
    <p:extLst>
      <p:ext uri="{BB962C8B-B14F-4D97-AF65-F5344CB8AC3E}">
        <p14:creationId xmlns:p14="http://schemas.microsoft.com/office/powerpoint/2010/main" val="2688867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D062-2EEE-2245-996E-CDB13304B866}"/>
              </a:ext>
            </a:extLst>
          </p:cNvPr>
          <p:cNvSpPr>
            <a:spLocks noGrp="1"/>
          </p:cNvSpPr>
          <p:nvPr>
            <p:ph type="title"/>
          </p:nvPr>
        </p:nvSpPr>
        <p:spPr/>
        <p:txBody>
          <a:bodyPr/>
          <a:lstStyle/>
          <a:p>
            <a:r>
              <a:rPr lang="en-US" b="1" dirty="0">
                <a:solidFill>
                  <a:schemeClr val="tx1"/>
                </a:solidFill>
              </a:rPr>
              <a:t>Godly Sorrow:</a:t>
            </a:r>
            <a:br>
              <a:rPr lang="en-US" b="1" dirty="0">
                <a:solidFill>
                  <a:schemeClr val="tx1"/>
                </a:solidFill>
              </a:rPr>
            </a:br>
            <a:r>
              <a:rPr lang="en-US" sz="3600" b="1" dirty="0">
                <a:solidFill>
                  <a:srgbClr val="FF0000"/>
                </a:solidFill>
              </a:rPr>
              <a:t>2 Corinthians 7:8-10</a:t>
            </a:r>
            <a:endParaRPr lang="en-US" b="1" dirty="0">
              <a:solidFill>
                <a:srgbClr val="FF0000"/>
              </a:solidFill>
            </a:endParaRPr>
          </a:p>
        </p:txBody>
      </p:sp>
      <p:sp>
        <p:nvSpPr>
          <p:cNvPr id="3" name="Content Placeholder 2">
            <a:extLst>
              <a:ext uri="{FF2B5EF4-FFF2-40B4-BE49-F238E27FC236}">
                <a16:creationId xmlns:a16="http://schemas.microsoft.com/office/drawing/2014/main" id="{5AB92532-44CE-40E3-D39C-32A317486B8B}"/>
              </a:ext>
            </a:extLst>
          </p:cNvPr>
          <p:cNvSpPr>
            <a:spLocks noGrp="1"/>
          </p:cNvSpPr>
          <p:nvPr>
            <p:ph idx="1"/>
          </p:nvPr>
        </p:nvSpPr>
        <p:spPr/>
        <p:txBody>
          <a:bodyPr>
            <a:normAutofit/>
          </a:bodyPr>
          <a:lstStyle/>
          <a:p>
            <a:pPr>
              <a:buFont typeface="Wingdings" panose="05000000000000000000" pitchFamily="2" charset="2"/>
              <a:buChar char="§"/>
            </a:pPr>
            <a:r>
              <a:rPr lang="en-US" sz="3200" b="1" dirty="0">
                <a:solidFill>
                  <a:schemeClr val="tx1"/>
                </a:solidFill>
              </a:rPr>
              <a:t>Repentance With Peace:</a:t>
            </a:r>
          </a:p>
          <a:p>
            <a:pPr lvl="1">
              <a:buFont typeface="Wingdings" panose="05000000000000000000" pitchFamily="2" charset="2"/>
              <a:buChar char="§"/>
            </a:pPr>
            <a:r>
              <a:rPr lang="en-US" sz="3200" b="1" dirty="0">
                <a:solidFill>
                  <a:schemeClr val="tx1"/>
                </a:solidFill>
              </a:rPr>
              <a:t> Joy and peace should follow repentance. </a:t>
            </a:r>
            <a:r>
              <a:rPr lang="en-US" sz="3200" b="1" dirty="0">
                <a:solidFill>
                  <a:srgbClr val="FF0000"/>
                </a:solidFill>
              </a:rPr>
              <a:t>Ps. 51:12; 32:1-2, 11</a:t>
            </a:r>
          </a:p>
          <a:p>
            <a:pPr lvl="1">
              <a:buFont typeface="Wingdings" panose="05000000000000000000" pitchFamily="2" charset="2"/>
              <a:buChar char="§"/>
            </a:pPr>
            <a:r>
              <a:rPr lang="en-US" sz="3200" b="1" dirty="0">
                <a:solidFill>
                  <a:schemeClr val="tx1"/>
                </a:solidFill>
              </a:rPr>
              <a:t>Sometimes that doesn’t happen. Why?</a:t>
            </a:r>
          </a:p>
          <a:p>
            <a:pPr lvl="2">
              <a:buFont typeface="Wingdings" panose="05000000000000000000" pitchFamily="2" charset="2"/>
              <a:buChar char="§"/>
            </a:pPr>
            <a:r>
              <a:rPr lang="en-US" sz="3200" b="1" dirty="0">
                <a:solidFill>
                  <a:schemeClr val="tx1"/>
                </a:solidFill>
              </a:rPr>
              <a:t>Ignorance. </a:t>
            </a:r>
            <a:r>
              <a:rPr lang="en-US" sz="3200" b="1" dirty="0">
                <a:solidFill>
                  <a:srgbClr val="FF0000"/>
                </a:solidFill>
              </a:rPr>
              <a:t>1 Tim. 1:12-</a:t>
            </a:r>
            <a:r>
              <a:rPr lang="en-US" sz="3200" b="1" u="sng" dirty="0">
                <a:solidFill>
                  <a:srgbClr val="FF0000"/>
                </a:solidFill>
              </a:rPr>
              <a:t>16</a:t>
            </a:r>
          </a:p>
          <a:p>
            <a:pPr lvl="2">
              <a:buFont typeface="Wingdings" panose="05000000000000000000" pitchFamily="2" charset="2"/>
              <a:buChar char="§"/>
            </a:pPr>
            <a:r>
              <a:rPr lang="en-US" sz="3200" b="1" dirty="0">
                <a:solidFill>
                  <a:schemeClr val="tx1"/>
                </a:solidFill>
              </a:rPr>
              <a:t>Unbelief. </a:t>
            </a:r>
            <a:r>
              <a:rPr lang="en-US" sz="3200" b="1">
                <a:solidFill>
                  <a:srgbClr val="FF0000"/>
                </a:solidFill>
              </a:rPr>
              <a:t>Mk. </a:t>
            </a:r>
            <a:r>
              <a:rPr lang="en-US" sz="3200" b="1" dirty="0">
                <a:solidFill>
                  <a:srgbClr val="FF0000"/>
                </a:solidFill>
              </a:rPr>
              <a:t>9:23-24</a:t>
            </a:r>
          </a:p>
          <a:p>
            <a:pPr lvl="2">
              <a:buFont typeface="Wingdings" panose="05000000000000000000" pitchFamily="2" charset="2"/>
              <a:buChar char="§"/>
            </a:pPr>
            <a:r>
              <a:rPr lang="en-US" sz="3200" b="1" dirty="0">
                <a:solidFill>
                  <a:schemeClr val="tx1"/>
                </a:solidFill>
              </a:rPr>
              <a:t>Lack of contemplation.                                 </a:t>
            </a:r>
            <a:r>
              <a:rPr lang="en-US" sz="3200" b="1" dirty="0">
                <a:solidFill>
                  <a:srgbClr val="FF0000"/>
                </a:solidFill>
              </a:rPr>
              <a:t>Rom. 5:6-11; Matt. 1:21</a:t>
            </a:r>
          </a:p>
        </p:txBody>
      </p:sp>
    </p:spTree>
    <p:extLst>
      <p:ext uri="{BB962C8B-B14F-4D97-AF65-F5344CB8AC3E}">
        <p14:creationId xmlns:p14="http://schemas.microsoft.com/office/powerpoint/2010/main" val="6432559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speech bubble with black text&#10;&#10;Description automatically generated">
            <a:extLst>
              <a:ext uri="{FF2B5EF4-FFF2-40B4-BE49-F238E27FC236}">
                <a16:creationId xmlns:a16="http://schemas.microsoft.com/office/drawing/2014/main" id="{74CF23AF-FCEF-37B8-194F-1E816DBC3A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1893097"/>
      </p:ext>
    </p:extLst>
  </p:cSld>
  <p:clrMapOvr>
    <a:masterClrMapping/>
  </p:clrMapOvr>
  <p:transition spd="slow">
    <p:wipe/>
  </p:transition>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690</TotalTime>
  <Words>336</Words>
  <Application>Microsoft Office PowerPoint</Application>
  <PresentationFormat>On-screen Show (4:3)</PresentationFormat>
  <Paragraphs>30</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Retrospect</vt:lpstr>
      <vt:lpstr>PowerPoint Presentation</vt:lpstr>
      <vt:lpstr>PowerPoint Presentation</vt:lpstr>
      <vt:lpstr>Godly Sorrow: 2 Corinthians 7:8-10</vt:lpstr>
      <vt:lpstr>Godly Sorrow: 2 Corinthians 7:8-10</vt:lpstr>
      <vt:lpstr>Godly Sorrow: 2 Corinthians 7:8-10</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Brenden Ashby</dc:creator>
  <cp:lastModifiedBy>Lindsay, Kurt E - (kurtl)</cp:lastModifiedBy>
  <cp:revision>17</cp:revision>
  <cp:lastPrinted>2023-09-29T18:55:25Z</cp:lastPrinted>
  <dcterms:created xsi:type="dcterms:W3CDTF">2023-09-25T18:27:43Z</dcterms:created>
  <dcterms:modified xsi:type="dcterms:W3CDTF">2023-10-01T22:08:30Z</dcterms:modified>
</cp:coreProperties>
</file>