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60" r:id="rId2"/>
    <p:sldId id="256" r:id="rId3"/>
    <p:sldId id="257" r:id="rId4"/>
    <p:sldId id="258" r:id="rId5"/>
    <p:sldId id="259" r:id="rId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329" autoAdjust="0"/>
  </p:normalViewPr>
  <p:slideViewPr>
    <p:cSldViewPr snapToGrid="0">
      <p:cViewPr varScale="1">
        <p:scale>
          <a:sx n="86" d="100"/>
          <a:sy n="86" d="100"/>
        </p:scale>
        <p:origin x="14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EAD8D2-9680-4FBD-B0FE-D1D048B74669}" type="datetimeFigureOut">
              <a:rPr lang="en-US" smtClean="0"/>
              <a:t>3/3/2024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826ACD-4E32-4A8A-B893-B7148091D53D}" type="slidenum">
              <a:rPr lang="en-US" smtClean="0"/>
              <a:t>‹#›</a:t>
            </a:fld>
            <a:endParaRPr lang="en-US"/>
          </a:p>
        </p:txBody>
      </p:sp>
    </p:spTree>
    <p:extLst>
      <p:ext uri="{BB962C8B-B14F-4D97-AF65-F5344CB8AC3E}">
        <p14:creationId xmlns:p14="http://schemas.microsoft.com/office/powerpoint/2010/main" val="243029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Preaching theme for the year: fruit of the spirit. </a:t>
            </a:r>
          </a:p>
          <a:p>
            <a:r>
              <a:rPr lang="en-US" dirty="0"/>
              <a:t>Humility – not listed as one of the 9 fruits HOWEVER, without it we cannot grow in the fruit of the Spirit.</a:t>
            </a:r>
          </a:p>
          <a:p>
            <a:r>
              <a:rPr lang="en-US" dirty="0"/>
              <a:t>This is because only the humble will submit to the Spirit’s revelation SO THAT they can grow in the fruit of the Spirit. </a:t>
            </a:r>
          </a:p>
          <a:p>
            <a:r>
              <a:rPr lang="en-US" dirty="0"/>
              <a:t>This morning, want to focus on three fundamental truths about humility and by doing so help us all to grow in humility. </a:t>
            </a:r>
          </a:p>
        </p:txBody>
      </p:sp>
      <p:sp>
        <p:nvSpPr>
          <p:cNvPr id="4" name="Slide Number Placeholder 3"/>
          <p:cNvSpPr>
            <a:spLocks noGrp="1"/>
          </p:cNvSpPr>
          <p:nvPr>
            <p:ph type="sldNum" sz="quarter" idx="5"/>
          </p:nvPr>
        </p:nvSpPr>
        <p:spPr/>
        <p:txBody>
          <a:bodyPr/>
          <a:lstStyle/>
          <a:p>
            <a:fld id="{F1826ACD-4E32-4A8A-B893-B7148091D53D}" type="slidenum">
              <a:rPr lang="en-US" smtClean="0"/>
              <a:t>2</a:t>
            </a:fld>
            <a:endParaRPr lang="en-US"/>
          </a:p>
        </p:txBody>
      </p:sp>
    </p:spTree>
    <p:extLst>
      <p:ext uri="{BB962C8B-B14F-4D97-AF65-F5344CB8AC3E}">
        <p14:creationId xmlns:p14="http://schemas.microsoft.com/office/powerpoint/2010/main" val="317429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Humility is the modest and right estimation of self with a high regard of others (Phil. 2:3). It is the exact opposite of pride.</a:t>
            </a:r>
          </a:p>
          <a:p>
            <a:pPr defTabSz="931774"/>
            <a:endParaRPr lang="en-US" dirty="0"/>
          </a:p>
          <a:p>
            <a:r>
              <a:rPr lang="en-US" b="1" dirty="0"/>
              <a:t>Eccl. 5:2, </a:t>
            </a:r>
            <a:r>
              <a:rPr lang="en-US" b="0" dirty="0"/>
              <a:t>“</a:t>
            </a:r>
            <a:r>
              <a:rPr lang="en-US" sz="1200" dirty="0"/>
              <a:t>Do not be hasty with your mouth or impulsive in your heart to bring up a matter in the presence of God. </a:t>
            </a:r>
            <a:r>
              <a:rPr lang="en-US" sz="1200" b="1" dirty="0"/>
              <a:t>For God is in heaven but you are on the earth</a:t>
            </a:r>
            <a:r>
              <a:rPr lang="en-US" sz="1200" dirty="0"/>
              <a:t>; therefore let your words be few. “</a:t>
            </a:r>
          </a:p>
        </p:txBody>
      </p:sp>
      <p:sp>
        <p:nvSpPr>
          <p:cNvPr id="4" name="Slide Number Placeholder 3"/>
          <p:cNvSpPr>
            <a:spLocks noGrp="1"/>
          </p:cNvSpPr>
          <p:nvPr>
            <p:ph type="sldNum" sz="quarter" idx="5"/>
          </p:nvPr>
        </p:nvSpPr>
        <p:spPr/>
        <p:txBody>
          <a:bodyPr/>
          <a:lstStyle/>
          <a:p>
            <a:fld id="{F1826ACD-4E32-4A8A-B893-B7148091D53D}" type="slidenum">
              <a:rPr lang="en-US" smtClean="0"/>
              <a:t>3</a:t>
            </a:fld>
            <a:endParaRPr lang="en-US"/>
          </a:p>
        </p:txBody>
      </p:sp>
    </p:spTree>
    <p:extLst>
      <p:ext uri="{BB962C8B-B14F-4D97-AF65-F5344CB8AC3E}">
        <p14:creationId xmlns:p14="http://schemas.microsoft.com/office/powerpoint/2010/main" val="112410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Deut. 8:17-18</a:t>
            </a:r>
            <a:r>
              <a:rPr lang="en-US" b="0" dirty="0"/>
              <a:t>, “lest you say in your heart, ‘My power and the might of my hand made me this wealth.’ “But you shall remember Yahweh your God, for it is He who is giving you power to make wealth, that He may confirm His covenant which He swore to your fathers, as it is this day.”</a:t>
            </a:r>
          </a:p>
        </p:txBody>
      </p:sp>
      <p:sp>
        <p:nvSpPr>
          <p:cNvPr id="4" name="Slide Number Placeholder 3"/>
          <p:cNvSpPr>
            <a:spLocks noGrp="1"/>
          </p:cNvSpPr>
          <p:nvPr>
            <p:ph type="sldNum" sz="quarter" idx="5"/>
          </p:nvPr>
        </p:nvSpPr>
        <p:spPr/>
        <p:txBody>
          <a:bodyPr/>
          <a:lstStyle/>
          <a:p>
            <a:fld id="{F1826ACD-4E32-4A8A-B893-B7148091D53D}" type="slidenum">
              <a:rPr lang="en-US" smtClean="0"/>
              <a:t>4</a:t>
            </a:fld>
            <a:endParaRPr lang="en-US"/>
          </a:p>
        </p:txBody>
      </p:sp>
    </p:spTree>
    <p:extLst>
      <p:ext uri="{BB962C8B-B14F-4D97-AF65-F5344CB8AC3E}">
        <p14:creationId xmlns:p14="http://schemas.microsoft.com/office/powerpoint/2010/main" val="305597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826ACD-4E32-4A8A-B893-B7148091D53D}" type="slidenum">
              <a:rPr lang="en-US" smtClean="0"/>
              <a:t>5</a:t>
            </a:fld>
            <a:endParaRPr lang="en-US"/>
          </a:p>
        </p:txBody>
      </p:sp>
    </p:spTree>
    <p:extLst>
      <p:ext uri="{BB962C8B-B14F-4D97-AF65-F5344CB8AC3E}">
        <p14:creationId xmlns:p14="http://schemas.microsoft.com/office/powerpoint/2010/main" val="73776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654EE6-D88C-49F7-9C2E-533E50BEA32F}"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A6BF-5952-4C4A-84E6-633A83F558A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763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54EE6-D88C-49F7-9C2E-533E50BEA32F}"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A6BF-5952-4C4A-84E6-633A83F558AD}" type="slidenum">
              <a:rPr lang="en-US" smtClean="0"/>
              <a:t>‹#›</a:t>
            </a:fld>
            <a:endParaRPr lang="en-US"/>
          </a:p>
        </p:txBody>
      </p:sp>
    </p:spTree>
    <p:extLst>
      <p:ext uri="{BB962C8B-B14F-4D97-AF65-F5344CB8AC3E}">
        <p14:creationId xmlns:p14="http://schemas.microsoft.com/office/powerpoint/2010/main" val="4116768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54EE6-D88C-49F7-9C2E-533E50BEA32F}"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A6BF-5952-4C4A-84E6-633A83F558AD}" type="slidenum">
              <a:rPr lang="en-US" smtClean="0"/>
              <a:t>‹#›</a:t>
            </a:fld>
            <a:endParaRPr lang="en-US"/>
          </a:p>
        </p:txBody>
      </p:sp>
    </p:spTree>
    <p:extLst>
      <p:ext uri="{BB962C8B-B14F-4D97-AF65-F5344CB8AC3E}">
        <p14:creationId xmlns:p14="http://schemas.microsoft.com/office/powerpoint/2010/main" val="3771428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654EE6-D88C-49F7-9C2E-533E50BEA32F}"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A6BF-5952-4C4A-84E6-633A83F558AD}" type="slidenum">
              <a:rPr lang="en-US" smtClean="0"/>
              <a:t>‹#›</a:t>
            </a:fld>
            <a:endParaRPr lang="en-US"/>
          </a:p>
        </p:txBody>
      </p:sp>
    </p:spTree>
    <p:extLst>
      <p:ext uri="{BB962C8B-B14F-4D97-AF65-F5344CB8AC3E}">
        <p14:creationId xmlns:p14="http://schemas.microsoft.com/office/powerpoint/2010/main" val="763025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654EE6-D88C-49F7-9C2E-533E50BEA32F}" type="datetimeFigureOut">
              <a:rPr lang="en-US" smtClean="0"/>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A6BF-5952-4C4A-84E6-633A83F558A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979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654EE6-D88C-49F7-9C2E-533E50BEA32F}"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A6BF-5952-4C4A-84E6-633A83F558AD}" type="slidenum">
              <a:rPr lang="en-US" smtClean="0"/>
              <a:t>‹#›</a:t>
            </a:fld>
            <a:endParaRPr lang="en-US"/>
          </a:p>
        </p:txBody>
      </p:sp>
    </p:spTree>
    <p:extLst>
      <p:ext uri="{BB962C8B-B14F-4D97-AF65-F5344CB8AC3E}">
        <p14:creationId xmlns:p14="http://schemas.microsoft.com/office/powerpoint/2010/main" val="1012653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654EE6-D88C-49F7-9C2E-533E50BEA32F}" type="datetimeFigureOut">
              <a:rPr lang="en-US" smtClean="0"/>
              <a:t>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FA6BF-5952-4C4A-84E6-633A83F558AD}" type="slidenum">
              <a:rPr lang="en-US" smtClean="0"/>
              <a:t>‹#›</a:t>
            </a:fld>
            <a:endParaRPr lang="en-US"/>
          </a:p>
        </p:txBody>
      </p:sp>
    </p:spTree>
    <p:extLst>
      <p:ext uri="{BB962C8B-B14F-4D97-AF65-F5344CB8AC3E}">
        <p14:creationId xmlns:p14="http://schemas.microsoft.com/office/powerpoint/2010/main" val="3580941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654EE6-D88C-49F7-9C2E-533E50BEA32F}" type="datetimeFigureOut">
              <a:rPr lang="en-US" smtClean="0"/>
              <a:t>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FA6BF-5952-4C4A-84E6-633A83F558AD}" type="slidenum">
              <a:rPr lang="en-US" smtClean="0"/>
              <a:t>‹#›</a:t>
            </a:fld>
            <a:endParaRPr lang="en-US"/>
          </a:p>
        </p:txBody>
      </p:sp>
    </p:spTree>
    <p:extLst>
      <p:ext uri="{BB962C8B-B14F-4D97-AF65-F5344CB8AC3E}">
        <p14:creationId xmlns:p14="http://schemas.microsoft.com/office/powerpoint/2010/main" val="1311065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654EE6-D88C-49F7-9C2E-533E50BEA32F}" type="datetimeFigureOut">
              <a:rPr lang="en-US" smtClean="0"/>
              <a:t>3/3/2024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8FFA6BF-5952-4C4A-84E6-633A83F558AD}" type="slidenum">
              <a:rPr lang="en-US" smtClean="0"/>
              <a:t>‹#›</a:t>
            </a:fld>
            <a:endParaRPr lang="en-US"/>
          </a:p>
        </p:txBody>
      </p:sp>
    </p:spTree>
    <p:extLst>
      <p:ext uri="{BB962C8B-B14F-4D97-AF65-F5344CB8AC3E}">
        <p14:creationId xmlns:p14="http://schemas.microsoft.com/office/powerpoint/2010/main" val="1374400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1654EE6-D88C-49F7-9C2E-533E50BEA32F}" type="datetimeFigureOut">
              <a:rPr lang="en-US" smtClean="0"/>
              <a:t>3/3/2024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8FFA6BF-5952-4C4A-84E6-633A83F558AD}" type="slidenum">
              <a:rPr lang="en-US" smtClean="0"/>
              <a:t>‹#›</a:t>
            </a:fld>
            <a:endParaRPr lang="en-US"/>
          </a:p>
        </p:txBody>
      </p:sp>
    </p:spTree>
    <p:extLst>
      <p:ext uri="{BB962C8B-B14F-4D97-AF65-F5344CB8AC3E}">
        <p14:creationId xmlns:p14="http://schemas.microsoft.com/office/powerpoint/2010/main" val="2125058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654EE6-D88C-49F7-9C2E-533E50BEA32F}" type="datetimeFigureOut">
              <a:rPr lang="en-US" smtClean="0"/>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FA6BF-5952-4C4A-84E6-633A83F558AD}" type="slidenum">
              <a:rPr lang="en-US" smtClean="0"/>
              <a:t>‹#›</a:t>
            </a:fld>
            <a:endParaRPr lang="en-US"/>
          </a:p>
        </p:txBody>
      </p:sp>
    </p:spTree>
    <p:extLst>
      <p:ext uri="{BB962C8B-B14F-4D97-AF65-F5344CB8AC3E}">
        <p14:creationId xmlns:p14="http://schemas.microsoft.com/office/powerpoint/2010/main" val="3100591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1654EE6-D88C-49F7-9C2E-533E50BEA32F}" type="datetimeFigureOut">
              <a:rPr lang="en-US" smtClean="0"/>
              <a:t>3/3/2024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8FFA6BF-5952-4C4A-84E6-633A83F558AD}"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822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3E3230-F3BC-5828-8229-010C7C424C0D}"/>
              </a:ext>
            </a:extLst>
          </p:cNvPr>
          <p:cNvSpPr/>
          <p:nvPr/>
        </p:nvSpPr>
        <p:spPr>
          <a:xfrm>
            <a:off x="0" y="0"/>
            <a:ext cx="9144000" cy="6858000"/>
          </a:xfrm>
          <a:prstGeom prst="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219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CB12-A9BC-CD17-96FB-AD687A455F2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FF0A2EB-EF44-AA09-1C27-16920DC0EBF6}"/>
              </a:ext>
            </a:extLst>
          </p:cNvPr>
          <p:cNvSpPr>
            <a:spLocks noGrp="1"/>
          </p:cNvSpPr>
          <p:nvPr>
            <p:ph type="subTitle" idx="1"/>
          </p:nvPr>
        </p:nvSpPr>
        <p:spPr/>
        <p:txBody>
          <a:bodyPr/>
          <a:lstStyle/>
          <a:p>
            <a:endParaRPr lang="en-US"/>
          </a:p>
        </p:txBody>
      </p:sp>
      <p:pic>
        <p:nvPicPr>
          <p:cNvPr id="5" name="Picture 4" descr="A purple background with white text&#10;&#10;Description automatically generated">
            <a:extLst>
              <a:ext uri="{FF2B5EF4-FFF2-40B4-BE49-F238E27FC236}">
                <a16:creationId xmlns:a16="http://schemas.microsoft.com/office/drawing/2014/main" id="{CCDE5342-8A18-5859-34B4-71CC6DA8C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6471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FD9D-BD8D-612C-6B2D-AC2872F82D31}"/>
              </a:ext>
            </a:extLst>
          </p:cNvPr>
          <p:cNvSpPr>
            <a:spLocks noGrp="1"/>
          </p:cNvSpPr>
          <p:nvPr>
            <p:ph type="title"/>
          </p:nvPr>
        </p:nvSpPr>
        <p:spPr/>
        <p:txBody>
          <a:bodyPr/>
          <a:lstStyle/>
          <a:p>
            <a:r>
              <a:rPr lang="en-US" b="1" dirty="0">
                <a:solidFill>
                  <a:schemeClr val="tx1"/>
                </a:solidFill>
              </a:rPr>
              <a:t>Humility:</a:t>
            </a:r>
            <a:br>
              <a:rPr lang="en-US" b="1" dirty="0"/>
            </a:br>
            <a:r>
              <a:rPr lang="en-US" sz="3600" b="1" dirty="0">
                <a:solidFill>
                  <a:schemeClr val="accent1">
                    <a:lumMod val="75000"/>
                  </a:schemeClr>
                </a:solidFill>
              </a:rPr>
              <a:t>Philippians 2:3</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1F02F574-87C9-4536-CB91-AFC8EAF9B735}"/>
              </a:ext>
            </a:extLst>
          </p:cNvPr>
          <p:cNvSpPr>
            <a:spLocks noGrp="1"/>
          </p:cNvSpPr>
          <p:nvPr>
            <p:ph idx="1"/>
          </p:nvPr>
        </p:nvSpPr>
        <p:spPr/>
        <p:txBody>
          <a:bodyPr>
            <a:normAutofit/>
          </a:bodyPr>
          <a:lstStyle/>
          <a:p>
            <a:pPr>
              <a:buFont typeface="Wingdings" panose="05000000000000000000" pitchFamily="2" charset="2"/>
              <a:buChar char="§"/>
            </a:pPr>
            <a:r>
              <a:rPr lang="en-US" sz="3200" b="1" dirty="0">
                <a:solidFill>
                  <a:schemeClr val="tx1"/>
                </a:solidFill>
              </a:rPr>
              <a:t> Begins With God:</a:t>
            </a:r>
          </a:p>
          <a:p>
            <a:pPr lvl="1">
              <a:buFont typeface="Wingdings" panose="05000000000000000000" pitchFamily="2" charset="2"/>
              <a:buChar char="§"/>
            </a:pPr>
            <a:r>
              <a:rPr lang="en-US" sz="3200" b="1" dirty="0">
                <a:solidFill>
                  <a:schemeClr val="tx1"/>
                </a:solidFill>
              </a:rPr>
              <a:t>Understanding His greatness.                                    </a:t>
            </a:r>
            <a:r>
              <a:rPr lang="en-US" sz="3200" b="1" dirty="0">
                <a:solidFill>
                  <a:schemeClr val="accent1">
                    <a:lumMod val="75000"/>
                  </a:schemeClr>
                </a:solidFill>
              </a:rPr>
              <a:t>Ps. 8:1-4</a:t>
            </a:r>
          </a:p>
          <a:p>
            <a:pPr lvl="1">
              <a:buFont typeface="Wingdings" panose="05000000000000000000" pitchFamily="2" charset="2"/>
              <a:buChar char="§"/>
            </a:pPr>
            <a:r>
              <a:rPr lang="en-US" sz="3200" b="1" dirty="0">
                <a:solidFill>
                  <a:schemeClr val="tx1"/>
                </a:solidFill>
              </a:rPr>
              <a:t>Understanding His position.                                               </a:t>
            </a:r>
            <a:r>
              <a:rPr lang="en-US" sz="3200" b="1" dirty="0">
                <a:solidFill>
                  <a:schemeClr val="accent1">
                    <a:lumMod val="75000"/>
                  </a:schemeClr>
                </a:solidFill>
              </a:rPr>
              <a:t>Eccl. 5:2</a:t>
            </a:r>
          </a:p>
          <a:p>
            <a:pPr lvl="1">
              <a:buFont typeface="Wingdings" panose="05000000000000000000" pitchFamily="2" charset="2"/>
              <a:buChar char="§"/>
            </a:pPr>
            <a:r>
              <a:rPr lang="en-US" sz="3200" b="1" dirty="0">
                <a:solidFill>
                  <a:schemeClr val="tx1"/>
                </a:solidFill>
              </a:rPr>
              <a:t>Understanding His love.                                      </a:t>
            </a:r>
            <a:r>
              <a:rPr lang="en-US" sz="3200" b="1" dirty="0">
                <a:solidFill>
                  <a:schemeClr val="accent1">
                    <a:lumMod val="75000"/>
                  </a:schemeClr>
                </a:solidFill>
              </a:rPr>
              <a:t>Rom. 5:8</a:t>
            </a:r>
          </a:p>
        </p:txBody>
      </p:sp>
    </p:spTree>
    <p:extLst>
      <p:ext uri="{BB962C8B-B14F-4D97-AF65-F5344CB8AC3E}">
        <p14:creationId xmlns:p14="http://schemas.microsoft.com/office/powerpoint/2010/main" val="3696464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5913E-B176-DD35-7391-8717AE03F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EC0BB-B253-4913-8A64-A571C687EBBC}"/>
              </a:ext>
            </a:extLst>
          </p:cNvPr>
          <p:cNvSpPr>
            <a:spLocks noGrp="1"/>
          </p:cNvSpPr>
          <p:nvPr>
            <p:ph type="title"/>
          </p:nvPr>
        </p:nvSpPr>
        <p:spPr/>
        <p:txBody>
          <a:bodyPr/>
          <a:lstStyle/>
          <a:p>
            <a:r>
              <a:rPr lang="en-US" b="1" dirty="0">
                <a:solidFill>
                  <a:schemeClr val="tx1"/>
                </a:solidFill>
              </a:rPr>
              <a:t>Humility:</a:t>
            </a:r>
            <a:br>
              <a:rPr lang="en-US" b="1" dirty="0"/>
            </a:br>
            <a:r>
              <a:rPr lang="en-US" sz="3600" b="1" dirty="0">
                <a:solidFill>
                  <a:schemeClr val="accent1">
                    <a:lumMod val="75000"/>
                  </a:schemeClr>
                </a:solidFill>
              </a:rPr>
              <a:t>Philippians 2:3</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225328C3-F094-640B-310F-2931F1668627}"/>
              </a:ext>
            </a:extLst>
          </p:cNvPr>
          <p:cNvSpPr>
            <a:spLocks noGrp="1"/>
          </p:cNvSpPr>
          <p:nvPr>
            <p:ph idx="1"/>
          </p:nvPr>
        </p:nvSpPr>
        <p:spPr/>
        <p:txBody>
          <a:bodyPr>
            <a:normAutofit/>
          </a:bodyPr>
          <a:lstStyle/>
          <a:p>
            <a:pPr>
              <a:buFont typeface="Wingdings" panose="05000000000000000000" pitchFamily="2" charset="2"/>
              <a:buChar char="§"/>
            </a:pPr>
            <a:r>
              <a:rPr lang="en-US" sz="3200" b="1" dirty="0">
                <a:solidFill>
                  <a:schemeClr val="tx1"/>
                </a:solidFill>
              </a:rPr>
              <a:t> Begins With God:</a:t>
            </a:r>
          </a:p>
          <a:p>
            <a:pPr>
              <a:buFont typeface="Wingdings" panose="05000000000000000000" pitchFamily="2" charset="2"/>
              <a:buChar char="§"/>
            </a:pPr>
            <a:r>
              <a:rPr lang="en-US" sz="3200" b="1" dirty="0">
                <a:solidFill>
                  <a:schemeClr val="tx1"/>
                </a:solidFill>
              </a:rPr>
              <a:t> Comes By God’s Grace:</a:t>
            </a:r>
          </a:p>
          <a:p>
            <a:pPr lvl="1">
              <a:buFont typeface="Wingdings" panose="05000000000000000000" pitchFamily="2" charset="2"/>
              <a:buChar char="§"/>
            </a:pPr>
            <a:r>
              <a:rPr lang="en-US" sz="3200" b="1" dirty="0">
                <a:solidFill>
                  <a:schemeClr val="tx1"/>
                </a:solidFill>
              </a:rPr>
              <a:t>All that I am comes from God.                              </a:t>
            </a:r>
            <a:r>
              <a:rPr lang="en-US" sz="3200" b="1" dirty="0">
                <a:solidFill>
                  <a:schemeClr val="accent1">
                    <a:lumMod val="75000"/>
                  </a:schemeClr>
                </a:solidFill>
              </a:rPr>
              <a:t>Jas. 1:17; </a:t>
            </a:r>
            <a:r>
              <a:rPr lang="en-US" sz="3200" b="1" dirty="0">
                <a:solidFill>
                  <a:schemeClr val="tx1"/>
                </a:solidFill>
              </a:rPr>
              <a:t>(</a:t>
            </a:r>
            <a:r>
              <a:rPr lang="en-US" sz="3200" b="1" dirty="0">
                <a:solidFill>
                  <a:schemeClr val="accent1">
                    <a:lumMod val="75000"/>
                  </a:schemeClr>
                </a:solidFill>
              </a:rPr>
              <a:t>Eph. 4:7-8</a:t>
            </a:r>
            <a:r>
              <a:rPr lang="en-US" sz="3200" b="1" dirty="0">
                <a:solidFill>
                  <a:schemeClr val="tx1"/>
                </a:solidFill>
              </a:rPr>
              <a:t>)</a:t>
            </a:r>
          </a:p>
          <a:p>
            <a:pPr lvl="1">
              <a:buFont typeface="Wingdings" panose="05000000000000000000" pitchFamily="2" charset="2"/>
              <a:buChar char="§"/>
            </a:pPr>
            <a:r>
              <a:rPr lang="en-US" sz="3200" b="1" dirty="0">
                <a:solidFill>
                  <a:schemeClr val="tx1"/>
                </a:solidFill>
              </a:rPr>
              <a:t>Recognizing God’s grace spurs humble service. </a:t>
            </a:r>
            <a:r>
              <a:rPr lang="en-US" sz="3200" b="1" dirty="0">
                <a:solidFill>
                  <a:schemeClr val="accent1">
                    <a:lumMod val="75000"/>
                  </a:schemeClr>
                </a:solidFill>
              </a:rPr>
              <a:t>1 Cor. 15:10; </a:t>
            </a:r>
            <a:r>
              <a:rPr lang="en-US" sz="3200" b="1" dirty="0">
                <a:solidFill>
                  <a:schemeClr val="tx1"/>
                </a:solidFill>
              </a:rPr>
              <a:t>(</a:t>
            </a:r>
            <a:r>
              <a:rPr lang="en-US" sz="3200" b="1" dirty="0">
                <a:solidFill>
                  <a:schemeClr val="accent1">
                    <a:lumMod val="75000"/>
                  </a:schemeClr>
                </a:solidFill>
              </a:rPr>
              <a:t>Deut. 8:17-18</a:t>
            </a:r>
            <a:r>
              <a:rPr lang="en-US" sz="3200" b="1" dirty="0">
                <a:solidFill>
                  <a:schemeClr val="tx1"/>
                </a:solidFill>
              </a:rPr>
              <a:t>).</a:t>
            </a:r>
          </a:p>
          <a:p>
            <a:pPr lvl="1">
              <a:buFont typeface="Wingdings" panose="05000000000000000000" pitchFamily="2" charset="2"/>
              <a:buChar char="§"/>
            </a:pPr>
            <a:endParaRPr lang="en-US" sz="3200" b="1" dirty="0">
              <a:solidFill>
                <a:schemeClr val="tx1"/>
              </a:solidFill>
            </a:endParaRPr>
          </a:p>
          <a:p>
            <a:pPr lvl="1">
              <a:buFont typeface="Wingdings" panose="05000000000000000000" pitchFamily="2" charset="2"/>
              <a:buChar char="§"/>
            </a:pPr>
            <a:endParaRPr lang="en-US" sz="3200" b="1" dirty="0">
              <a:solidFill>
                <a:schemeClr val="tx1"/>
              </a:solidFill>
            </a:endParaRPr>
          </a:p>
        </p:txBody>
      </p:sp>
    </p:spTree>
    <p:extLst>
      <p:ext uri="{BB962C8B-B14F-4D97-AF65-F5344CB8AC3E}">
        <p14:creationId xmlns:p14="http://schemas.microsoft.com/office/powerpoint/2010/main" val="3651573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4910C-A288-6A92-0830-0EC3730118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4AA3D-1E0F-7B3B-44F5-82F9809D8F57}"/>
              </a:ext>
            </a:extLst>
          </p:cNvPr>
          <p:cNvSpPr>
            <a:spLocks noGrp="1"/>
          </p:cNvSpPr>
          <p:nvPr>
            <p:ph type="title"/>
          </p:nvPr>
        </p:nvSpPr>
        <p:spPr/>
        <p:txBody>
          <a:bodyPr/>
          <a:lstStyle/>
          <a:p>
            <a:r>
              <a:rPr lang="en-US" b="1" dirty="0">
                <a:solidFill>
                  <a:schemeClr val="tx1"/>
                </a:solidFill>
              </a:rPr>
              <a:t>Humility:</a:t>
            </a:r>
            <a:br>
              <a:rPr lang="en-US" b="1" dirty="0"/>
            </a:br>
            <a:r>
              <a:rPr lang="en-US" sz="3600" b="1" dirty="0">
                <a:solidFill>
                  <a:schemeClr val="accent1">
                    <a:lumMod val="75000"/>
                  </a:schemeClr>
                </a:solidFill>
              </a:rPr>
              <a:t>Philippians 2:3</a:t>
            </a: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id="{8EF1E661-8549-05BF-915A-8F9FAB1E78A6}"/>
              </a:ext>
            </a:extLst>
          </p:cNvPr>
          <p:cNvSpPr>
            <a:spLocks noGrp="1"/>
          </p:cNvSpPr>
          <p:nvPr>
            <p:ph idx="1"/>
          </p:nvPr>
        </p:nvSpPr>
        <p:spPr>
          <a:xfrm>
            <a:off x="822959" y="1845734"/>
            <a:ext cx="8058491" cy="4023360"/>
          </a:xfrm>
        </p:spPr>
        <p:txBody>
          <a:bodyPr>
            <a:normAutofit/>
          </a:bodyPr>
          <a:lstStyle/>
          <a:p>
            <a:pPr>
              <a:buFont typeface="Wingdings" panose="05000000000000000000" pitchFamily="2" charset="2"/>
              <a:buChar char="§"/>
            </a:pPr>
            <a:r>
              <a:rPr lang="en-US" sz="3200" b="1" dirty="0">
                <a:solidFill>
                  <a:schemeClr val="tx1"/>
                </a:solidFill>
              </a:rPr>
              <a:t> Begins With God:</a:t>
            </a:r>
          </a:p>
          <a:p>
            <a:pPr>
              <a:buFont typeface="Wingdings" panose="05000000000000000000" pitchFamily="2" charset="2"/>
              <a:buChar char="§"/>
            </a:pPr>
            <a:r>
              <a:rPr lang="en-US" sz="3200" b="1" dirty="0">
                <a:solidFill>
                  <a:schemeClr val="tx1"/>
                </a:solidFill>
              </a:rPr>
              <a:t> Comes By God’s Grace:</a:t>
            </a:r>
          </a:p>
          <a:p>
            <a:pPr>
              <a:buFont typeface="Wingdings" panose="05000000000000000000" pitchFamily="2" charset="2"/>
              <a:buChar char="§"/>
            </a:pPr>
            <a:r>
              <a:rPr lang="en-US" sz="3200" b="1" dirty="0">
                <a:solidFill>
                  <a:schemeClr val="tx1"/>
                </a:solidFill>
              </a:rPr>
              <a:t> Is a Verb:</a:t>
            </a:r>
          </a:p>
          <a:p>
            <a:pPr lvl="1">
              <a:buFont typeface="Wingdings" panose="05000000000000000000" pitchFamily="2" charset="2"/>
              <a:buChar char="§"/>
            </a:pPr>
            <a:r>
              <a:rPr lang="en-US" sz="3200" b="1" dirty="0">
                <a:solidFill>
                  <a:schemeClr val="tx1"/>
                </a:solidFill>
              </a:rPr>
              <a:t>We are to humble ourselves before God.                 </a:t>
            </a:r>
            <a:r>
              <a:rPr lang="en-US" sz="3200" b="1" dirty="0">
                <a:solidFill>
                  <a:schemeClr val="accent1">
                    <a:lumMod val="75000"/>
                  </a:schemeClr>
                </a:solidFill>
              </a:rPr>
              <a:t>1 Pet. 5:6-7; </a:t>
            </a:r>
            <a:r>
              <a:rPr lang="en-US" sz="3200" b="1" dirty="0">
                <a:solidFill>
                  <a:schemeClr val="tx1"/>
                </a:solidFill>
              </a:rPr>
              <a:t>(</a:t>
            </a:r>
            <a:r>
              <a:rPr lang="en-US" sz="3200" b="1" dirty="0">
                <a:solidFill>
                  <a:schemeClr val="accent1">
                    <a:lumMod val="75000"/>
                  </a:schemeClr>
                </a:solidFill>
              </a:rPr>
              <a:t>Jas. 1:21-22</a:t>
            </a:r>
            <a:r>
              <a:rPr lang="en-US" sz="3200" b="1" dirty="0">
                <a:solidFill>
                  <a:schemeClr val="tx1"/>
                </a:solidFill>
              </a:rPr>
              <a:t>)</a:t>
            </a:r>
          </a:p>
          <a:p>
            <a:pPr lvl="1">
              <a:buFont typeface="Wingdings" panose="05000000000000000000" pitchFamily="2" charset="2"/>
              <a:buChar char="§"/>
            </a:pPr>
            <a:r>
              <a:rPr lang="en-US" sz="3200" b="1" dirty="0">
                <a:solidFill>
                  <a:schemeClr val="tx1"/>
                </a:solidFill>
              </a:rPr>
              <a:t>We are to humble ourselves to each other.       </a:t>
            </a:r>
            <a:r>
              <a:rPr lang="en-US" sz="3200" b="1" dirty="0">
                <a:solidFill>
                  <a:schemeClr val="accent1">
                    <a:lumMod val="75000"/>
                  </a:schemeClr>
                </a:solidFill>
              </a:rPr>
              <a:t>1 Pet. 5:5; </a:t>
            </a:r>
            <a:r>
              <a:rPr lang="en-US" sz="3200" b="1" dirty="0">
                <a:solidFill>
                  <a:schemeClr val="tx1"/>
                </a:solidFill>
              </a:rPr>
              <a:t>(</a:t>
            </a:r>
            <a:r>
              <a:rPr lang="en-US" sz="3200" b="1" dirty="0">
                <a:solidFill>
                  <a:schemeClr val="accent1">
                    <a:lumMod val="75000"/>
                  </a:schemeClr>
                </a:solidFill>
              </a:rPr>
              <a:t>Phil. 2:3-4</a:t>
            </a:r>
            <a:r>
              <a:rPr lang="en-US" sz="3200" b="1" dirty="0">
                <a:solidFill>
                  <a:schemeClr val="tx1"/>
                </a:solidFill>
              </a:rPr>
              <a:t>)</a:t>
            </a:r>
          </a:p>
        </p:txBody>
      </p:sp>
    </p:spTree>
    <p:extLst>
      <p:ext uri="{BB962C8B-B14F-4D97-AF65-F5344CB8AC3E}">
        <p14:creationId xmlns:p14="http://schemas.microsoft.com/office/powerpoint/2010/main" val="845614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310</TotalTime>
  <Words>369</Words>
  <Application>Microsoft Office PowerPoint</Application>
  <PresentationFormat>On-screen Show (4:3)</PresentationFormat>
  <Paragraphs>28</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Calibri</vt:lpstr>
      <vt:lpstr>Calibri Light</vt:lpstr>
      <vt:lpstr>Wingdings</vt:lpstr>
      <vt:lpstr>Retrospect</vt:lpstr>
      <vt:lpstr>PowerPoint Presentation</vt:lpstr>
      <vt:lpstr>PowerPoint Presentation</vt:lpstr>
      <vt:lpstr>Humility: Philippians 2:3</vt:lpstr>
      <vt:lpstr>Humility: Philippians 2:3</vt:lpstr>
      <vt:lpstr>Humility: Philippians 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Brenden Ashby</dc:creator>
  <cp:lastModifiedBy>Brenden Ashby</cp:lastModifiedBy>
  <cp:revision>6</cp:revision>
  <cp:lastPrinted>2024-03-02T00:06:31Z</cp:lastPrinted>
  <dcterms:created xsi:type="dcterms:W3CDTF">2024-03-01T19:05:58Z</dcterms:created>
  <dcterms:modified xsi:type="dcterms:W3CDTF">2024-03-03T14:55:42Z</dcterms:modified>
</cp:coreProperties>
</file>